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2.xml" ContentType="application/vnd.openxmlformats-officedocument.presentationml.tags+xml"/>
  <Override PartName="/ppt/notesSlides/notesSlide12.xml" ContentType="application/vnd.openxmlformats-officedocument.presentationml.notesSlide+xml"/>
  <Override PartName="/ppt/tags/tag3.xml" ContentType="application/vnd.openxmlformats-officedocument.presentationml.tags+xml"/>
  <Override PartName="/ppt/notesSlides/notesSlide13.xml" ContentType="application/vnd.openxmlformats-officedocument.presentationml.notesSlide+xml"/>
  <Override PartName="/ppt/tags/tag4.xml" ContentType="application/vnd.openxmlformats-officedocument.presentationml.tags+xml"/>
  <Override PartName="/ppt/notesSlides/notesSlide14.xml" ContentType="application/vnd.openxmlformats-officedocument.presentationml.notesSlide+xml"/>
  <Override PartName="/ppt/tags/tag5.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6.xml" ContentType="application/vnd.openxmlformats-officedocument.presentationml.tags+xml"/>
  <Override PartName="/ppt/notesSlides/notesSlide17.xml" ContentType="application/vnd.openxmlformats-officedocument.presentationml.notesSlide+xml"/>
  <Override PartName="/ppt/tags/tag7.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8.xml" ContentType="application/vnd.openxmlformats-officedocument.presentationml.tags+xml"/>
  <Override PartName="/ppt/notesSlides/notesSlide20.xml" ContentType="application/vnd.openxmlformats-officedocument.presentationml.notesSlide+xml"/>
  <Override PartName="/ppt/tags/tag9.xml" ContentType="application/vnd.openxmlformats-officedocument.presentationml.tags+xml"/>
  <Override PartName="/ppt/notesSlides/notesSlide21.xml" ContentType="application/vnd.openxmlformats-officedocument.presentationml.notesSlide+xml"/>
  <Override PartName="/ppt/tags/tag10.xml" ContentType="application/vnd.openxmlformats-officedocument.presentationml.tags+xml"/>
  <Override PartName="/ppt/notesSlides/notesSlide22.xml" ContentType="application/vnd.openxmlformats-officedocument.presentationml.notesSlide+xml"/>
  <Override PartName="/ppt/tags/tag11.xml" ContentType="application/vnd.openxmlformats-officedocument.presentationml.tags+xml"/>
  <Override PartName="/ppt/notesSlides/notesSlide23.xml" ContentType="application/vnd.openxmlformats-officedocument.presentationml.notesSlide+xml"/>
  <Override PartName="/ppt/tags/tag12.xml" ContentType="application/vnd.openxmlformats-officedocument.presentationml.tags+xml"/>
  <Override PartName="/ppt/notesSlides/notesSlide24.xml" ContentType="application/vnd.openxmlformats-officedocument.presentationml.notesSlide+xml"/>
  <Override PartName="/ppt/tags/tag13.xml" ContentType="application/vnd.openxmlformats-officedocument.presentationml.tags+xml"/>
  <Override PartName="/ppt/notesSlides/notesSlide25.xml" ContentType="application/vnd.openxmlformats-officedocument.presentationml.notesSlide+xml"/>
  <Override PartName="/ppt/tags/tag14.xml" ContentType="application/vnd.openxmlformats-officedocument.presentationml.tags+xml"/>
  <Override PartName="/ppt/notesSlides/notesSlide26.xml" ContentType="application/vnd.openxmlformats-officedocument.presentationml.notesSlide+xml"/>
  <Override PartName="/ppt/tags/tag15.xml" ContentType="application/vnd.openxmlformats-officedocument.presentationml.tags+xml"/>
  <Override PartName="/ppt/notesSlides/notesSlide27.xml" ContentType="application/vnd.openxmlformats-officedocument.presentationml.notesSlide+xml"/>
  <Override PartName="/ppt/tags/tag16.xml" ContentType="application/vnd.openxmlformats-officedocument.presentationml.tags+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tags/tag17.xml" ContentType="application/vnd.openxmlformats-officedocument.presentationml.tags+xml"/>
  <Override PartName="/ppt/notesSlides/notesSlide32.xml" ContentType="application/vnd.openxmlformats-officedocument.presentationml.notesSlide+xml"/>
  <Override PartName="/ppt/tags/tag18.xml" ContentType="application/vnd.openxmlformats-officedocument.presentationml.tags+xml"/>
  <Override PartName="/ppt/notesSlides/notesSlide33.xml" ContentType="application/vnd.openxmlformats-officedocument.presentationml.notesSlide+xml"/>
  <Override PartName="/ppt/tags/tag19.xml" ContentType="application/vnd.openxmlformats-officedocument.presentationml.tags+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tags/tag20.xml" ContentType="application/vnd.openxmlformats-officedocument.presentationml.tags+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tags/tag21.xml" ContentType="application/vnd.openxmlformats-officedocument.presentationml.tags+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tags/tag22.xml" ContentType="application/vnd.openxmlformats-officedocument.presentationml.tags+xml"/>
  <Override PartName="/ppt/notesSlides/notesSlide56.xml" ContentType="application/vnd.openxmlformats-officedocument.presentationml.notesSlide+xml"/>
  <Override PartName="/ppt/tags/tag23.xml" ContentType="application/vnd.openxmlformats-officedocument.presentationml.tags+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tags/tag24.xml" ContentType="application/vnd.openxmlformats-officedocument.presentationml.tags+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tags/tag25.xml" ContentType="application/vnd.openxmlformats-officedocument.presentationml.tags+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tags/tag26.xml" ContentType="application/vnd.openxmlformats-officedocument.presentationml.tags+xml"/>
  <Override PartName="/ppt/notesSlides/notesSlide70.xml" ContentType="application/vnd.openxmlformats-officedocument.presentationml.notesSlide+xml"/>
  <Override PartName="/ppt/tags/tag27.xml" ContentType="application/vnd.openxmlformats-officedocument.presentationml.tags+xml"/>
  <Override PartName="/ppt/notesSlides/notesSlide71.xml" ContentType="application/vnd.openxmlformats-officedocument.presentationml.notesSlide+xml"/>
  <Override PartName="/ppt/tags/tag28.xml" ContentType="application/vnd.openxmlformats-officedocument.presentationml.tags+xml"/>
  <Override PartName="/ppt/notesSlides/notesSlide72.xml" ContentType="application/vnd.openxmlformats-officedocument.presentationml.notesSlide+xml"/>
  <Override PartName="/ppt/tags/tag29.xml" ContentType="application/vnd.openxmlformats-officedocument.presentationml.tags+xml"/>
  <Override PartName="/ppt/notesSlides/notesSlide73.xml" ContentType="application/vnd.openxmlformats-officedocument.presentationml.notesSlide+xml"/>
  <Override PartName="/ppt/tags/tag30.xml" ContentType="application/vnd.openxmlformats-officedocument.presentationml.tags+xml"/>
  <Override PartName="/ppt/notesSlides/notesSlide74.xml" ContentType="application/vnd.openxmlformats-officedocument.presentationml.notesSlide+xml"/>
  <Override PartName="/ppt/tags/tag31.xml" ContentType="application/vnd.openxmlformats-officedocument.presentationml.tags+xml"/>
  <Override PartName="/ppt/notesSlides/notesSlide75.xml" ContentType="application/vnd.openxmlformats-officedocument.presentationml.notesSlide+xml"/>
  <Override PartName="/ppt/tags/tag32.xml" ContentType="application/vnd.openxmlformats-officedocument.presentationml.tags+xml"/>
  <Override PartName="/ppt/notesSlides/notesSlide76.xml" ContentType="application/vnd.openxmlformats-officedocument.presentationml.notesSlide+xml"/>
  <Override PartName="/ppt/tags/tag33.xml" ContentType="application/vnd.openxmlformats-officedocument.presentationml.tags+xml"/>
  <Override PartName="/ppt/notesSlides/notesSlide77.xml" ContentType="application/vnd.openxmlformats-officedocument.presentationml.notesSlide+xml"/>
  <Override PartName="/ppt/tags/tag34.xml" ContentType="application/vnd.openxmlformats-officedocument.presentationml.tags+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tags/tag35.xml" ContentType="application/vnd.openxmlformats-officedocument.presentationml.tags+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72" r:id="rId1"/>
  </p:sldMasterIdLst>
  <p:notesMasterIdLst>
    <p:notesMasterId r:id="rId112"/>
  </p:notesMasterIdLst>
  <p:handoutMasterIdLst>
    <p:handoutMasterId r:id="rId113"/>
  </p:handoutMasterIdLst>
  <p:sldIdLst>
    <p:sldId id="5879" r:id="rId2"/>
    <p:sldId id="5794" r:id="rId3"/>
    <p:sldId id="5817" r:id="rId4"/>
    <p:sldId id="5795" r:id="rId5"/>
    <p:sldId id="5818" r:id="rId6"/>
    <p:sldId id="5859" r:id="rId7"/>
    <p:sldId id="4524" r:id="rId8"/>
    <p:sldId id="5863" r:id="rId9"/>
    <p:sldId id="5997" r:id="rId10"/>
    <p:sldId id="5996" r:id="rId11"/>
    <p:sldId id="5943" r:id="rId12"/>
    <p:sldId id="5797" r:id="rId13"/>
    <p:sldId id="4693" r:id="rId14"/>
    <p:sldId id="5995" r:id="rId15"/>
    <p:sldId id="4499" r:id="rId16"/>
    <p:sldId id="5830" r:id="rId17"/>
    <p:sldId id="4721" r:id="rId18"/>
    <p:sldId id="4698" r:id="rId19"/>
    <p:sldId id="5831" r:id="rId20"/>
    <p:sldId id="4699" r:id="rId21"/>
    <p:sldId id="4622" r:id="rId22"/>
    <p:sldId id="4694" r:id="rId23"/>
    <p:sldId id="4695" r:id="rId24"/>
    <p:sldId id="4711" r:id="rId25"/>
    <p:sldId id="4718" r:id="rId26"/>
    <p:sldId id="4656" r:id="rId27"/>
    <p:sldId id="4628" r:id="rId28"/>
    <p:sldId id="4631" r:id="rId29"/>
    <p:sldId id="4584" r:id="rId30"/>
    <p:sldId id="4719" r:id="rId31"/>
    <p:sldId id="4703" r:id="rId32"/>
    <p:sldId id="4704" r:id="rId33"/>
    <p:sldId id="4511" r:id="rId34"/>
    <p:sldId id="5938" r:id="rId35"/>
    <p:sldId id="4696" r:id="rId36"/>
    <p:sldId id="4709" r:id="rId37"/>
    <p:sldId id="4660" r:id="rId38"/>
    <p:sldId id="5932" r:id="rId39"/>
    <p:sldId id="5988" r:id="rId40"/>
    <p:sldId id="5989" r:id="rId41"/>
    <p:sldId id="5990" r:id="rId42"/>
    <p:sldId id="5897" r:id="rId43"/>
    <p:sldId id="5898" r:id="rId44"/>
    <p:sldId id="5899" r:id="rId45"/>
    <p:sldId id="5900" r:id="rId46"/>
    <p:sldId id="5901" r:id="rId47"/>
    <p:sldId id="5902" r:id="rId48"/>
    <p:sldId id="5903" r:id="rId49"/>
    <p:sldId id="5972" r:id="rId50"/>
    <p:sldId id="5971" r:id="rId51"/>
    <p:sldId id="5904" r:id="rId52"/>
    <p:sldId id="5993" r:id="rId53"/>
    <p:sldId id="5906" r:id="rId54"/>
    <p:sldId id="5981" r:id="rId55"/>
    <p:sldId id="5907" r:id="rId56"/>
    <p:sldId id="5908" r:id="rId57"/>
    <p:sldId id="5909" r:id="rId58"/>
    <p:sldId id="5910" r:id="rId59"/>
    <p:sldId id="5911" r:id="rId60"/>
    <p:sldId id="5912" r:id="rId61"/>
    <p:sldId id="5936" r:id="rId62"/>
    <p:sldId id="5940" r:id="rId63"/>
    <p:sldId id="5919" r:id="rId64"/>
    <p:sldId id="5985" r:id="rId65"/>
    <p:sldId id="5986" r:id="rId66"/>
    <p:sldId id="5991" r:id="rId67"/>
    <p:sldId id="5992" r:id="rId68"/>
    <p:sldId id="5792" r:id="rId69"/>
    <p:sldId id="5798" r:id="rId70"/>
    <p:sldId id="324" r:id="rId71"/>
    <p:sldId id="5805" r:id="rId72"/>
    <p:sldId id="5826" r:id="rId73"/>
    <p:sldId id="5933" r:id="rId74"/>
    <p:sldId id="5769" r:id="rId75"/>
    <p:sldId id="5771" r:id="rId76"/>
    <p:sldId id="4645" r:id="rId77"/>
    <p:sldId id="5772" r:id="rId78"/>
    <p:sldId id="5773" r:id="rId79"/>
    <p:sldId id="4714" r:id="rId80"/>
    <p:sldId id="4705" r:id="rId81"/>
    <p:sldId id="4606" r:id="rId82"/>
    <p:sldId id="4708" r:id="rId83"/>
    <p:sldId id="4716" r:id="rId84"/>
    <p:sldId id="4659" r:id="rId85"/>
    <p:sldId id="4715" r:id="rId86"/>
    <p:sldId id="4712" r:id="rId87"/>
    <p:sldId id="5994" r:id="rId88"/>
    <p:sldId id="5921" r:id="rId89"/>
    <p:sldId id="5922" r:id="rId90"/>
    <p:sldId id="5923" r:id="rId91"/>
    <p:sldId id="5934" r:id="rId92"/>
    <p:sldId id="5924" r:id="rId93"/>
    <p:sldId id="5935" r:id="rId94"/>
    <p:sldId id="5925" r:id="rId95"/>
    <p:sldId id="5928" r:id="rId96"/>
    <p:sldId id="5941" r:id="rId97"/>
    <p:sldId id="5982" r:id="rId98"/>
    <p:sldId id="5983" r:id="rId99"/>
    <p:sldId id="5913" r:id="rId100"/>
    <p:sldId id="5915" r:id="rId101"/>
    <p:sldId id="5917" r:id="rId102"/>
    <p:sldId id="5918" r:id="rId103"/>
    <p:sldId id="5998" r:id="rId104"/>
    <p:sldId id="5867" r:id="rId105"/>
    <p:sldId id="5813" r:id="rId106"/>
    <p:sldId id="5868" r:id="rId107"/>
    <p:sldId id="5880" r:id="rId108"/>
    <p:sldId id="5881" r:id="rId109"/>
    <p:sldId id="5883" r:id="rId110"/>
    <p:sldId id="5884" r:id="rId11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E6200"/>
    <a:srgbClr val="0070C0"/>
    <a:srgbClr val="5C2300"/>
    <a:srgbClr val="098B43"/>
    <a:srgbClr val="00B050"/>
    <a:srgbClr val="9DC3E6"/>
    <a:srgbClr val="000000"/>
    <a:srgbClr val="7030A0"/>
    <a:srgbClr val="C00000"/>
    <a:srgbClr val="324D1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707"/>
    <p:restoredTop sz="72179"/>
  </p:normalViewPr>
  <p:slideViewPr>
    <p:cSldViewPr snapToGrid="0" snapToObjects="1">
      <p:cViewPr varScale="1">
        <p:scale>
          <a:sx n="65" d="100"/>
          <a:sy n="65" d="100"/>
        </p:scale>
        <p:origin x="2059" y="58"/>
      </p:cViewPr>
      <p:guideLst/>
    </p:cSldViewPr>
  </p:slideViewPr>
  <p:notesTextViewPr>
    <p:cViewPr>
      <p:scale>
        <a:sx n="1" d="1"/>
        <a:sy n="1" d="1"/>
      </p:scale>
      <p:origin x="0" y="0"/>
    </p:cViewPr>
  </p:notesTextViewPr>
  <p:sorterViewPr>
    <p:cViewPr>
      <p:scale>
        <a:sx n="80" d="100"/>
        <a:sy n="80" d="100"/>
      </p:scale>
      <p:origin x="0" y="0"/>
    </p:cViewPr>
  </p:sorterViewPr>
  <p:notesViewPr>
    <p:cSldViewPr snapToGrid="0" snapToObjects="1">
      <p:cViewPr varScale="1">
        <p:scale>
          <a:sx n="81" d="100"/>
          <a:sy n="81" d="100"/>
        </p:scale>
        <p:origin x="4024" y="200"/>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tableStyles" Target="tableStyles.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notesMaster" Target="notesMasters/notesMaster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handoutMaster" Target="handoutMasters/handoutMaster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95BBE3E-5EF1-3E41-B378-D6D52BB7A53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D917381D-6A83-834C-A925-E27D2ACFF04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3F6DE4F-B803-104D-AA15-502AFD6126B3}" type="datetimeFigureOut">
              <a:rPr lang="en-US" smtClean="0"/>
              <a:t>6/24/2022</a:t>
            </a:fld>
            <a:endParaRPr lang="en-US"/>
          </a:p>
        </p:txBody>
      </p:sp>
      <p:sp>
        <p:nvSpPr>
          <p:cNvPr id="4" name="Footer Placeholder 3">
            <a:extLst>
              <a:ext uri="{FF2B5EF4-FFF2-40B4-BE49-F238E27FC236}">
                <a16:creationId xmlns:a16="http://schemas.microsoft.com/office/drawing/2014/main" id="{E4B19467-1154-5D45-AACF-AE098BE9AFF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7515F319-D8A4-F846-BB60-91AB7174B4B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B2C521E-117D-5D40-BF43-93B079090C91}" type="slidenum">
              <a:rPr lang="en-US" smtClean="0"/>
              <a:t>‹#›</a:t>
            </a:fld>
            <a:endParaRPr lang="en-US"/>
          </a:p>
        </p:txBody>
      </p:sp>
    </p:spTree>
    <p:extLst>
      <p:ext uri="{BB962C8B-B14F-4D97-AF65-F5344CB8AC3E}">
        <p14:creationId xmlns:p14="http://schemas.microsoft.com/office/powerpoint/2010/main" val="248286404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F83C208-645D-C24A-92BE-5C55D93EB607}" type="datetimeFigureOut">
              <a:rPr lang="en-US" smtClean="0"/>
              <a:t>6/24/2022</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7139A41-7A76-1D40-B3BE-29B670EC38FE}" type="slidenum">
              <a:rPr lang="en-US" smtClean="0"/>
              <a:t>‹#›</a:t>
            </a:fld>
            <a:endParaRPr lang="en-US"/>
          </a:p>
        </p:txBody>
      </p:sp>
    </p:spTree>
    <p:extLst>
      <p:ext uri="{BB962C8B-B14F-4D97-AF65-F5344CB8AC3E}">
        <p14:creationId xmlns:p14="http://schemas.microsoft.com/office/powerpoint/2010/main" val="17924545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bionanogenomics.com/" TargetMode="External"/><Relationship Id="rId7" Type="http://schemas.openxmlformats.org/officeDocument/2006/relationships/hyperlink" Target="https://ghose.web.illinois.edu/" TargetMode="External"/><Relationship Id="rId2" Type="http://schemas.openxmlformats.org/officeDocument/2006/relationships/slide" Target="../slides/slide1.xml"/><Relationship Id="rId1" Type="http://schemas.openxmlformats.org/officeDocument/2006/relationships/notesMaster" Target="../notesMasters/notesMaster1.xml"/><Relationship Id="rId6" Type="http://schemas.openxmlformats.org/officeDocument/2006/relationships/hyperlink" Target="https://people.inf.ethz.ch/omutlu/index.html" TargetMode="External"/><Relationship Id="rId5" Type="http://schemas.openxmlformats.org/officeDocument/2006/relationships/hyperlink" Target="https://www.cmu.edu/" TargetMode="External"/><Relationship Id="rId4" Type="http://schemas.openxmlformats.org/officeDocument/2006/relationships/hyperlink" Target="https://safari.ethz.ch/" TargetMode="Externa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3" Type="http://schemas.openxmlformats.org/officeDocument/2006/relationships/hyperlink" Target="https://www.bionanogenomics.com/" TargetMode="External"/><Relationship Id="rId7" Type="http://schemas.openxmlformats.org/officeDocument/2006/relationships/hyperlink" Target="https://ghose.web.illinois.edu/" TargetMode="External"/><Relationship Id="rId2" Type="http://schemas.openxmlformats.org/officeDocument/2006/relationships/slide" Target="../slides/slide66.xml"/><Relationship Id="rId1" Type="http://schemas.openxmlformats.org/officeDocument/2006/relationships/notesMaster" Target="../notesMasters/notesMaster1.xml"/><Relationship Id="rId6" Type="http://schemas.openxmlformats.org/officeDocument/2006/relationships/hyperlink" Target="https://people.inf.ethz.ch/omutlu/index.html" TargetMode="External"/><Relationship Id="rId5" Type="http://schemas.openxmlformats.org/officeDocument/2006/relationships/hyperlink" Target="https://www.cmu.edu/" TargetMode="External"/><Relationship Id="rId4" Type="http://schemas.openxmlformats.org/officeDocument/2006/relationships/hyperlink" Target="https://safari.ethz.ch/" TargetMode="Externa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I am Damla Senol Cali</a:t>
            </a:r>
            <a:r>
              <a:rPr lang="en-US" sz="1200" b="0" i="0" u="none" strike="noStrike" kern="1200" dirty="0">
                <a:solidFill>
                  <a:schemeClr val="tx1"/>
                </a:solidFill>
                <a:effectLst/>
                <a:latin typeface="+mn-lt"/>
                <a:ea typeface="+mn-ea"/>
                <a:cs typeface="+mn-cs"/>
              </a:rPr>
              <a:t>. Thank you so much for joining to my talk!</a:t>
            </a:r>
          </a:p>
          <a:p>
            <a:endParaRPr lang="en-US" sz="1200" b="0" i="0" u="none" strike="noStrike" kern="1200" dirty="0">
              <a:solidFill>
                <a:schemeClr val="tx1"/>
              </a:solidFill>
              <a:effectLst/>
              <a:latin typeface="+mn-lt"/>
              <a:ea typeface="+mn-ea"/>
              <a:cs typeface="+mn-cs"/>
            </a:endParaRPr>
          </a:p>
          <a:p>
            <a:r>
              <a:rPr lang="en-US" b="0" i="0" dirty="0">
                <a:effectLst/>
                <a:latin typeface="Roboto" panose="02000000000000000000" pitchFamily="2" charset="0"/>
              </a:rPr>
              <a:t>I am a Staff Software Engineer, Hardware Acceleration at </a:t>
            </a:r>
            <a:r>
              <a:rPr lang="en-US" b="0" i="0" u="none" strike="noStrike" dirty="0">
                <a:solidFill>
                  <a:srgbClr val="2962FF"/>
                </a:solidFill>
                <a:effectLst/>
                <a:latin typeface="Roboto" panose="02000000000000000000" pitchFamily="2" charset="0"/>
                <a:hlinkClick r:id="rId3"/>
              </a:rPr>
              <a:t>Bionano Genomics</a:t>
            </a:r>
            <a:r>
              <a:rPr lang="en-US" b="0" i="0" dirty="0">
                <a:effectLst/>
                <a:latin typeface="Roboto" panose="02000000000000000000" pitchFamily="2" charset="0"/>
              </a:rPr>
              <a:t>. I received my Ph.D. degree in Computer Engineering from the </a:t>
            </a:r>
            <a:r>
              <a:rPr lang="en-US" b="0" i="0" u="none" strike="noStrike" dirty="0">
                <a:solidFill>
                  <a:srgbClr val="2962FF"/>
                </a:solidFill>
                <a:effectLst/>
                <a:latin typeface="Roboto" panose="02000000000000000000" pitchFamily="2" charset="0"/>
                <a:hlinkClick r:id="rId4"/>
              </a:rPr>
              <a:t>SAFARI Research Group</a:t>
            </a:r>
            <a:r>
              <a:rPr lang="en-US" b="0" i="0" dirty="0">
                <a:effectLst/>
                <a:latin typeface="Roboto" panose="02000000000000000000" pitchFamily="2" charset="0"/>
              </a:rPr>
              <a:t> at </a:t>
            </a:r>
            <a:r>
              <a:rPr lang="en-US" b="0" i="0" u="none" strike="noStrike" dirty="0">
                <a:solidFill>
                  <a:srgbClr val="2962FF"/>
                </a:solidFill>
                <a:effectLst/>
                <a:latin typeface="Roboto" panose="02000000000000000000" pitchFamily="2" charset="0"/>
                <a:hlinkClick r:id="rId5"/>
              </a:rPr>
              <a:t>Carnegie Mellon University</a:t>
            </a:r>
            <a:r>
              <a:rPr lang="en-US" b="0" i="0" u="none" strike="noStrike" dirty="0">
                <a:solidFill>
                  <a:srgbClr val="2962FF"/>
                </a:solidFill>
                <a:effectLst/>
                <a:latin typeface="Roboto" panose="02000000000000000000" pitchFamily="2" charset="0"/>
              </a:rPr>
              <a:t> in August this year</a:t>
            </a:r>
            <a:r>
              <a:rPr lang="en-US" b="0" i="0" dirty="0">
                <a:effectLst/>
                <a:latin typeface="Roboto" panose="02000000000000000000" pitchFamily="2" charset="0"/>
              </a:rPr>
              <a:t>, where I was advised by </a:t>
            </a:r>
            <a:r>
              <a:rPr lang="en-US" b="0" i="0" u="none" strike="noStrike" dirty="0">
                <a:solidFill>
                  <a:srgbClr val="2962FF"/>
                </a:solidFill>
                <a:effectLst/>
                <a:latin typeface="Roboto" panose="02000000000000000000" pitchFamily="2" charset="0"/>
                <a:hlinkClick r:id="rId6"/>
              </a:rPr>
              <a:t>Prof. </a:t>
            </a:r>
            <a:r>
              <a:rPr lang="en-US" b="0" i="0" u="none" strike="noStrike" dirty="0" err="1">
                <a:solidFill>
                  <a:srgbClr val="2962FF"/>
                </a:solidFill>
                <a:effectLst/>
                <a:latin typeface="Roboto" panose="02000000000000000000" pitchFamily="2" charset="0"/>
                <a:hlinkClick r:id="rId6"/>
              </a:rPr>
              <a:t>Onur</a:t>
            </a:r>
            <a:r>
              <a:rPr lang="en-US" b="0" i="0" u="none" strike="noStrike" dirty="0">
                <a:solidFill>
                  <a:srgbClr val="2962FF"/>
                </a:solidFill>
                <a:effectLst/>
                <a:latin typeface="Roboto" panose="02000000000000000000" pitchFamily="2" charset="0"/>
                <a:hlinkClick r:id="rId6"/>
              </a:rPr>
              <a:t> </a:t>
            </a:r>
            <a:r>
              <a:rPr lang="en-US" b="0" i="0" u="none" strike="noStrike" dirty="0" err="1">
                <a:solidFill>
                  <a:srgbClr val="2962FF"/>
                </a:solidFill>
                <a:effectLst/>
                <a:latin typeface="Roboto" panose="02000000000000000000" pitchFamily="2" charset="0"/>
                <a:hlinkClick r:id="rId6"/>
              </a:rPr>
              <a:t>Mutlu</a:t>
            </a:r>
            <a:r>
              <a:rPr lang="en-US" b="0" i="0" dirty="0">
                <a:effectLst/>
                <a:latin typeface="Roboto" panose="02000000000000000000" pitchFamily="2" charset="0"/>
              </a:rPr>
              <a:t> and </a:t>
            </a:r>
            <a:r>
              <a:rPr lang="en-US" b="0" i="0" u="none" strike="noStrike" dirty="0">
                <a:solidFill>
                  <a:srgbClr val="2962FF"/>
                </a:solidFill>
                <a:effectLst/>
                <a:latin typeface="Roboto" panose="02000000000000000000" pitchFamily="2" charset="0"/>
                <a:hlinkClick r:id="rId7"/>
              </a:rPr>
              <a:t>Prof. </a:t>
            </a:r>
            <a:r>
              <a:rPr lang="en-US" b="0" i="0" u="none" strike="noStrike" dirty="0" err="1">
                <a:solidFill>
                  <a:srgbClr val="2962FF"/>
                </a:solidFill>
                <a:effectLst/>
                <a:latin typeface="Roboto" panose="02000000000000000000" pitchFamily="2" charset="0"/>
                <a:hlinkClick r:id="rId7"/>
              </a:rPr>
              <a:t>Saugata</a:t>
            </a:r>
            <a:r>
              <a:rPr lang="en-US" b="0" i="0" u="none" strike="noStrike" dirty="0">
                <a:solidFill>
                  <a:srgbClr val="2962FF"/>
                </a:solidFill>
                <a:effectLst/>
                <a:latin typeface="Roboto" panose="02000000000000000000" pitchFamily="2" charset="0"/>
                <a:hlinkClick r:id="rId7"/>
              </a:rPr>
              <a:t> Ghose</a:t>
            </a:r>
            <a:r>
              <a:rPr lang="en-US" b="0" i="0" dirty="0">
                <a:effectLst/>
                <a:latin typeface="Roboto" panose="02000000000000000000" pitchFamily="2" charset="0"/>
              </a:rPr>
              <a:t>.</a:t>
            </a:r>
          </a:p>
          <a:p>
            <a:endParaRPr lang="en-US" dirty="0"/>
          </a:p>
          <a:p>
            <a:r>
              <a:rPr lang="en-US" dirty="0"/>
              <a:t>And today, I'll be discussing some of the work I did during my PhD on ”Accelerating Genome Sequence Analysis via Efficient Hardware/Algorithm Co-Design". </a:t>
            </a:r>
          </a:p>
        </p:txBody>
      </p:sp>
      <p:sp>
        <p:nvSpPr>
          <p:cNvPr id="4" name="Slide Number Placeholder 3"/>
          <p:cNvSpPr>
            <a:spLocks noGrp="1"/>
          </p:cNvSpPr>
          <p:nvPr>
            <p:ph type="sldNum" sz="quarter" idx="5"/>
          </p:nvPr>
        </p:nvSpPr>
        <p:spPr/>
        <p:txBody>
          <a:bodyPr/>
          <a:lstStyle/>
          <a:p>
            <a:fld id="{47139A41-7A76-1D40-B3BE-29B670EC38FE}" type="slidenum">
              <a:rPr lang="en-US" smtClean="0"/>
              <a:t>1</a:t>
            </a:fld>
            <a:endParaRPr lang="en-US"/>
          </a:p>
        </p:txBody>
      </p:sp>
    </p:spTree>
    <p:extLst>
      <p:ext uri="{BB962C8B-B14F-4D97-AF65-F5344CB8AC3E}">
        <p14:creationId xmlns:p14="http://schemas.microsoft.com/office/powerpoint/2010/main" val="8479186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Let’s start with GenASM.</a:t>
            </a:r>
            <a:endParaRPr lang="en-US" dirty="0"/>
          </a:p>
        </p:txBody>
      </p:sp>
      <p:sp>
        <p:nvSpPr>
          <p:cNvPr id="4" name="Slide Number Placeholder 3"/>
          <p:cNvSpPr>
            <a:spLocks noGrp="1"/>
          </p:cNvSpPr>
          <p:nvPr>
            <p:ph type="sldNum" sz="quarter" idx="5"/>
          </p:nvPr>
        </p:nvSpPr>
        <p:spPr/>
        <p:txBody>
          <a:bodyPr/>
          <a:lstStyle/>
          <a:p>
            <a:fld id="{47139A41-7A76-1D40-B3BE-29B670EC38FE}" type="slidenum">
              <a:rPr lang="en-US" smtClean="0"/>
              <a:t>11</a:t>
            </a:fld>
            <a:endParaRPr lang="en-US"/>
          </a:p>
        </p:txBody>
      </p:sp>
    </p:spTree>
    <p:extLst>
      <p:ext uri="{BB962C8B-B14F-4D97-AF65-F5344CB8AC3E}">
        <p14:creationId xmlns:p14="http://schemas.microsoft.com/office/powerpoint/2010/main" val="17402708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Let’s look at the read mapping pipeline. Read mapping can be seen as a four-step process (i.e., </a:t>
            </a:r>
            <a:r>
              <a:rPr lang="en-US" sz="1200" i="1" kern="1200" dirty="0">
                <a:solidFill>
                  <a:schemeClr val="tx1"/>
                </a:solidFill>
                <a:effectLst/>
                <a:latin typeface="+mn-lt"/>
                <a:ea typeface="+mn-ea"/>
                <a:cs typeface="+mn-cs"/>
              </a:rPr>
              <a:t>seed-and-extend</a:t>
            </a:r>
            <a:r>
              <a:rPr lang="en-US" sz="120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First, read mapping starts with </a:t>
            </a:r>
            <a:r>
              <a:rPr lang="en-US" sz="1200" i="1" kern="1200" dirty="0">
                <a:solidFill>
                  <a:schemeClr val="tx1"/>
                </a:solidFill>
                <a:effectLst/>
                <a:latin typeface="+mn-lt"/>
                <a:ea typeface="+mn-ea"/>
                <a:cs typeface="+mn-cs"/>
              </a:rPr>
              <a:t>indexing </a:t>
            </a:r>
            <a:r>
              <a:rPr lang="en-US" sz="1200" kern="1200" dirty="0">
                <a:solidFill>
                  <a:schemeClr val="tx1"/>
                </a:solidFill>
                <a:effectLst/>
                <a:latin typeface="+mn-lt"/>
                <a:ea typeface="+mn-ea"/>
                <a:cs typeface="+mn-cs"/>
              </a:rPr>
              <a:t>the reference genome. This index contains all possible fixed-length substrings as the keys, and the exact match locations of these substrings in the reference genome as values. Second, </a:t>
            </a:r>
            <a:r>
              <a:rPr lang="en-US" sz="1200" i="1" kern="1200" dirty="0">
                <a:solidFill>
                  <a:schemeClr val="tx1"/>
                </a:solidFill>
                <a:effectLst/>
                <a:latin typeface="+mn-lt"/>
                <a:ea typeface="+mn-ea"/>
                <a:cs typeface="+mn-cs"/>
              </a:rPr>
              <a:t>seeding </a:t>
            </a:r>
            <a:r>
              <a:rPr lang="en-US" sz="1200" kern="1200" dirty="0">
                <a:solidFill>
                  <a:schemeClr val="tx1"/>
                </a:solidFill>
                <a:effectLst/>
                <a:latin typeface="+mn-lt"/>
                <a:ea typeface="+mn-ea"/>
                <a:cs typeface="+mn-cs"/>
              </a:rPr>
              <a:t>queries the index structure for determining potential mapping locations of each read in the reference genome using substrings (i.e., </a:t>
            </a:r>
            <a:r>
              <a:rPr lang="en-US" sz="1200" i="1" kern="1200" dirty="0">
                <a:solidFill>
                  <a:schemeClr val="tx1"/>
                </a:solidFill>
                <a:effectLst/>
                <a:latin typeface="+mn-lt"/>
                <a:ea typeface="+mn-ea"/>
                <a:cs typeface="+mn-cs"/>
              </a:rPr>
              <a:t>seeds</a:t>
            </a:r>
            <a:r>
              <a:rPr lang="en-US" sz="1200" kern="1200" dirty="0">
                <a:solidFill>
                  <a:schemeClr val="tx1"/>
                </a:solidFill>
                <a:effectLst/>
                <a:latin typeface="+mn-lt"/>
                <a:ea typeface="+mn-ea"/>
                <a:cs typeface="+mn-cs"/>
              </a:rPr>
              <a:t>) from each read.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Third, </a:t>
            </a:r>
            <a:r>
              <a:rPr lang="en-US" sz="1200" i="1" kern="1200" dirty="0">
                <a:solidFill>
                  <a:schemeClr val="tx1"/>
                </a:solidFill>
                <a:effectLst/>
                <a:latin typeface="+mn-lt"/>
                <a:ea typeface="+mn-ea"/>
                <a:cs typeface="+mn-cs"/>
              </a:rPr>
              <a:t>pre-alignment filtering </a:t>
            </a:r>
            <a:r>
              <a:rPr lang="en-US" sz="1200" kern="1200" dirty="0">
                <a:solidFill>
                  <a:schemeClr val="tx1"/>
                </a:solidFill>
                <a:effectLst/>
                <a:latin typeface="+mn-lt"/>
                <a:ea typeface="+mn-ea"/>
                <a:cs typeface="+mn-cs"/>
              </a:rPr>
              <a:t>uses filtering heuristics to examine the similarity between every read and its potential matching segment on the reference genome that are identified in the second step. Goal is to eliminate most of the dissimilar sequences to decrease the number of required alignments. Fourth, for all of the non-filtered candidate mapping locations, </a:t>
            </a:r>
            <a:r>
              <a:rPr lang="en-US" sz="1200" i="1" kern="1200" dirty="0">
                <a:solidFill>
                  <a:schemeClr val="tx1"/>
                </a:solidFill>
                <a:effectLst/>
                <a:latin typeface="+mn-lt"/>
                <a:ea typeface="+mn-ea"/>
                <a:cs typeface="+mn-cs"/>
              </a:rPr>
              <a:t>read alignment </a:t>
            </a:r>
            <a:r>
              <a:rPr lang="en-US" sz="1200" kern="1200" dirty="0">
                <a:solidFill>
                  <a:schemeClr val="tx1"/>
                </a:solidFill>
                <a:effectLst/>
                <a:latin typeface="+mn-lt"/>
                <a:ea typeface="+mn-ea"/>
                <a:cs typeface="+mn-cs"/>
              </a:rPr>
              <a:t>(i.e., </a:t>
            </a:r>
            <a:r>
              <a:rPr lang="en-US" sz="1200" i="1" kern="1200" dirty="0">
                <a:solidFill>
                  <a:schemeClr val="tx1"/>
                </a:solidFill>
                <a:effectLst/>
                <a:latin typeface="+mn-lt"/>
                <a:ea typeface="+mn-ea"/>
                <a:cs typeface="+mn-cs"/>
              </a:rPr>
              <a:t>seed-extension</a:t>
            </a:r>
            <a:r>
              <a:rPr lang="en-US" sz="1200" kern="1200" dirty="0">
                <a:solidFill>
                  <a:schemeClr val="tx1"/>
                </a:solidFill>
                <a:effectLst/>
                <a:latin typeface="+mn-lt"/>
                <a:ea typeface="+mn-ea"/>
                <a:cs typeface="+mn-cs"/>
              </a:rPr>
              <a:t>) step performs a dynamic programming based alignment to determine the best location of the query read. As part of this step, traceback operation between the reference segment and the query is performed in order to find the </a:t>
            </a:r>
            <a:r>
              <a:rPr lang="en-US" sz="1200" i="1" kern="1200" dirty="0">
                <a:solidFill>
                  <a:schemeClr val="tx1"/>
                </a:solidFill>
                <a:effectLst/>
                <a:latin typeface="+mn-lt"/>
                <a:ea typeface="+mn-ea"/>
                <a:cs typeface="+mn-cs"/>
              </a:rPr>
              <a:t>optimal alignment</a:t>
            </a:r>
            <a:r>
              <a:rPr lang="en-US" sz="1200" kern="1200" dirty="0">
                <a:solidFill>
                  <a:schemeClr val="tx1"/>
                </a:solidFill>
                <a:effectLst/>
                <a:latin typeface="+mn-lt"/>
                <a:ea typeface="+mn-ea"/>
                <a:cs typeface="+mn-cs"/>
              </a:rPr>
              <a:t>. </a:t>
            </a:r>
            <a:endParaRPr lang="en-US" dirty="0"/>
          </a:p>
        </p:txBody>
      </p:sp>
      <p:sp>
        <p:nvSpPr>
          <p:cNvPr id="4" name="Slide Number Placeholder 3"/>
          <p:cNvSpPr>
            <a:spLocks noGrp="1"/>
          </p:cNvSpPr>
          <p:nvPr>
            <p:ph type="sldNum" sz="quarter" idx="5"/>
          </p:nvPr>
        </p:nvSpPr>
        <p:spPr/>
        <p:txBody>
          <a:bodyPr/>
          <a:lstStyle/>
          <a:p>
            <a:fld id="{47139A41-7A76-1D40-B3BE-29B670EC38FE}" type="slidenum">
              <a:rPr lang="en-US" smtClean="0"/>
              <a:t>12</a:t>
            </a:fld>
            <a:endParaRPr lang="en-US"/>
          </a:p>
        </p:txBody>
      </p:sp>
    </p:spTree>
    <p:extLst>
      <p:ext uri="{BB962C8B-B14F-4D97-AF65-F5344CB8AC3E}">
        <p14:creationId xmlns:p14="http://schemas.microsoft.com/office/powerpoint/2010/main" val="3094140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[CLICK] In read mapping, we take each read, align it to one or more possible locations within the reference genome, and find the matches and differences between the read and the reference genome segment at that location.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[CLICK] Multiple steps of read mapping must account for the sequencing errors, and for the differences caused by genetic variations. As a result, read mapping must perform approximate string matching (ASM).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[CLICK] However, it is one of the main contributors of the computational power and memory bandwidth limitations of existing systems bottleneck.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i="1" dirty="0"/>
          </a:p>
        </p:txBody>
      </p:sp>
      <p:sp>
        <p:nvSpPr>
          <p:cNvPr id="4" name="Slide Number Placeholder 3"/>
          <p:cNvSpPr>
            <a:spLocks noGrp="1"/>
          </p:cNvSpPr>
          <p:nvPr>
            <p:ph type="sldNum" sz="quarter" idx="5"/>
          </p:nvPr>
        </p:nvSpPr>
        <p:spPr/>
        <p:txBody>
          <a:bodyPr/>
          <a:lstStyle/>
          <a:p>
            <a:fld id="{47139A41-7A76-1D40-B3BE-29B670EC38FE}" type="slidenum">
              <a:rPr lang="en-US" smtClean="0"/>
              <a:t>13</a:t>
            </a:fld>
            <a:endParaRPr lang="en-US"/>
          </a:p>
        </p:txBody>
      </p:sp>
    </p:spTree>
    <p:extLst>
      <p:ext uri="{BB962C8B-B14F-4D97-AF65-F5344CB8AC3E}">
        <p14:creationId xmlns:p14="http://schemas.microsoft.com/office/powerpoint/2010/main" val="42289625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t>Let’s look at approximate string matching and the bitap algorithm in detail.</a:t>
            </a:r>
          </a:p>
          <a:p>
            <a:endParaRPr lang="en-US" sz="1000" kern="1200" dirty="0">
              <a:solidFill>
                <a:schemeClr val="tx1"/>
              </a:solidFill>
              <a:effectLst/>
              <a:latin typeface="+mn-lt"/>
              <a:ea typeface="+mn-ea"/>
              <a:cs typeface="+mn-cs"/>
            </a:endParaRPr>
          </a:p>
          <a:p>
            <a:r>
              <a:rPr lang="en-US" sz="1000" kern="1200" dirty="0">
                <a:solidFill>
                  <a:schemeClr val="tx1"/>
                </a:solidFill>
                <a:effectLst/>
                <a:latin typeface="+mn-lt"/>
                <a:ea typeface="+mn-ea"/>
                <a:cs typeface="+mn-cs"/>
              </a:rPr>
              <a:t>As I introduced, the reads may not exactly map to the reference genome due to genetic variations and sequencing errors. </a:t>
            </a:r>
          </a:p>
          <a:p>
            <a:r>
              <a:rPr lang="en-US" sz="1000" kern="1200" dirty="0">
                <a:solidFill>
                  <a:schemeClr val="tx1"/>
                </a:solidFill>
                <a:effectLst/>
                <a:latin typeface="+mn-lt"/>
                <a:ea typeface="+mn-ea"/>
                <a:cs typeface="+mn-cs"/>
              </a:rPr>
              <a:t>[CLICK]  As we can see from this example, these errors and differences (which are also known as edits) can take the form of base [CLICK] deletions, [CLICK] substitutions and [CLICK] insertions. </a:t>
            </a:r>
          </a:p>
          <a:p>
            <a:endParaRPr lang="en-US" sz="1000" kern="1200" dirty="0">
              <a:solidFill>
                <a:schemeClr val="tx1"/>
              </a:solidFill>
              <a:effectLst/>
              <a:latin typeface="+mn-lt"/>
              <a:ea typeface="+mn-ea"/>
              <a:cs typeface="+mn-cs"/>
            </a:endParaRPr>
          </a:p>
          <a:p>
            <a:r>
              <a:rPr lang="en-US" sz="1000" kern="1200" dirty="0">
                <a:solidFill>
                  <a:schemeClr val="tx1"/>
                </a:solidFill>
                <a:effectLst/>
                <a:latin typeface="+mn-lt"/>
                <a:ea typeface="+mn-ea"/>
                <a:cs typeface="+mn-cs"/>
              </a:rPr>
              <a:t>[CLICK] So we need approximate string matching (ASM). </a:t>
            </a:r>
          </a:p>
          <a:p>
            <a:r>
              <a:rPr lang="en-US" sz="1000" kern="1200" dirty="0">
                <a:solidFill>
                  <a:schemeClr val="tx1"/>
                </a:solidFill>
                <a:effectLst/>
                <a:latin typeface="+mn-lt"/>
                <a:ea typeface="+mn-ea"/>
                <a:cs typeface="+mn-cs"/>
              </a:rPr>
              <a:t>[CLICK] The goal of approximate string matching is to detect these differences and similarities between two sequences. </a:t>
            </a:r>
          </a:p>
          <a:p>
            <a:endParaRPr lang="en-US" sz="1000" kern="1200" dirty="0">
              <a:solidFill>
                <a:schemeClr val="tx1"/>
              </a:solidFill>
              <a:effectLst/>
              <a:latin typeface="+mn-lt"/>
              <a:ea typeface="+mn-ea"/>
              <a:cs typeface="+mn-cs"/>
            </a:endParaRPr>
          </a:p>
          <a:p>
            <a:r>
              <a:rPr lang="en-US" sz="1000" kern="1200" dirty="0">
                <a:solidFill>
                  <a:schemeClr val="tx1"/>
                </a:solidFill>
                <a:effectLst/>
                <a:latin typeface="+mn-lt"/>
                <a:ea typeface="+mn-ea"/>
                <a:cs typeface="+mn-cs"/>
              </a:rPr>
              <a:t>[CLICK] In genomics, ASM is required </a:t>
            </a:r>
          </a:p>
          <a:p>
            <a:r>
              <a:rPr lang="en-US" sz="1000" kern="1200" dirty="0">
                <a:solidFill>
                  <a:schemeClr val="tx1"/>
                </a:solidFill>
                <a:effectLst/>
                <a:latin typeface="+mn-lt"/>
                <a:ea typeface="+mn-ea"/>
                <a:cs typeface="+mn-cs"/>
              </a:rPr>
              <a:t>[CLICK] (1) to determine the minimum number of edits between two genomic sequences (which is called edit distance), and also </a:t>
            </a:r>
          </a:p>
          <a:p>
            <a:r>
              <a:rPr lang="en-US" sz="1000" kern="1200" dirty="0">
                <a:solidFill>
                  <a:schemeClr val="tx1"/>
                </a:solidFill>
                <a:effectLst/>
                <a:latin typeface="+mn-lt"/>
                <a:ea typeface="+mn-ea"/>
                <a:cs typeface="+mn-cs"/>
              </a:rPr>
              <a:t>[CLICK] (2) to find the optimal alignment with a traceback step., where we find the sequence of  matches, substitutions, insertions and deletions, along with their positions. </a:t>
            </a:r>
          </a:p>
          <a:p>
            <a:endParaRPr lang="en-US" sz="10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kern="1200" dirty="0">
                <a:solidFill>
                  <a:schemeClr val="tx1"/>
                </a:solidFill>
                <a:effectLst/>
                <a:latin typeface="+mn-lt"/>
                <a:ea typeface="+mn-ea"/>
                <a:cs typeface="+mn-cs"/>
              </a:rPr>
              <a:t>[CLICK] Approximate string matching is typically implemented as a dynamic programming based algorithm, which has quadratic time and space complexity. Therefore, it is desirable to find lower-complexity algorithms for ASM.</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057B29E-981E-4B62-B6B9-A448AF3A78B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200796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[CLICK] One candidate to replace DP-based algorithms for ASM is the Bitap algorithm. Bitap uses only fast and simple bitwise operations to perform ASM, making it amenable to efficient hardware acceleration.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[CLICK] Bitap tackles the problem of computing the minimum edit distance between a reference text (e.g., reference genome) and a query pattern (e.g., read) with a maximum of k errors.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algorithm has two steps. [CLICK]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Bitap starts with a pre-processing procedure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[CLICK] where we generate one pattern bitmask for each character in the alphabet. These pattern bitmasks help us to represent the query pattern in a binary format. </a:t>
            </a:r>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Second step (searching or edit distance calculation) is the main step of the algorithm. Here, [CLICK] we examine each text character one by one, by using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[CLICK] 1) the pre-processed pattern bitmasks,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[CLICK] 2) status bitvectors which are updated at each text iteration and hold the partial match information for the text characters examined so far, and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[CLICK] 3) the simple bitwise operations.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D64B0BB-F452-6F45-9C9C-EFED3BFBC47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571779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find that Bitap has five limitations that hinder its applicability and efficient hardware acceleration for genome sequence analysis.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Let’s look at the first one, which is data dependency between large number of iterations</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D64B0BB-F452-6F45-9C9C-EFED3BFBC47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639147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First, Bitap iterates over each text character as the outer loop and it iterates over each possible edit distance (1 to k) as the inner loop. </a:t>
            </a:r>
          </a:p>
          <a:p>
            <a:pPr marL="0" indent="0">
              <a:buNone/>
            </a:pPr>
            <a:endParaRPr lang="en-US" dirty="0"/>
          </a:p>
          <a:p>
            <a:pPr marL="0" indent="0">
              <a:buNone/>
            </a:pPr>
            <a:r>
              <a:rPr lang="en-US" dirty="0"/>
              <a:t>Thus, when we have long error-prone reads, both of these loops need to iterate over very large numbers.</a:t>
            </a:r>
          </a:p>
          <a:p>
            <a:pPr marL="0" indent="0">
              <a:buNone/>
            </a:pPr>
            <a:endParaRPr lang="en-US" dirty="0"/>
          </a:p>
        </p:txBody>
      </p:sp>
      <p:sp>
        <p:nvSpPr>
          <p:cNvPr id="4" name="Slide Number Placeholder 3"/>
          <p:cNvSpPr>
            <a:spLocks noGrp="1"/>
          </p:cNvSpPr>
          <p:nvPr>
            <p:ph type="sldNum" sz="quarter" idx="5"/>
          </p:nvPr>
        </p:nvSpPr>
        <p:spPr/>
        <p:txBody>
          <a:bodyPr/>
          <a:lstStyle/>
          <a:p>
            <a:fld id="{47139A41-7A76-1D40-B3BE-29B670EC38FE}" type="slidenum">
              <a:rPr lang="en-US" smtClean="0"/>
              <a:t>17</a:t>
            </a:fld>
            <a:endParaRPr lang="en-US"/>
          </a:p>
        </p:txBody>
      </p:sp>
    </p:spTree>
    <p:extLst>
      <p:ext uri="{BB962C8B-B14F-4D97-AF65-F5344CB8AC3E}">
        <p14:creationId xmlns:p14="http://schemas.microsoft.com/office/powerpoint/2010/main" val="9933040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On top of this, There is two-level data dependency in Bitap.</a:t>
            </a:r>
          </a:p>
          <a:p>
            <a:pPr marL="0" indent="0">
              <a:buNone/>
            </a:pPr>
            <a:endParaRPr lang="en-US" dirty="0"/>
          </a:p>
          <a:p>
            <a:pPr marL="0" indent="0">
              <a:buNone/>
            </a:pPr>
            <a:r>
              <a:rPr lang="en-US" dirty="0"/>
              <a:t>[CLICK] There is an outer loop data dependency when computing deletion, substitution and match bitvectors as they require </a:t>
            </a:r>
            <a:r>
              <a:rPr lang="en-US" dirty="0" err="1"/>
              <a:t>oldR</a:t>
            </a:r>
            <a:r>
              <a:rPr lang="en-US" dirty="0"/>
              <a:t> bitvectors which are coming from previous text iteration.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[CLICK] Also, there is an inner loop data dependency when computing insertion bitvector as it requires R[d-1] which is coming  from previous inner loop iteration.</a:t>
            </a:r>
          </a:p>
        </p:txBody>
      </p:sp>
      <p:sp>
        <p:nvSpPr>
          <p:cNvPr id="4" name="Slide Number Placeholder 3"/>
          <p:cNvSpPr>
            <a:spLocks noGrp="1"/>
          </p:cNvSpPr>
          <p:nvPr>
            <p:ph type="sldNum" sz="quarter" idx="5"/>
          </p:nvPr>
        </p:nvSpPr>
        <p:spPr/>
        <p:txBody>
          <a:bodyPr/>
          <a:lstStyle/>
          <a:p>
            <a:fld id="{47139A41-7A76-1D40-B3BE-29B670EC38FE}" type="slidenum">
              <a:rPr lang="en-US" smtClean="0"/>
              <a:t>18</a:t>
            </a:fld>
            <a:endParaRPr lang="en-US"/>
          </a:p>
        </p:txBody>
      </p:sp>
    </p:spTree>
    <p:extLst>
      <p:ext uri="{BB962C8B-B14F-4D97-AF65-F5344CB8AC3E}">
        <p14:creationId xmlns:p14="http://schemas.microsoft.com/office/powerpoint/2010/main" val="4702960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Let’s look at the second limitation of Bitap, which is no support for traceback.</a:t>
            </a:r>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D64B0BB-F452-6F45-9C9C-EFED3BFBC47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083257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Bitap generates the four intermediate bitvectors but they are not stored and processed with a traceback step to find the optimal alignment</a:t>
            </a:r>
          </a:p>
        </p:txBody>
      </p:sp>
      <p:sp>
        <p:nvSpPr>
          <p:cNvPr id="4" name="Slide Number Placeholder 3"/>
          <p:cNvSpPr>
            <a:spLocks noGrp="1"/>
          </p:cNvSpPr>
          <p:nvPr>
            <p:ph type="sldNum" sz="quarter" idx="5"/>
          </p:nvPr>
        </p:nvSpPr>
        <p:spPr/>
        <p:txBody>
          <a:bodyPr/>
          <a:lstStyle/>
          <a:p>
            <a:fld id="{47139A41-7A76-1D40-B3BE-29B670EC38FE}" type="slidenum">
              <a:rPr lang="en-US" smtClean="0"/>
              <a:t>20</a:t>
            </a:fld>
            <a:endParaRPr lang="en-US"/>
          </a:p>
        </p:txBody>
      </p:sp>
    </p:spTree>
    <p:extLst>
      <p:ext uri="{BB962C8B-B14F-4D97-AF65-F5344CB8AC3E}">
        <p14:creationId xmlns:p14="http://schemas.microsoft.com/office/powerpoint/2010/main" val="27980965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[CLICK] Genome sequencing, which enables us to determine the DNA sequence of an organism, [CLICK] plays a pivotal role in areas such as personalized medicine, outbreak tracing (like COVID-19), and the understanding of evolution.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i="0" dirty="0"/>
              <a:t>However, there is no …</a:t>
            </a:r>
          </a:p>
        </p:txBody>
      </p:sp>
      <p:sp>
        <p:nvSpPr>
          <p:cNvPr id="4" name="Slide Number Placeholder 3"/>
          <p:cNvSpPr>
            <a:spLocks noGrp="1"/>
          </p:cNvSpPr>
          <p:nvPr>
            <p:ph type="sldNum" sz="quarter" idx="5"/>
          </p:nvPr>
        </p:nvSpPr>
        <p:spPr/>
        <p:txBody>
          <a:bodyPr/>
          <a:lstStyle/>
          <a:p>
            <a:fld id="{47139A41-7A76-1D40-B3BE-29B670EC38FE}" type="slidenum">
              <a:rPr lang="en-US" smtClean="0"/>
              <a:t>2</a:t>
            </a:fld>
            <a:endParaRPr lang="en-US"/>
          </a:p>
        </p:txBody>
      </p:sp>
    </p:spTree>
    <p:extLst>
      <p:ext uri="{BB962C8B-B14F-4D97-AF65-F5344CB8AC3E}">
        <p14:creationId xmlns:p14="http://schemas.microsoft.com/office/powerpoint/2010/main" val="18325311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lnSpc>
                <a:spcPct val="110000"/>
              </a:lnSpc>
              <a:spcBef>
                <a:spcPts val="0"/>
              </a:spcBef>
              <a:spcAft>
                <a:spcPts val="0"/>
              </a:spcAft>
              <a:buSzPct val="100000"/>
            </a:pPr>
            <a:r>
              <a:rPr lang="en-US" sz="1200" kern="1200" dirty="0">
                <a:solidFill>
                  <a:schemeClr val="tx1"/>
                </a:solidFill>
                <a:effectLst/>
                <a:latin typeface="+mn-lt"/>
                <a:ea typeface="+mn-ea"/>
                <a:cs typeface="+mn-cs"/>
              </a:rPr>
              <a:t>[CLICK] We find one more algorithmic limitation, which is no support for long reads. In Bitap, the query length so read length is limited by the word size of the machine running the algorithm because </a:t>
            </a:r>
            <a:r>
              <a:rPr lang="en-US" sz="2050" kern="1200" dirty="0">
                <a:solidFill>
                  <a:schemeClr val="tx1"/>
                </a:solidFill>
                <a:effectLst/>
                <a:latin typeface="+mn-lt"/>
                <a:ea typeface="+mn-ea"/>
                <a:cs typeface="+mn-cs"/>
              </a:rPr>
              <a:t>e</a:t>
            </a:r>
            <a:r>
              <a:rPr lang="en-US" sz="2050" dirty="0">
                <a:solidFill>
                  <a:schemeClr val="tx1"/>
                </a:solidFill>
              </a:rPr>
              <a:t>ach bitvector has a length equal to the length of the pattern and we perform the bitwise operations on these bitvectors</a:t>
            </a:r>
            <a:r>
              <a:rPr lang="en-US" sz="2050" b="1" dirty="0">
                <a:solidFill>
                  <a:srgbClr val="C00000"/>
                </a:solidFill>
              </a:rPr>
              <a:t>. </a:t>
            </a:r>
            <a:r>
              <a:rPr lang="en-US" sz="1200" kern="1200" dirty="0">
                <a:solidFill>
                  <a:schemeClr val="tx1"/>
                </a:solidFill>
                <a:effectLst/>
                <a:latin typeface="+mn-lt"/>
                <a:ea typeface="+mn-ea"/>
                <a:cs typeface="+mn-cs"/>
              </a:rPr>
              <a:t>Thus, the algorithm does not support long reads, whose lengths are on the order of thousands to millions of base pairs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[CLICK] These are the algorithmic limitations of the Bitap algorithm.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Even after we solve the algorithmic limitations of Bitap, we find that we cannot extract significant performance benefits with algorithmic enhancements alone.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[CLICK] 4) For example, while Bitap iterates over each character of the input text sequentially, we can enable text-level parallelism to improve its performance. However, the achievable level of parallelism is limited by the number of compute units in existing systems.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5) We would expect that a GPU, which has thousands of compute units, can overcome the limited compute parallelism issues that CPUs experience. [CLICK] However, we find that a GPU implementation of the Bitap algorithm suffers from the limited amount of memory bandwidth available for each GPU thread.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[CLICK] And these are the HW-related limitations.</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order to overcome these limitations and design an efficient accelerator, we find that we need to both (1) modify and extend the Bitap algorithm and (2) develop specialized hardware that can exploit the new opportunities that our algorithmic modifications provide.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D64B0BB-F452-6F45-9C9C-EFED3BFBC47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970297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[CLICK] Our goal in this work is to design a fast and flexible framework for both short and long reads, which can accelerate multiple steps of genome sequence analysis (GSA).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[CLICK] To this end, we propose GenASM.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[CLICK] </a:t>
            </a:r>
            <a:r>
              <a:rPr lang="en-US" sz="1200" b="0" i="0" u="none" strike="noStrike" kern="1200" dirty="0">
                <a:solidFill>
                  <a:schemeClr val="tx1"/>
                </a:solidFill>
                <a:effectLst/>
                <a:latin typeface="+mn-lt"/>
                <a:ea typeface="+mn-ea"/>
                <a:cs typeface="+mn-cs"/>
              </a:rPr>
              <a:t>We base GenASM on Bitap, an ASM algorithm that uses only fast and simple bitwise operations, making it amenable to efficient hardware acceleration.</a:t>
            </a:r>
            <a:r>
              <a:rPr lang="en-US" sz="1200" kern="1200" dirty="0">
                <a:solidFill>
                  <a:schemeClr val="tx1"/>
                </a:solidFill>
                <a:effectLst/>
                <a:latin typeface="+mn-lt"/>
                <a:ea typeface="+mn-ea"/>
                <a:cs typeface="+mn-cs"/>
              </a:rPr>
              <a:t> To our knowledge, GenASM is the first work that enhances and accelerates Bitap.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[CLICK] We modify Bitap to support long reads and to enable parallelization.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We also develop a novel Bitap-compatible algorithm for traceback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[CLICK] And</a:t>
            </a:r>
            <a:r>
              <a:rPr lang="en-US" sz="1200" b="0" i="0" u="none" strike="noStrike" kern="1200" dirty="0">
                <a:solidFill>
                  <a:schemeClr val="tx1"/>
                </a:solidFill>
                <a:effectLst/>
                <a:latin typeface="+mn-lt"/>
                <a:ea typeface="+mn-ea"/>
                <a:cs typeface="+mn-cs"/>
              </a:rPr>
              <a:t>, we co-design specialized hardware for both algorithms.</a:t>
            </a:r>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057B29E-981E-4B62-B6B9-A448AF3A78B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8392731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520700" indent="-342900">
              <a:lnSpc>
                <a:spcPct val="100000"/>
              </a:lnSpc>
              <a:spcBef>
                <a:spcPts val="0"/>
              </a:spcBef>
              <a:spcAft>
                <a:spcPts val="600"/>
              </a:spcAft>
            </a:pPr>
            <a:r>
              <a:rPr lang="en-US" sz="1200" b="0" i="0" u="none" strike="noStrike" kern="1200" dirty="0">
                <a:solidFill>
                  <a:schemeClr val="tx1"/>
                </a:solidFill>
                <a:effectLst/>
                <a:latin typeface="+mn-lt"/>
                <a:ea typeface="+mn-ea"/>
                <a:cs typeface="+mn-cs"/>
              </a:rPr>
              <a:t>Let’s look at the HW design of GenASM.</a:t>
            </a:r>
          </a:p>
          <a:p>
            <a:pPr marL="520700" indent="-342900">
              <a:lnSpc>
                <a:spcPct val="100000"/>
              </a:lnSpc>
              <a:spcBef>
                <a:spcPts val="0"/>
              </a:spcBef>
              <a:spcAft>
                <a:spcPts val="600"/>
              </a:spcAft>
            </a:pPr>
            <a:r>
              <a:rPr lang="en-US" sz="1200" b="0" i="0" u="none" strike="noStrike" kern="1200" dirty="0">
                <a:solidFill>
                  <a:schemeClr val="tx1"/>
                </a:solidFill>
                <a:effectLst/>
                <a:latin typeface="+mn-lt"/>
                <a:ea typeface="+mn-ea"/>
                <a:cs typeface="+mn-cs"/>
              </a:rPr>
              <a:t>Our co-designed hardware consists of two components</a:t>
            </a:r>
            <a:r>
              <a:rPr lang="en-US" sz="2400" kern="1200" dirty="0">
                <a:solidFill>
                  <a:schemeClr val="tx1"/>
                </a:solidFill>
                <a:effectLst/>
                <a:latin typeface="+mn-lt"/>
                <a:ea typeface="+mn-ea"/>
                <a:cs typeface="+mn-cs"/>
              </a:rPr>
              <a:t>: </a:t>
            </a:r>
          </a:p>
          <a:p>
            <a:pPr marL="520700" indent="-342900">
              <a:lnSpc>
                <a:spcPct val="100000"/>
              </a:lnSpc>
              <a:spcBef>
                <a:spcPts val="0"/>
              </a:spcBef>
              <a:spcAft>
                <a:spcPts val="600"/>
              </a:spcAft>
            </a:pPr>
            <a:r>
              <a:rPr lang="en-US" sz="2400" kern="1200" dirty="0">
                <a:solidFill>
                  <a:schemeClr val="tx1"/>
                </a:solidFill>
                <a:effectLst/>
                <a:latin typeface="+mn-lt"/>
                <a:ea typeface="+mn-ea"/>
                <a:cs typeface="+mn-cs"/>
              </a:rPr>
              <a:t>[CLICK] (1) GenASM-DC, which provides hardware support to efficiently execute our GenASM-DC algorithm to perform distance calculation; and </a:t>
            </a:r>
          </a:p>
          <a:p>
            <a:pPr marL="520700" indent="-342900">
              <a:lnSpc>
                <a:spcPct val="100000"/>
              </a:lnSpc>
              <a:spcBef>
                <a:spcPts val="0"/>
              </a:spcBef>
              <a:spcAft>
                <a:spcPts val="600"/>
              </a:spcAft>
            </a:pPr>
            <a:r>
              <a:rPr lang="en-US" sz="2400" kern="1200" dirty="0">
                <a:solidFill>
                  <a:schemeClr val="tx1"/>
                </a:solidFill>
                <a:effectLst/>
                <a:latin typeface="+mn-lt"/>
                <a:ea typeface="+mn-ea"/>
                <a:cs typeface="+mn-cs"/>
              </a:rPr>
              <a:t>[CLICK] (2) GenASM-TB, which provides hardware support to efficiently execute our novel GenASM-TB algorithm to find the optimal alignment.</a:t>
            </a:r>
            <a:endParaRPr lang="en-US" sz="2200" dirty="0">
              <a:solidFill>
                <a:schemeClr val="tx1"/>
              </a:solidFill>
            </a:endParaRPr>
          </a:p>
          <a:p>
            <a:pPr marL="520700" indent="-342900">
              <a:lnSpc>
                <a:spcPct val="100000"/>
              </a:lnSpc>
              <a:spcBef>
                <a:spcPts val="0"/>
              </a:spcBef>
              <a:spcAft>
                <a:spcPts val="600"/>
              </a:spcAft>
            </a:pPr>
            <a:endParaRPr lang="en-US" sz="2200" dirty="0">
              <a:solidFill>
                <a:schemeClr val="tx1"/>
              </a:solidFill>
            </a:endParaRPr>
          </a:p>
          <a:p>
            <a:pPr marL="520700" indent="-342900">
              <a:lnSpc>
                <a:spcPct val="100000"/>
              </a:lnSpc>
              <a:spcBef>
                <a:spcPts val="0"/>
              </a:spcBef>
              <a:spcAft>
                <a:spcPts val="600"/>
              </a:spcAft>
            </a:pPr>
            <a:r>
              <a:rPr lang="en-US" sz="2200" dirty="0">
                <a:solidFill>
                  <a:schemeClr val="tx1"/>
                </a:solidFill>
              </a:rPr>
              <a:t>GenASM also has two types of SRAM buffers: [CLICK] DC-SRAM and [CLICK] TB-SRAMs</a:t>
            </a:r>
          </a:p>
          <a:p>
            <a:pPr marL="520700" indent="-342900">
              <a:lnSpc>
                <a:spcPct val="100000"/>
              </a:lnSpc>
              <a:spcBef>
                <a:spcPts val="0"/>
              </a:spcBef>
              <a:spcAft>
                <a:spcPts val="600"/>
              </a:spcAft>
            </a:pPr>
            <a:endParaRPr lang="en-US" sz="2200" dirty="0">
              <a:solidFill>
                <a:schemeClr val="tx1"/>
              </a:solidFill>
            </a:endParaRPr>
          </a:p>
          <a:p>
            <a:pPr marL="520700" indent="-342900">
              <a:lnSpc>
                <a:spcPct val="100000"/>
              </a:lnSpc>
              <a:spcBef>
                <a:spcPts val="0"/>
              </a:spcBef>
              <a:spcAft>
                <a:spcPts val="600"/>
              </a:spcAft>
            </a:pPr>
            <a:r>
              <a:rPr lang="en-US" sz="2400" dirty="0">
                <a:solidFill>
                  <a:schemeClr val="tx1"/>
                </a:solidFill>
              </a:rPr>
              <a:t>Let’s look at the high-level overview of GenASM</a:t>
            </a:r>
            <a:endParaRPr lang="en-US" sz="2100" dirty="0">
              <a:solidFill>
                <a:schemeClr val="tx1"/>
              </a:solidFill>
            </a:endParaRPr>
          </a:p>
          <a:p>
            <a:pPr marL="520700" marR="0" lvl="0" indent="-342900" algn="l" defTabSz="914400" rtl="0" eaLnBrk="1" fontAlgn="auto" latinLnBrk="0" hangingPunct="1">
              <a:lnSpc>
                <a:spcPct val="100000"/>
              </a:lnSpc>
              <a:spcBef>
                <a:spcPts val="0"/>
              </a:spcBef>
              <a:spcAft>
                <a:spcPts val="600"/>
              </a:spcAft>
              <a:buClrTx/>
              <a:buSzTx/>
              <a:buFontTx/>
              <a:buNone/>
              <a:tabLst/>
              <a:defRPr/>
            </a:pPr>
            <a:endParaRPr lang="en-US" sz="2400" dirty="0"/>
          </a:p>
          <a:p>
            <a:pPr marL="520700" marR="0" lvl="0" indent="-342900" algn="l" defTabSz="914400" rtl="0" eaLnBrk="1" fontAlgn="auto" latinLnBrk="0" hangingPunct="1">
              <a:lnSpc>
                <a:spcPct val="100000"/>
              </a:lnSpc>
              <a:spcBef>
                <a:spcPts val="0"/>
              </a:spcBef>
              <a:spcAft>
                <a:spcPts val="600"/>
              </a:spcAft>
              <a:buClrTx/>
              <a:buSzTx/>
              <a:buFontTx/>
              <a:buNone/>
              <a:tabLst/>
              <a:defRPr/>
            </a:pPr>
            <a:endParaRPr lang="en-US" sz="2400" dirty="0"/>
          </a:p>
          <a:p>
            <a:pPr marL="520700" marR="0" lvl="0" indent="-342900" algn="l" defTabSz="914400" rtl="0" eaLnBrk="1" fontAlgn="auto" latinLnBrk="0" hangingPunct="1">
              <a:lnSpc>
                <a:spcPct val="100000"/>
              </a:lnSpc>
              <a:spcBef>
                <a:spcPts val="0"/>
              </a:spcBef>
              <a:spcAft>
                <a:spcPts val="600"/>
              </a:spcAft>
              <a:buClrTx/>
              <a:buSzTx/>
              <a:buFontTx/>
              <a:buNone/>
              <a:tabLst/>
              <a:defRPr/>
            </a:pPr>
            <a:endParaRPr lang="en-US" sz="2100" dirty="0">
              <a:solidFill>
                <a:schemeClr val="tx1"/>
              </a:solidFill>
            </a:endParaRPr>
          </a:p>
          <a:p>
            <a:pPr marL="520700" marR="0" lvl="0" indent="-342900" algn="l" defTabSz="914400" rtl="0" eaLnBrk="1" fontAlgn="auto" latinLnBrk="0" hangingPunct="1">
              <a:lnSpc>
                <a:spcPct val="100000"/>
              </a:lnSpc>
              <a:spcBef>
                <a:spcPts val="0"/>
              </a:spcBef>
              <a:spcAft>
                <a:spcPts val="600"/>
              </a:spcAft>
              <a:buClrTx/>
              <a:buSzTx/>
              <a:buFontTx/>
              <a:buNone/>
              <a:tabLst/>
              <a:defRPr/>
            </a:pPr>
            <a:endParaRPr lang="en-US" sz="2100" dirty="0">
              <a:solidFill>
                <a:schemeClr val="tx1"/>
              </a:solidFill>
            </a:endParaRPr>
          </a:p>
          <a:p>
            <a:pPr marL="520700" marR="0" lvl="0" indent="-342900" algn="l" defTabSz="914400" rtl="0" eaLnBrk="1" fontAlgn="auto" latinLnBrk="0" hangingPunct="1">
              <a:lnSpc>
                <a:spcPct val="100000"/>
              </a:lnSpc>
              <a:spcBef>
                <a:spcPts val="0"/>
              </a:spcBef>
              <a:spcAft>
                <a:spcPts val="600"/>
              </a:spcAft>
              <a:buClrTx/>
              <a:buSzTx/>
              <a:buFontTx/>
              <a:buNone/>
              <a:tabLst/>
              <a:defRPr/>
            </a:pPr>
            <a:endParaRPr lang="en-US" sz="2400"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D64B0BB-F452-6F45-9C9C-EFED3BFBC47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3601272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[CLICK] GenASM execution starts when the host CPU issues a task to GenASM with the reference and the query sequences’ locations. </a:t>
            </a:r>
          </a:p>
          <a:p>
            <a:r>
              <a:rPr lang="en-US" sz="1200" kern="1200" dirty="0">
                <a:solidFill>
                  <a:schemeClr val="tx1"/>
                </a:solidFill>
                <a:effectLst/>
                <a:latin typeface="+mn-lt"/>
                <a:ea typeface="+mn-ea"/>
                <a:cs typeface="+mn-cs"/>
              </a:rPr>
              <a:t>[CLICK] GenASM-DC reads the corresponding reference text region and the query pattern from the memory, and then writes these to its dedicated SRAM, DC-SRAM. </a:t>
            </a:r>
          </a:p>
          <a:p>
            <a:r>
              <a:rPr lang="en-US" sz="1200" kern="1200" dirty="0">
                <a:solidFill>
                  <a:schemeClr val="tx1"/>
                </a:solidFill>
                <a:effectLst/>
                <a:latin typeface="+mn-lt"/>
                <a:ea typeface="+mn-ea"/>
                <a:cs typeface="+mn-cs"/>
              </a:rPr>
              <a:t>In order to decrease the memory footprint of the algorithm, it follows a divide-and-conquer approach, where we divide the text and pattern into overlapping windows and perform the traceback computation for each window. After all of the windows’ partial traceback outputs are generated, we merge them to find the complete traceback output. </a:t>
            </a:r>
          </a:p>
          <a:p>
            <a:r>
              <a:rPr lang="en-US" sz="1200" kern="1200" dirty="0">
                <a:solidFill>
                  <a:schemeClr val="tx1"/>
                </a:solidFill>
                <a:effectLst/>
                <a:latin typeface="+mn-lt"/>
                <a:ea typeface="+mn-ea"/>
                <a:cs typeface="+mn-cs"/>
              </a:rPr>
              <a:t>[CLICK] After that, GenASM-DC divides the reference text and query pattern into multiple overlapping windows, and </a:t>
            </a:r>
          </a:p>
          <a:p>
            <a:r>
              <a:rPr lang="en-US" sz="1200" kern="1200" dirty="0">
                <a:solidFill>
                  <a:schemeClr val="tx1"/>
                </a:solidFill>
                <a:effectLst/>
                <a:latin typeface="+mn-lt"/>
                <a:ea typeface="+mn-ea"/>
                <a:cs typeface="+mn-cs"/>
              </a:rPr>
              <a:t>[CLICK] for each sub-text and sub-pattern, GenASM-DC searches for the sub-pattern within the sub-text and generates the bitvectors. </a:t>
            </a:r>
          </a:p>
          <a:p>
            <a:r>
              <a:rPr lang="en-US" sz="1200" kern="1200" dirty="0">
                <a:solidFill>
                  <a:schemeClr val="tx1"/>
                </a:solidFill>
                <a:effectLst/>
                <a:latin typeface="+mn-lt"/>
                <a:ea typeface="+mn-ea"/>
                <a:cs typeface="+mn-cs"/>
              </a:rPr>
              <a:t>[CLICK] GenASM-DC writes the generated bitvectors to TB-SRAMs. Once GenASM-DC completes its search for the current window, </a:t>
            </a:r>
          </a:p>
          <a:p>
            <a:r>
              <a:rPr lang="en-US" sz="1200" kern="1200" dirty="0">
                <a:solidFill>
                  <a:schemeClr val="tx1"/>
                </a:solidFill>
                <a:effectLst/>
                <a:latin typeface="+mn-lt"/>
                <a:ea typeface="+mn-ea"/>
                <a:cs typeface="+mn-cs"/>
              </a:rPr>
              <a:t>[CLICK] GenASM-TB starts reading the stored bitvectors from TB-SRAMs and </a:t>
            </a:r>
          </a:p>
          <a:p>
            <a:r>
              <a:rPr lang="en-US" sz="1200" kern="1200" dirty="0">
                <a:solidFill>
                  <a:schemeClr val="tx1"/>
                </a:solidFill>
                <a:effectLst/>
                <a:latin typeface="+mn-lt"/>
                <a:ea typeface="+mn-ea"/>
                <a:cs typeface="+mn-cs"/>
              </a:rPr>
              <a:t>[CLICK] generates the window’s traceback output. </a:t>
            </a:r>
          </a:p>
          <a:p>
            <a:r>
              <a:rPr lang="en-US" sz="1200" kern="1200" dirty="0">
                <a:solidFill>
                  <a:schemeClr val="tx1"/>
                </a:solidFill>
                <a:effectLst/>
                <a:latin typeface="+mn-lt"/>
                <a:ea typeface="+mn-ea"/>
                <a:cs typeface="+mn-cs"/>
              </a:rPr>
              <a:t>Once GenASM-TB generates this output, GenASM computes the next window and repeats Steps 3–7 until all windows are completed.</a:t>
            </a:r>
          </a:p>
        </p:txBody>
      </p:sp>
      <p:sp>
        <p:nvSpPr>
          <p:cNvPr id="4" name="Slide Number Placeholder 3"/>
          <p:cNvSpPr>
            <a:spLocks noGrp="1"/>
          </p:cNvSpPr>
          <p:nvPr>
            <p:ph type="sldNum" sz="quarter" idx="5"/>
          </p:nvPr>
        </p:nvSpPr>
        <p:spPr/>
        <p:txBody>
          <a:bodyPr/>
          <a:lstStyle/>
          <a:p>
            <a:fld id="{47139A41-7A76-1D40-B3BE-29B670EC38FE}" type="slidenum">
              <a:rPr lang="en-US" smtClean="0"/>
              <a:t>24</a:t>
            </a:fld>
            <a:endParaRPr lang="en-US"/>
          </a:p>
        </p:txBody>
      </p:sp>
    </p:spTree>
    <p:extLst>
      <p:ext uri="{BB962C8B-B14F-4D97-AF65-F5344CB8AC3E}">
        <p14:creationId xmlns:p14="http://schemas.microsoft.com/office/powerpoint/2010/main" val="273792103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520700" marR="0" lvl="0" indent="-342900" algn="l" defTabSz="914400" rtl="0" eaLnBrk="1" fontAlgn="auto" latinLnBrk="0" hangingPunct="1">
              <a:lnSpc>
                <a:spcPct val="100000"/>
              </a:lnSpc>
              <a:spcBef>
                <a:spcPts val="0"/>
              </a:spcBef>
              <a:spcAft>
                <a:spcPts val="600"/>
              </a:spcAft>
              <a:buClrTx/>
              <a:buSzTx/>
              <a:buFontTx/>
              <a:buNone/>
              <a:tabLst/>
              <a:defRPr/>
            </a:pPr>
            <a:r>
              <a:rPr lang="en-US" sz="1200" dirty="0">
                <a:solidFill>
                  <a:schemeClr val="tx1"/>
                </a:solidFill>
              </a:rPr>
              <a:t>[CLICK] Our specialized compute units and on-chip SRAMs helps us to: </a:t>
            </a:r>
          </a:p>
          <a:p>
            <a:pPr marL="520700" marR="0" lvl="0" indent="-342900" algn="l" defTabSz="914400" rtl="0" eaLnBrk="1" fontAlgn="auto" latinLnBrk="0" hangingPunct="1">
              <a:lnSpc>
                <a:spcPct val="100000"/>
              </a:lnSpc>
              <a:spcBef>
                <a:spcPts val="0"/>
              </a:spcBef>
              <a:spcAft>
                <a:spcPts val="600"/>
              </a:spcAft>
              <a:buClrTx/>
              <a:buSzTx/>
              <a:buFontTx/>
              <a:buNone/>
              <a:tabLst/>
              <a:defRPr/>
            </a:pPr>
            <a:r>
              <a:rPr lang="en-US" sz="1200" dirty="0">
                <a:solidFill>
                  <a:schemeClr val="tx1"/>
                </a:solidFill>
              </a:rPr>
              <a:t>[CLICK] (1) Match the rate of computation with memory capacity and bandwidth </a:t>
            </a:r>
          </a:p>
          <a:p>
            <a:pPr marL="520700" marR="0" lvl="0" indent="-342900" algn="l" defTabSz="914400" rtl="0" eaLnBrk="1" fontAlgn="auto" latinLnBrk="0" hangingPunct="1">
              <a:lnSpc>
                <a:spcPct val="100000"/>
              </a:lnSpc>
              <a:spcBef>
                <a:spcPts val="0"/>
              </a:spcBef>
              <a:spcAft>
                <a:spcPts val="600"/>
              </a:spcAft>
              <a:buClrTx/>
              <a:buSzTx/>
              <a:buFontTx/>
              <a:buNone/>
              <a:tabLst/>
              <a:defRPr/>
            </a:pPr>
            <a:r>
              <a:rPr lang="en-US" sz="1200" dirty="0">
                <a:solidFill>
                  <a:schemeClr val="tx1"/>
                </a:solidFill>
              </a:rPr>
              <a:t>[CLICK] (2) Achieve high performance and power efficiency</a:t>
            </a:r>
          </a:p>
          <a:p>
            <a:pPr marL="520700" marR="0" lvl="0" indent="-342900" algn="l" defTabSz="914400" rtl="0" eaLnBrk="1" fontAlgn="auto" latinLnBrk="0" hangingPunct="1">
              <a:lnSpc>
                <a:spcPct val="100000"/>
              </a:lnSpc>
              <a:spcBef>
                <a:spcPts val="0"/>
              </a:spcBef>
              <a:spcAft>
                <a:spcPts val="600"/>
              </a:spcAft>
              <a:buClrTx/>
              <a:buSzTx/>
              <a:buFontTx/>
              <a:buNone/>
              <a:tabLst/>
              <a:defRPr/>
            </a:pPr>
            <a:r>
              <a:rPr lang="en-US" sz="1200" dirty="0">
                <a:solidFill>
                  <a:schemeClr val="tx1"/>
                </a:solidFill>
              </a:rPr>
              <a:t>[CLICK] (3) Scale linearly in performance with the number of parallel compute units that we add to the system </a:t>
            </a:r>
          </a:p>
          <a:p>
            <a:endParaRPr lang="en-US" dirty="0"/>
          </a:p>
        </p:txBody>
      </p:sp>
      <p:sp>
        <p:nvSpPr>
          <p:cNvPr id="4" name="Slide Number Placeholder 3"/>
          <p:cNvSpPr>
            <a:spLocks noGrp="1"/>
          </p:cNvSpPr>
          <p:nvPr>
            <p:ph type="sldNum" sz="quarter" idx="5"/>
          </p:nvPr>
        </p:nvSpPr>
        <p:spPr/>
        <p:txBody>
          <a:bodyPr/>
          <a:lstStyle/>
          <a:p>
            <a:fld id="{47139A41-7A76-1D40-B3BE-29B670EC38FE}" type="slidenum">
              <a:rPr lang="en-US" smtClean="0"/>
              <a:t>25</a:t>
            </a:fld>
            <a:endParaRPr lang="en-US"/>
          </a:p>
        </p:txBody>
      </p:sp>
    </p:spTree>
    <p:extLst>
      <p:ext uri="{BB962C8B-B14F-4D97-AF65-F5344CB8AC3E}">
        <p14:creationId xmlns:p14="http://schemas.microsoft.com/office/powerpoint/2010/main" val="425581000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Let's look at GenASM-DC's hardware design.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[CLICK] We implement GenASM-DC as a linear cyclic systolic array based accelerator, using small and very simple logic components.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[CLICK] This design helps us to maximize parallelism and minimize memory BW and footprint.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[CLICK] Processing Core is the b</a:t>
            </a:r>
            <a:r>
              <a:rPr lang="en-US" dirty="0"/>
              <a:t>asic compute component which computes the intermediate bitvectors</a:t>
            </a: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[CLICK] and when we add the flip-flop-based storage logic around Processing Core, we define a </a:t>
            </a:r>
            <a:r>
              <a:rPr lang="en-US" sz="2000" b="1" dirty="0"/>
              <a:t>Processing Element (PE)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[CLICK] Multiple PEs are concatenated to define a </a:t>
            </a:r>
            <a:r>
              <a:rPr lang="en-US" sz="2000" b="1" dirty="0"/>
              <a:t>Processing Block</a:t>
            </a: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[CLICK]  We also have DC-SRAM, which stores the reference text, the pattern bitmasks for the query read, and the intermediate data generated from PEs, and we also have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[CLICK] TB-SRAMs, which store the intermediate bitvectors generated by each PE of GenASM-DC for later use by GenASM-TB. </a:t>
            </a:r>
          </a:p>
          <a:p>
            <a:pPr marL="755650" lvl="1" indent="-255588">
              <a:lnSpc>
                <a:spcPct val="100000"/>
              </a:lnSpc>
              <a:spcBef>
                <a:spcPts val="0"/>
              </a:spcBef>
              <a:spcAft>
                <a:spcPts val="0"/>
              </a:spcAft>
              <a:tabLst>
                <a:tab pos="4699000" algn="l"/>
                <a:tab pos="4875213" algn="l"/>
                <a:tab pos="5240338" algn="l"/>
                <a:tab pos="5414963" algn="l"/>
              </a:tabLst>
            </a:pPr>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D64B0BB-F452-6F45-9C9C-EFED3BFBC47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8369024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[CLICK] We implement GenASM-TB hardware using very simple logic, which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[CLICK] 1) reads the bitvectors from one of the TB-SRAMs using the computed address,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[CLICK] 2) performs the required bitwise comparisons to find the traceback output for the current position, and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[CLICK] 3) computes the next TB-SRAM address to read the new set of bitvectors.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After GenASM-TB finds the complete traceback output (which is also called CIGAR string), [CLICK] it writes the output to main memory and completes its execution. </a:t>
            </a:r>
            <a:endParaRPr lang="en-US" dirty="0"/>
          </a:p>
        </p:txBody>
      </p:sp>
      <p:sp>
        <p:nvSpPr>
          <p:cNvPr id="4" name="Slide Number Placeholder 3"/>
          <p:cNvSpPr>
            <a:spLocks noGrp="1"/>
          </p:cNvSpPr>
          <p:nvPr>
            <p:ph type="sldNum" sz="quarter" idx="5"/>
          </p:nvPr>
        </p:nvSpPr>
        <p:spPr/>
        <p:txBody>
          <a:bodyPr/>
          <a:lstStyle/>
          <a:p>
            <a:fld id="{47139A41-7A76-1D40-B3BE-29B670EC38FE}" type="slidenum">
              <a:rPr lang="en-US" smtClean="0"/>
              <a:t>27</a:t>
            </a:fld>
            <a:endParaRPr lang="en-US"/>
          </a:p>
        </p:txBody>
      </p:sp>
    </p:spTree>
    <p:extLst>
      <p:ext uri="{BB962C8B-B14F-4D97-AF65-F5344CB8AC3E}">
        <p14:creationId xmlns:p14="http://schemas.microsoft.com/office/powerpoint/2010/main" val="314973902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We demonstrate the efficiency and flexibility of the GenASM acceleration framework by describing three use cases of approximate string matching in genome sequence analysis: </a:t>
            </a:r>
          </a:p>
          <a:p>
            <a:r>
              <a:rPr lang="en-US" sz="1200" kern="1200" dirty="0">
                <a:solidFill>
                  <a:schemeClr val="tx1"/>
                </a:solidFill>
                <a:effectLst/>
                <a:latin typeface="+mn-lt"/>
                <a:ea typeface="+mn-ea"/>
                <a:cs typeface="+mn-cs"/>
              </a:rPr>
              <a:t>[CLICK] (1) read alignment step of short and long read mapping, </a:t>
            </a:r>
          </a:p>
          <a:p>
            <a:r>
              <a:rPr lang="en-US" sz="1200" kern="1200" dirty="0">
                <a:solidFill>
                  <a:schemeClr val="tx1"/>
                </a:solidFill>
                <a:effectLst/>
                <a:latin typeface="+mn-lt"/>
                <a:ea typeface="+mn-ea"/>
                <a:cs typeface="+mn-cs"/>
              </a:rPr>
              <a:t>[CLICK] (2) pre-alignment filtering for short reads, </a:t>
            </a:r>
          </a:p>
          <a:p>
            <a:r>
              <a:rPr lang="en-US" sz="1200" kern="1200" dirty="0">
                <a:solidFill>
                  <a:schemeClr val="tx1"/>
                </a:solidFill>
                <a:effectLst/>
                <a:latin typeface="+mn-lt"/>
                <a:ea typeface="+mn-ea"/>
                <a:cs typeface="+mn-cs"/>
              </a:rPr>
              <a:t>[CLICK] (3) edit distance calculation between any two arbitrary-length sequences, </a:t>
            </a:r>
            <a:r>
              <a:rPr lang="en-US" sz="1200" b="0" i="0" u="none" strike="noStrike" kern="1200" dirty="0">
                <a:solidFill>
                  <a:schemeClr val="tx1"/>
                </a:solidFill>
                <a:effectLst/>
                <a:latin typeface="+mn-lt"/>
                <a:ea typeface="+mn-ea"/>
                <a:cs typeface="+mn-cs"/>
              </a:rPr>
              <a:t>which is one of the fundamental operations in genomics that measures the similarity or distance btw two sequences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[CLICK] We believe the GenASM framework can be useful for many other use cases, and we discuss some of them briefly in our paper, including generic text search</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47139A41-7A76-1D40-B3BE-29B670EC38FE}" type="slidenum">
              <a:rPr lang="en-US" smtClean="0"/>
              <a:t>28</a:t>
            </a:fld>
            <a:endParaRPr lang="en-US"/>
          </a:p>
        </p:txBody>
      </p:sp>
    </p:spTree>
    <p:extLst>
      <p:ext uri="{BB962C8B-B14F-4D97-AF65-F5344CB8AC3E}">
        <p14:creationId xmlns:p14="http://schemas.microsoft.com/office/powerpoint/2010/main" val="367639972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Let’s look at our evaluation of the GenASM design and framework.</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[CLICK] </a:t>
            </a:r>
            <a:r>
              <a:rPr lang="en-US" dirty="0"/>
              <a:t>We evaluate GenASM using a combination of</a:t>
            </a:r>
          </a:p>
          <a:p>
            <a:r>
              <a:rPr lang="en-US" dirty="0"/>
              <a:t>(1) synthesis of our DC and TB accelerator datapaths, and</a:t>
            </a:r>
          </a:p>
          <a:p>
            <a:r>
              <a:rPr lang="en-US" dirty="0"/>
              <a:t>(2) detailed simulation-based performance modeling</a:t>
            </a:r>
          </a:p>
          <a:p>
            <a:pPr marL="520700" marR="0" lvl="0" indent="-342900" algn="l" defTabSz="914400" rtl="0" eaLnBrk="1" fontAlgn="auto" latinLnBrk="0" hangingPunct="1">
              <a:lnSpc>
                <a:spcPct val="100000"/>
              </a:lnSpc>
              <a:spcBef>
                <a:spcPts val="0"/>
              </a:spcBef>
              <a:spcAft>
                <a:spcPts val="600"/>
              </a:spcAft>
              <a:buClrTx/>
              <a:buSzTx/>
              <a:buFontTx/>
              <a:buNone/>
              <a:tabLst/>
              <a:defRPr/>
            </a:pPr>
            <a:endParaRPr lang="en-US" dirty="0"/>
          </a:p>
          <a:p>
            <a:pPr marL="0" marR="0" lvl="0" indent="-342900" algn="l" defTabSz="914400" rtl="0" eaLnBrk="1" fontAlgn="auto" latinLnBrk="0" hangingPunct="1">
              <a:lnSpc>
                <a:spcPct val="100000"/>
              </a:lnSpc>
              <a:spcBef>
                <a:spcPts val="0"/>
              </a:spcBef>
              <a:spcAft>
                <a:spcPts val="600"/>
              </a:spcAft>
              <a:buClrTx/>
              <a:buSzTx/>
              <a:buFontTx/>
              <a:buNone/>
              <a:tabLst/>
              <a:defRPr/>
            </a:pPr>
            <a:r>
              <a:rPr lang="en-US" sz="1200" kern="1200" dirty="0">
                <a:solidFill>
                  <a:schemeClr val="tx1"/>
                </a:solidFill>
                <a:effectLst/>
                <a:latin typeface="+mn-lt"/>
                <a:ea typeface="+mn-ea"/>
                <a:cs typeface="+mn-cs"/>
              </a:rPr>
              <a:t>[CLICK] We evaluate a 16GB HMC-like 3D-stacked DRAM arch, with 32 vaults. Our accelerators can be ported anywhere in the system, but in order to achieve high parallelism and low power-consumption, we place GenASM-DC and GenASM-TB in the logic layer of 3D-stacked memory. As I will show next, our hardware is highly efficient in terms of both area and power, so they are within the budget limits of the logic layer.</a:t>
            </a:r>
          </a:p>
        </p:txBody>
      </p:sp>
      <p:sp>
        <p:nvSpPr>
          <p:cNvPr id="4" name="Slide Number Placeholder 3"/>
          <p:cNvSpPr>
            <a:spLocks noGrp="1"/>
          </p:cNvSpPr>
          <p:nvPr>
            <p:ph type="sldNum" sz="quarter" idx="5"/>
          </p:nvPr>
        </p:nvSpPr>
        <p:spPr/>
        <p:txBody>
          <a:bodyPr/>
          <a:lstStyle/>
          <a:p>
            <a:fld id="{47139A41-7A76-1D40-B3BE-29B670EC38FE}" type="slidenum">
              <a:rPr lang="en-US" smtClean="0"/>
              <a:t>29</a:t>
            </a:fld>
            <a:endParaRPr lang="en-US"/>
          </a:p>
        </p:txBody>
      </p:sp>
    </p:spTree>
    <p:extLst>
      <p:ext uri="{BB962C8B-B14F-4D97-AF65-F5344CB8AC3E}">
        <p14:creationId xmlns:p14="http://schemas.microsoft.com/office/powerpoint/2010/main" val="76521146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[CLICK] </a:t>
            </a:r>
            <a:r>
              <a:rPr lang="en-US" dirty="0"/>
              <a:t>For the use cases we evaluate, we compare GenASM with state-of-the-art SW and HW baselines.</a:t>
            </a:r>
          </a:p>
        </p:txBody>
      </p:sp>
      <p:sp>
        <p:nvSpPr>
          <p:cNvPr id="4" name="Slide Number Placeholder 3"/>
          <p:cNvSpPr>
            <a:spLocks noGrp="1"/>
          </p:cNvSpPr>
          <p:nvPr>
            <p:ph type="sldNum" sz="quarter" idx="5"/>
          </p:nvPr>
        </p:nvSpPr>
        <p:spPr/>
        <p:txBody>
          <a:bodyPr/>
          <a:lstStyle/>
          <a:p>
            <a:fld id="{47139A41-7A76-1D40-B3BE-29B670EC38FE}" type="slidenum">
              <a:rPr lang="en-US" smtClean="0"/>
              <a:t>30</a:t>
            </a:fld>
            <a:endParaRPr lang="en-US"/>
          </a:p>
        </p:txBody>
      </p:sp>
    </p:spTree>
    <p:extLst>
      <p:ext uri="{BB962C8B-B14F-4D97-AF65-F5344CB8AC3E}">
        <p14:creationId xmlns:p14="http://schemas.microsoft.com/office/powerpoint/2010/main" val="17819767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ONT, PacBio, Illumina</a:t>
            </a:r>
          </a:p>
          <a:p>
            <a:endParaRPr lang="en-US" dirty="0"/>
          </a:p>
          <a:p>
            <a:r>
              <a:rPr lang="en-US" dirty="0"/>
              <a:t>[CLICK] Based on the sequencing device, we obtain either short reads or long reads.</a:t>
            </a:r>
          </a:p>
        </p:txBody>
      </p:sp>
      <p:sp>
        <p:nvSpPr>
          <p:cNvPr id="4" name="Slide Number Placeholder 3"/>
          <p:cNvSpPr>
            <a:spLocks noGrp="1"/>
          </p:cNvSpPr>
          <p:nvPr>
            <p:ph type="sldNum" sz="quarter" idx="5"/>
          </p:nvPr>
        </p:nvSpPr>
        <p:spPr/>
        <p:txBody>
          <a:bodyPr/>
          <a:lstStyle/>
          <a:p>
            <a:fld id="{47139A41-7A76-1D40-B3BE-29B670EC38FE}" type="slidenum">
              <a:rPr lang="en-US" smtClean="0"/>
              <a:t>4</a:t>
            </a:fld>
            <a:endParaRPr lang="en-US"/>
          </a:p>
        </p:txBody>
      </p:sp>
    </p:spTree>
    <p:extLst>
      <p:ext uri="{BB962C8B-B14F-4D97-AF65-F5344CB8AC3E}">
        <p14:creationId xmlns:p14="http://schemas.microsoft.com/office/powerpoint/2010/main" val="241690859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won’t go into details, but you can refer to our paper for more details or I am happy to answer your questions at the end.</a:t>
            </a:r>
          </a:p>
        </p:txBody>
      </p:sp>
      <p:sp>
        <p:nvSpPr>
          <p:cNvPr id="4" name="Slide Number Placeholder 3"/>
          <p:cNvSpPr>
            <a:spLocks noGrp="1"/>
          </p:cNvSpPr>
          <p:nvPr>
            <p:ph type="sldNum" sz="quarter" idx="5"/>
          </p:nvPr>
        </p:nvSpPr>
        <p:spPr/>
        <p:txBody>
          <a:bodyPr/>
          <a:lstStyle/>
          <a:p>
            <a:fld id="{47139A41-7A76-1D40-B3BE-29B670EC38FE}" type="slidenum">
              <a:rPr lang="en-US" smtClean="0"/>
              <a:t>31</a:t>
            </a:fld>
            <a:endParaRPr lang="en-US"/>
          </a:p>
        </p:txBody>
      </p:sp>
    </p:spTree>
    <p:extLst>
      <p:ext uri="{BB962C8B-B14F-4D97-AF65-F5344CB8AC3E}">
        <p14:creationId xmlns:p14="http://schemas.microsoft.com/office/powerpoint/2010/main" val="244584414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7139A41-7A76-1D40-B3BE-29B670EC38FE}" type="slidenum">
              <a:rPr lang="en-US" smtClean="0"/>
              <a:t>32</a:t>
            </a:fld>
            <a:endParaRPr lang="en-US"/>
          </a:p>
        </p:txBody>
      </p:sp>
    </p:spTree>
    <p:extLst>
      <p:ext uri="{BB962C8B-B14F-4D97-AF65-F5344CB8AC3E}">
        <p14:creationId xmlns:p14="http://schemas.microsoft.com/office/powerpoint/2010/main" val="287341513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[CLICK] </a:t>
            </a:r>
            <a:r>
              <a:rPr lang="en-US" dirty="0"/>
              <a:t>We synthesize our DC and TB accelerator datapaths with a typical 28nm process:</a:t>
            </a:r>
          </a:p>
          <a:p>
            <a:r>
              <a:rPr lang="en-US" sz="1200" kern="1200" dirty="0">
                <a:solidFill>
                  <a:schemeClr val="tx1"/>
                </a:solidFill>
                <a:effectLst/>
                <a:latin typeface="+mn-lt"/>
                <a:ea typeface="+mn-ea"/>
                <a:cs typeface="+mn-cs"/>
              </a:rPr>
              <a:t>[CLICK] </a:t>
            </a:r>
            <a:r>
              <a:rPr lang="en-US" dirty="0"/>
              <a:t>Both accelerators operates at 1GHz.</a:t>
            </a:r>
          </a:p>
          <a:p>
            <a:endParaRPr lang="en-US" dirty="0"/>
          </a:p>
          <a:p>
            <a:r>
              <a:rPr lang="en-US" sz="1200" kern="1200" dirty="0">
                <a:solidFill>
                  <a:schemeClr val="tx1"/>
                </a:solidFill>
                <a:effectLst/>
                <a:latin typeface="+mn-lt"/>
                <a:ea typeface="+mn-ea"/>
                <a:cs typeface="+mn-cs"/>
              </a:rPr>
              <a:t>[CLICK] </a:t>
            </a:r>
            <a:r>
              <a:rPr lang="en-US" dirty="0"/>
              <a:t>We find that for 32 GenASM accelerator (one for each HMC vault), total area overhead is ten point sixty nine millimeter square and total power consumption is three point twenty-three watts.</a:t>
            </a:r>
          </a:p>
          <a:p>
            <a:r>
              <a:rPr lang="en-US" dirty="0"/>
              <a:t>We observe that both area and power consumption of GenASM (at 1 vault) is around 1% of the area and power consumption of a single Xeon CPU core.</a:t>
            </a:r>
          </a:p>
        </p:txBody>
      </p:sp>
      <p:sp>
        <p:nvSpPr>
          <p:cNvPr id="4" name="Slide Number Placeholder 3"/>
          <p:cNvSpPr>
            <a:spLocks noGrp="1"/>
          </p:cNvSpPr>
          <p:nvPr>
            <p:ph type="sldNum" sz="quarter" idx="5"/>
          </p:nvPr>
        </p:nvSpPr>
        <p:spPr/>
        <p:txBody>
          <a:bodyPr/>
          <a:lstStyle/>
          <a:p>
            <a:fld id="{47139A41-7A76-1D40-B3BE-29B670EC38FE}" type="slidenum">
              <a:rPr lang="en-US" smtClean="0"/>
              <a:t>33</a:t>
            </a:fld>
            <a:endParaRPr lang="en-US"/>
          </a:p>
        </p:txBody>
      </p:sp>
    </p:spTree>
    <p:extLst>
      <p:ext uri="{BB962C8B-B14F-4D97-AF65-F5344CB8AC3E}">
        <p14:creationId xmlns:p14="http://schemas.microsoft.com/office/powerpoint/2010/main" val="424083769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Thus, GenASM has low area and power overheads.</a:t>
            </a:r>
          </a:p>
        </p:txBody>
      </p:sp>
      <p:sp>
        <p:nvSpPr>
          <p:cNvPr id="4" name="Slide Number Placeholder 3"/>
          <p:cNvSpPr>
            <a:spLocks noGrp="1"/>
          </p:cNvSpPr>
          <p:nvPr>
            <p:ph type="sldNum" sz="quarter" idx="5"/>
          </p:nvPr>
        </p:nvSpPr>
        <p:spPr/>
        <p:txBody>
          <a:bodyPr/>
          <a:lstStyle/>
          <a:p>
            <a:fld id="{47139A41-7A76-1D40-B3BE-29B670EC38FE}" type="slidenum">
              <a:rPr lang="en-US" smtClean="0"/>
              <a:t>34</a:t>
            </a:fld>
            <a:endParaRPr lang="en-US"/>
          </a:p>
        </p:txBody>
      </p:sp>
    </p:spTree>
    <p:extLst>
      <p:ext uri="{BB962C8B-B14F-4D97-AF65-F5344CB8AC3E}">
        <p14:creationId xmlns:p14="http://schemas.microsoft.com/office/powerpoint/2010/main" val="288909337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GenASM is flexible and can be used to accelerate multiple use cases.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In this work, we evaluate three use cases in detail: [CLICK] read alignment, [CLICK] pre-alignment filtering and [CLICK] edit distance calculation.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We find that, for all the three use cases [CLICK] [CLICK] [CLICK], GenASM is </a:t>
            </a:r>
            <a:r>
              <a:rPr lang="en-US" dirty="0">
                <a:solidFill>
                  <a:srgbClr val="FE6200"/>
                </a:solidFill>
              </a:rPr>
              <a:t>significantly more efficient </a:t>
            </a:r>
            <a:r>
              <a:rPr lang="en-US" sz="1200" kern="1200" dirty="0">
                <a:solidFill>
                  <a:schemeClr val="tx1"/>
                </a:solidFill>
                <a:effectLst/>
                <a:latin typeface="+mn-lt"/>
                <a:ea typeface="+mn-ea"/>
                <a:cs typeface="+mn-cs"/>
              </a:rPr>
              <a:t>in terms of both speed and power consumption </a:t>
            </a:r>
            <a:r>
              <a:rPr lang="en-US" dirty="0">
                <a:solidFill>
                  <a:schemeClr val="tx1"/>
                </a:solidFill>
              </a:rPr>
              <a:t>than state-of-the-art software and hardware baselines</a:t>
            </a:r>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47139A41-7A76-1D40-B3BE-29B670EC38FE}" type="slidenum">
              <a:rPr lang="en-US" smtClean="0"/>
              <a:t>35</a:t>
            </a:fld>
            <a:endParaRPr lang="en-US"/>
          </a:p>
        </p:txBody>
      </p:sp>
    </p:spTree>
    <p:extLst>
      <p:ext uri="{BB962C8B-B14F-4D97-AF65-F5344CB8AC3E}">
        <p14:creationId xmlns:p14="http://schemas.microsoft.com/office/powerpoint/2010/main" val="193896556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I summarize GenASM, here is the list of additional details that you can find in our paper.</a:t>
            </a:r>
          </a:p>
        </p:txBody>
      </p:sp>
      <p:sp>
        <p:nvSpPr>
          <p:cNvPr id="4" name="Slide Number Placeholder 3"/>
          <p:cNvSpPr>
            <a:spLocks noGrp="1"/>
          </p:cNvSpPr>
          <p:nvPr>
            <p:ph type="sldNum" sz="quarter" idx="5"/>
          </p:nvPr>
        </p:nvSpPr>
        <p:spPr/>
        <p:txBody>
          <a:bodyPr/>
          <a:lstStyle/>
          <a:p>
            <a:fld id="{47139A41-7A76-1D40-B3BE-29B670EC38FE}" type="slidenum">
              <a:rPr lang="en-US" smtClean="0"/>
              <a:t>36</a:t>
            </a:fld>
            <a:endParaRPr lang="en-US"/>
          </a:p>
        </p:txBody>
      </p:sp>
    </p:spTree>
    <p:extLst>
      <p:ext uri="{BB962C8B-B14F-4D97-AF65-F5344CB8AC3E}">
        <p14:creationId xmlns:p14="http://schemas.microsoft.com/office/powerpoint/2010/main" val="123082406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[CLICK] To summarize, in this work, we focus on approximate string matching because it is one of the main bottlenecks of genome sequence analysis.</a:t>
            </a:r>
          </a:p>
          <a:p>
            <a:br>
              <a:rPr lang="en-US" b="0" dirty="0"/>
            </a:br>
            <a:r>
              <a:rPr lang="en-US" b="0" dirty="0"/>
              <a:t>[CLICK] We propose GenASM, </a:t>
            </a:r>
            <a:r>
              <a:rPr lang="en-US" sz="1200" dirty="0">
                <a:solidFill>
                  <a:schemeClr val="tx1"/>
                </a:solidFill>
              </a:rPr>
              <a:t>an </a:t>
            </a:r>
            <a:r>
              <a:rPr lang="en-US" sz="1200" dirty="0">
                <a:solidFill>
                  <a:srgbClr val="00B050"/>
                </a:solidFill>
              </a:rPr>
              <a:t>approximate string matching (ASM) acceleration framework</a:t>
            </a:r>
            <a:r>
              <a:rPr lang="en-US" sz="1200" dirty="0">
                <a:solidFill>
                  <a:srgbClr val="1F8DD3"/>
                </a:solidFill>
              </a:rPr>
              <a:t> </a:t>
            </a:r>
            <a:r>
              <a:rPr lang="en-US" sz="1200" dirty="0">
                <a:solidFill>
                  <a:schemeClr val="tx1"/>
                </a:solidFill>
              </a:rPr>
              <a:t>to accelerate </a:t>
            </a:r>
            <a:r>
              <a:rPr lang="en-US" sz="1200" dirty="0">
                <a:solidFill>
                  <a:srgbClr val="00B050"/>
                </a:solidFill>
              </a:rPr>
              <a:t>multiple steps of genome sequence analysis</a:t>
            </a:r>
            <a:endParaRPr lang="en-US" b="0" dirty="0"/>
          </a:p>
          <a:p>
            <a:r>
              <a:rPr lang="en-US" b="0" dirty="0"/>
              <a:t>[CLICK] GenASM is the first work that enhances and </a:t>
            </a:r>
            <a:r>
              <a:rPr lang="en-US" sz="1200" dirty="0">
                <a:solidFill>
                  <a:schemeClr val="tx1"/>
                </a:solidFill>
              </a:rPr>
              <a:t>accelerates Bitap for ASM with genomic sequences</a:t>
            </a:r>
          </a:p>
          <a:p>
            <a:endParaRPr lang="en-US" b="0" dirty="0"/>
          </a:p>
          <a:p>
            <a:r>
              <a:rPr lang="en-US" b="0" dirty="0"/>
              <a:t>[CLICK] In GenASM, we co-design </a:t>
            </a:r>
            <a:r>
              <a:rPr lang="en-US" sz="1200" dirty="0">
                <a:solidFill>
                  <a:schemeClr val="tx1"/>
                </a:solidFill>
              </a:rPr>
              <a:t>our modified </a:t>
            </a:r>
            <a:r>
              <a:rPr lang="en-US" sz="1200" dirty="0">
                <a:solidFill>
                  <a:srgbClr val="1F8DD3"/>
                </a:solidFill>
              </a:rPr>
              <a:t>scalable</a:t>
            </a:r>
            <a:r>
              <a:rPr lang="en-US" sz="1200" dirty="0"/>
              <a:t> </a:t>
            </a:r>
            <a:r>
              <a:rPr lang="en-US" sz="1200" dirty="0">
                <a:solidFill>
                  <a:schemeClr val="tx1"/>
                </a:solidFill>
              </a:rPr>
              <a:t>and</a:t>
            </a:r>
            <a:r>
              <a:rPr lang="en-US" sz="1200" dirty="0"/>
              <a:t> </a:t>
            </a:r>
            <a:r>
              <a:rPr lang="en-US" sz="1200" dirty="0">
                <a:solidFill>
                  <a:srgbClr val="1F8DD3"/>
                </a:solidFill>
              </a:rPr>
              <a:t>memory-efficient</a:t>
            </a:r>
            <a:r>
              <a:rPr lang="en-US" sz="1200" dirty="0"/>
              <a:t> </a:t>
            </a:r>
            <a:r>
              <a:rPr lang="en-US" sz="1200" dirty="0">
                <a:solidFill>
                  <a:schemeClr val="tx1"/>
                </a:solidFill>
              </a:rPr>
              <a:t>algorithms with </a:t>
            </a:r>
            <a:r>
              <a:rPr lang="en-US" sz="1200" dirty="0">
                <a:solidFill>
                  <a:srgbClr val="1F8DD3"/>
                </a:solidFill>
              </a:rPr>
              <a:t>low-power</a:t>
            </a:r>
            <a:r>
              <a:rPr lang="en-US" sz="1200" dirty="0"/>
              <a:t> </a:t>
            </a:r>
            <a:r>
              <a:rPr lang="en-US" sz="1200" dirty="0">
                <a:solidFill>
                  <a:schemeClr val="tx1"/>
                </a:solidFill>
              </a:rPr>
              <a:t>and</a:t>
            </a:r>
            <a:r>
              <a:rPr lang="en-US" sz="1200" dirty="0"/>
              <a:t> </a:t>
            </a:r>
            <a:r>
              <a:rPr lang="en-US" sz="1200" dirty="0">
                <a:solidFill>
                  <a:srgbClr val="1F8DD3"/>
                </a:solidFill>
              </a:rPr>
              <a:t>area-efficient</a:t>
            </a:r>
            <a:r>
              <a:rPr lang="en-US" sz="1200" dirty="0"/>
              <a:t> </a:t>
            </a:r>
            <a:r>
              <a:rPr lang="en-US" sz="1200" dirty="0">
                <a:solidFill>
                  <a:schemeClr val="tx1"/>
                </a:solidFill>
              </a:rPr>
              <a:t>hardware accelerators</a:t>
            </a:r>
          </a:p>
          <a:p>
            <a:endParaRPr lang="en-US" b="0" dirty="0"/>
          </a:p>
          <a:p>
            <a:r>
              <a:rPr lang="en-US" b="0" dirty="0"/>
              <a:t>[CLICK] We evaluate </a:t>
            </a:r>
            <a:r>
              <a:rPr lang="en-US" sz="1200" dirty="0">
                <a:solidFill>
                  <a:srgbClr val="1F8DD3"/>
                </a:solidFill>
              </a:rPr>
              <a:t>three different use cases</a:t>
            </a:r>
            <a:r>
              <a:rPr lang="en-US" sz="1200" b="0" dirty="0">
                <a:solidFill>
                  <a:srgbClr val="1F8DD3"/>
                </a:solidFill>
              </a:rPr>
              <a:t> and </a:t>
            </a:r>
          </a:p>
          <a:p>
            <a:r>
              <a:rPr lang="en-US" sz="1200" b="0" dirty="0">
                <a:solidFill>
                  <a:srgbClr val="1F8DD3"/>
                </a:solidFill>
              </a:rPr>
              <a:t>[CLICK] </a:t>
            </a:r>
            <a:r>
              <a:rPr lang="en-US" b="0" dirty="0"/>
              <a:t>we show that </a:t>
            </a:r>
            <a:r>
              <a:rPr lang="en-US" sz="1200" dirty="0">
                <a:solidFill>
                  <a:schemeClr val="tx1"/>
                </a:solidFill>
              </a:rPr>
              <a:t>GenASM is </a:t>
            </a:r>
            <a:r>
              <a:rPr lang="en-US" sz="1200" dirty="0">
                <a:solidFill>
                  <a:srgbClr val="FE6200"/>
                </a:solidFill>
              </a:rPr>
              <a:t>significantly more efficient for all the three use cases </a:t>
            </a:r>
            <a:r>
              <a:rPr lang="en-US" sz="1200" dirty="0">
                <a:solidFill>
                  <a:schemeClr val="tx1"/>
                </a:solidFill>
              </a:rPr>
              <a:t>(in terms of </a:t>
            </a:r>
            <a:r>
              <a:rPr lang="en-US" sz="1200" dirty="0">
                <a:solidFill>
                  <a:srgbClr val="FE6200"/>
                </a:solidFill>
              </a:rPr>
              <a:t>throughput</a:t>
            </a:r>
            <a:r>
              <a:rPr lang="en-US" sz="1200" dirty="0">
                <a:solidFill>
                  <a:srgbClr val="0070C0"/>
                </a:solidFill>
              </a:rPr>
              <a:t> </a:t>
            </a:r>
            <a:r>
              <a:rPr lang="en-US" sz="1200" dirty="0">
                <a:solidFill>
                  <a:schemeClr val="tx1"/>
                </a:solidFill>
              </a:rPr>
              <a:t>and</a:t>
            </a:r>
            <a:r>
              <a:rPr lang="en-US" sz="1200" dirty="0"/>
              <a:t> </a:t>
            </a:r>
            <a:r>
              <a:rPr lang="en-US" sz="1200" dirty="0">
                <a:solidFill>
                  <a:srgbClr val="FE6200"/>
                </a:solidFill>
              </a:rPr>
              <a:t>throughput per unit power</a:t>
            </a:r>
            <a:r>
              <a:rPr lang="en-US" sz="1200" dirty="0"/>
              <a:t>) </a:t>
            </a:r>
            <a:r>
              <a:rPr lang="en-US" sz="1200" dirty="0">
                <a:solidFill>
                  <a:schemeClr val="tx1"/>
                </a:solidFill>
              </a:rPr>
              <a:t>than state-of-the-art software and hardware baselines</a:t>
            </a:r>
            <a:endParaRPr lang="en-US" b="0" dirty="0"/>
          </a:p>
        </p:txBody>
      </p:sp>
      <p:sp>
        <p:nvSpPr>
          <p:cNvPr id="4" name="Slide Number Placeholder 3"/>
          <p:cNvSpPr>
            <a:spLocks noGrp="1"/>
          </p:cNvSpPr>
          <p:nvPr>
            <p:ph type="sldNum" sz="quarter" idx="5"/>
          </p:nvPr>
        </p:nvSpPr>
        <p:spPr/>
        <p:txBody>
          <a:bodyPr/>
          <a:lstStyle/>
          <a:p>
            <a:fld id="{7D64B0BB-F452-6F45-9C9C-EFED3BFBC47E}" type="slidenum">
              <a:rPr lang="en-US" smtClean="0"/>
              <a:t>37</a:t>
            </a:fld>
            <a:endParaRPr lang="en-US"/>
          </a:p>
        </p:txBody>
      </p:sp>
    </p:spTree>
    <p:extLst>
      <p:ext uri="{BB962C8B-B14F-4D97-AF65-F5344CB8AC3E}">
        <p14:creationId xmlns:p14="http://schemas.microsoft.com/office/powerpoint/2010/main" val="142935830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refer to our paper for more details.</a:t>
            </a:r>
          </a:p>
        </p:txBody>
      </p:sp>
      <p:sp>
        <p:nvSpPr>
          <p:cNvPr id="4" name="Slide Number Placeholder 3"/>
          <p:cNvSpPr>
            <a:spLocks noGrp="1"/>
          </p:cNvSpPr>
          <p:nvPr>
            <p:ph type="sldNum" sz="quarter" idx="5"/>
          </p:nvPr>
        </p:nvSpPr>
        <p:spPr/>
        <p:txBody>
          <a:bodyPr/>
          <a:lstStyle/>
          <a:p>
            <a:fld id="{47139A41-7A76-1D40-B3BE-29B670EC38FE}" type="slidenum">
              <a:rPr lang="en-US" smtClean="0"/>
              <a:t>38</a:t>
            </a:fld>
            <a:endParaRPr lang="en-US"/>
          </a:p>
        </p:txBody>
      </p:sp>
    </p:spTree>
    <p:extLst>
      <p:ext uri="{BB962C8B-B14F-4D97-AF65-F5344CB8AC3E}">
        <p14:creationId xmlns:p14="http://schemas.microsoft.com/office/powerpoint/2010/main" val="233391837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7139A41-7A76-1D40-B3BE-29B670EC38FE}" type="slidenum">
              <a:rPr lang="en-US" smtClean="0"/>
              <a:t>40</a:t>
            </a:fld>
            <a:endParaRPr lang="en-US"/>
          </a:p>
        </p:txBody>
      </p:sp>
    </p:spTree>
    <p:extLst>
      <p:ext uri="{BB962C8B-B14F-4D97-AF65-F5344CB8AC3E}">
        <p14:creationId xmlns:p14="http://schemas.microsoft.com/office/powerpoint/2010/main" val="194539247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latin typeface="LinLibertineT"/>
              </a:rPr>
              <a:t>[CLICK] A critical step of genome sequence analysis is the </a:t>
            </a:r>
            <a:r>
              <a:rPr lang="en-US" sz="1800" b="0" i="0" u="none" strike="noStrike" baseline="0" dirty="0">
                <a:latin typeface="LinLibertineTI"/>
              </a:rPr>
              <a:t>mapping </a:t>
            </a:r>
            <a:r>
              <a:rPr lang="en-US" sz="1800" b="0" i="0" u="none" strike="noStrike" baseline="0" dirty="0">
                <a:latin typeface="LinLibertineT"/>
              </a:rPr>
              <a:t>of sequenced DNA fragments (i.e., </a:t>
            </a:r>
            <a:r>
              <a:rPr lang="en-US" sz="1800" b="0" i="0" u="none" strike="noStrike" baseline="0" dirty="0">
                <a:latin typeface="LinLibertineTI"/>
              </a:rPr>
              <a:t>reads</a:t>
            </a:r>
            <a:r>
              <a:rPr lang="en-US" sz="1800" b="0" i="0" u="none" strike="noStrike" baseline="0" dirty="0">
                <a:latin typeface="LinLibertineT"/>
              </a:rPr>
              <a:t>) collected from an individual to a known linear reference genome sequence (i.e., </a:t>
            </a:r>
            <a:r>
              <a:rPr lang="en-US" sz="1800" b="0" i="0" u="none" strike="noStrike" baseline="0" dirty="0">
                <a:latin typeface="LinLibertineTI"/>
              </a:rPr>
              <a:t>sequence-to-sequence mapping</a:t>
            </a:r>
            <a:r>
              <a:rPr lang="en-US" sz="1800" b="0" i="0" u="none" strike="noStrike" baseline="0" dirty="0">
                <a:latin typeface="LinLibertineT"/>
              </a:rPr>
              <a:t>). </a:t>
            </a:r>
          </a:p>
          <a:p>
            <a:pPr algn="l"/>
            <a:r>
              <a:rPr lang="en-US" sz="1800" b="0" i="0" u="none" strike="noStrike" baseline="0" dirty="0">
                <a:latin typeface="LinLibertineT"/>
              </a:rPr>
              <a:t>[CLICK] Recent works replace the linear reference sequence with a graph-based representation of the reference genome, which captures the genetic variations and diversity across many individuals in a population. </a:t>
            </a:r>
          </a:p>
          <a:p>
            <a:pPr algn="l"/>
            <a:r>
              <a:rPr lang="en-US" sz="1800" b="0" i="0" u="none" strike="noStrike" baseline="0" dirty="0">
                <a:latin typeface="LinLibertineT"/>
              </a:rPr>
              <a:t>[CLICK] Mapping reads to the graph-based reference genome (i.e., </a:t>
            </a:r>
            <a:r>
              <a:rPr lang="en-US" sz="1800" b="0" i="0" u="none" strike="noStrike" baseline="0" dirty="0">
                <a:latin typeface="LinLibertineTI"/>
              </a:rPr>
              <a:t>sequence-to-graph mapping</a:t>
            </a:r>
            <a:r>
              <a:rPr lang="en-US" sz="1800" b="0" i="0" u="none" strike="noStrike" baseline="0" dirty="0">
                <a:latin typeface="LinLibertineT"/>
              </a:rPr>
              <a:t>) results in notable quality improvements in genome analysis. Unfortunately, while sequence-to-sequence mapping is well studied with many available tools and accelerators, sequence-to-graph mapping is a more difficult computational problem, with a much smaller number of practical software tools currently available.</a:t>
            </a:r>
            <a:endParaRPr lang="en-US" sz="1200" i="1" dirty="0"/>
          </a:p>
        </p:txBody>
      </p:sp>
      <p:sp>
        <p:nvSpPr>
          <p:cNvPr id="4" name="Slide Number Placeholder 3"/>
          <p:cNvSpPr>
            <a:spLocks noGrp="1"/>
          </p:cNvSpPr>
          <p:nvPr>
            <p:ph type="sldNum" sz="quarter" idx="5"/>
          </p:nvPr>
        </p:nvSpPr>
        <p:spPr/>
        <p:txBody>
          <a:bodyPr/>
          <a:lstStyle/>
          <a:p>
            <a:fld id="{47139A41-7A76-1D40-B3BE-29B670EC38FE}" type="slidenum">
              <a:rPr lang="en-US" smtClean="0"/>
              <a:t>41</a:t>
            </a:fld>
            <a:endParaRPr lang="en-US"/>
          </a:p>
        </p:txBody>
      </p:sp>
    </p:spTree>
    <p:extLst>
      <p:ext uri="{BB962C8B-B14F-4D97-AF65-F5344CB8AC3E}">
        <p14:creationId xmlns:p14="http://schemas.microsoft.com/office/powerpoint/2010/main" val="40921832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the compute power doesn’t match up with this trend.</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Modern sequencing machines generate read fragments at an exponentially higher rate than prior sequencing technologies, with their growth far outpacing the growth in computational power in recent years </a:t>
            </a:r>
            <a:endParaRPr lang="en-US" dirty="0">
              <a:effectLst/>
            </a:endParaRP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For example, the Illumina </a:t>
            </a:r>
            <a:r>
              <a:rPr lang="en-US" sz="1200" kern="1200" dirty="0" err="1">
                <a:solidFill>
                  <a:schemeClr val="tx1"/>
                </a:solidFill>
                <a:effectLst/>
                <a:latin typeface="+mn-lt"/>
                <a:ea typeface="+mn-ea"/>
                <a:cs typeface="+mn-cs"/>
              </a:rPr>
              <a:t>NovaSeq</a:t>
            </a:r>
            <a:r>
              <a:rPr lang="en-US" sz="1200" kern="1200" dirty="0">
                <a:solidFill>
                  <a:schemeClr val="tx1"/>
                </a:solidFill>
                <a:effectLst/>
                <a:latin typeface="+mn-lt"/>
                <a:ea typeface="+mn-ea"/>
                <a:cs typeface="+mn-cs"/>
              </a:rPr>
              <a:t> 6000 system can sequence about 48 human whole genomes at 30× genome coverage (the av- </a:t>
            </a:r>
            <a:r>
              <a:rPr lang="en-US" sz="1200" kern="1200" dirty="0" err="1">
                <a:solidFill>
                  <a:schemeClr val="tx1"/>
                </a:solidFill>
                <a:effectLst/>
                <a:latin typeface="+mn-lt"/>
                <a:ea typeface="+mn-ea"/>
                <a:cs typeface="+mn-cs"/>
              </a:rPr>
              <a:t>erage</a:t>
            </a:r>
            <a:r>
              <a:rPr lang="en-US" sz="1200" kern="1200" dirty="0">
                <a:solidFill>
                  <a:schemeClr val="tx1"/>
                </a:solidFill>
                <a:effectLst/>
                <a:latin typeface="+mn-lt"/>
                <a:ea typeface="+mn-ea"/>
                <a:cs typeface="+mn-cs"/>
              </a:rPr>
              <a:t> number of times a genomic base is sequenced) in about two days. However, analyzing (performing mapping and variant calling) the sequencing data of a </a:t>
            </a:r>
            <a:r>
              <a:rPr lang="en-US" sz="1200" i="1" kern="1200" dirty="0">
                <a:solidFill>
                  <a:schemeClr val="tx1"/>
                </a:solidFill>
                <a:effectLst/>
                <a:latin typeface="+mn-lt"/>
                <a:ea typeface="+mn-ea"/>
                <a:cs typeface="+mn-cs"/>
              </a:rPr>
              <a:t>single </a:t>
            </a:r>
            <a:r>
              <a:rPr lang="en-US" sz="1200" kern="1200" dirty="0">
                <a:solidFill>
                  <a:schemeClr val="tx1"/>
                </a:solidFill>
                <a:effectLst/>
                <a:latin typeface="+mn-lt"/>
                <a:ea typeface="+mn-ea"/>
                <a:cs typeface="+mn-cs"/>
              </a:rPr>
              <a:t>human genome requires over 32 CPU hours on a 48-core Intel Xeon processor, 23 of which are spent on read mapping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ffectLst/>
            </a:endParaRPr>
          </a:p>
        </p:txBody>
      </p:sp>
      <p:sp>
        <p:nvSpPr>
          <p:cNvPr id="4" name="Slide Number Placeholder 3"/>
          <p:cNvSpPr>
            <a:spLocks noGrp="1"/>
          </p:cNvSpPr>
          <p:nvPr>
            <p:ph type="sldNum" sz="quarter" idx="5"/>
          </p:nvPr>
        </p:nvSpPr>
        <p:spPr/>
        <p:txBody>
          <a:bodyPr/>
          <a:lstStyle/>
          <a:p>
            <a:fld id="{47139A41-7A76-1D40-B3BE-29B670EC38FE}" type="slidenum">
              <a:rPr lang="en-US" smtClean="0"/>
              <a:t>5</a:t>
            </a:fld>
            <a:endParaRPr lang="en-US"/>
          </a:p>
        </p:txBody>
      </p:sp>
    </p:spTree>
    <p:extLst>
      <p:ext uri="{BB962C8B-B14F-4D97-AF65-F5344CB8AC3E}">
        <p14:creationId xmlns:p14="http://schemas.microsoft.com/office/powerpoint/2010/main" val="348317122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c911aed8e9_0_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algn="l"/>
            <a:r>
              <a:rPr lang="en-US" sz="1800" b="0" i="0" u="none" strike="noStrike" baseline="0" dirty="0">
                <a:latin typeface="LinLibertineT"/>
              </a:rPr>
              <a:t>[CLICK] Genome graphs are better suited for expressing the genomic regions that have variations than a linear reference sequence since genome graphs combine the linear reference genome with the </a:t>
            </a:r>
            <a:r>
              <a:rPr lang="en-US" sz="1800" b="0" i="0" u="none" strike="noStrike" baseline="0" dirty="0">
                <a:latin typeface="LinLibertineTI"/>
              </a:rPr>
              <a:t>known genetic variations </a:t>
            </a:r>
            <a:r>
              <a:rPr lang="en-US" sz="1800" b="0" i="0" u="none" strike="noStrike" baseline="0" dirty="0">
                <a:latin typeface="LinLibertineT"/>
              </a:rPr>
              <a:t>in the entire population as a graph-based data structure.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baseline="0" dirty="0">
                <a:latin typeface="LinLibertineT"/>
              </a:rPr>
              <a:t>[CLICK] Using a single reference genome introduces </a:t>
            </a:r>
            <a:r>
              <a:rPr lang="en-US" sz="1800" b="0" i="0" u="none" strike="noStrike" baseline="0" dirty="0">
                <a:latin typeface="LinLibertineTI"/>
              </a:rPr>
              <a:t>reference bias</a:t>
            </a:r>
            <a:r>
              <a:rPr lang="en-US" sz="1800" b="0" i="0" u="none" strike="noStrike" baseline="0" dirty="0">
                <a:latin typeface="LinLibertineT"/>
              </a:rPr>
              <a:t>, by </a:t>
            </a:r>
            <a:r>
              <a:rPr lang="en-US" sz="1800" b="0" i="0" u="none" strike="noStrike" baseline="0" dirty="0">
                <a:latin typeface="LinLibertineTI"/>
              </a:rPr>
              <a:t>only </a:t>
            </a:r>
            <a:r>
              <a:rPr lang="en-US" sz="1800" b="0" i="0" u="none" strike="noStrike" baseline="0" dirty="0">
                <a:latin typeface="LinLibertineT"/>
              </a:rPr>
              <a:t>emphasizing the genetic variations that are present in the single reference genome and ignoring other variations that are not represented in the single linear reference sequence. Therefore, there is a growing trend towards using genome graphs to more accurately express the genetic diversity in a population.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baseline="0" dirty="0">
                <a:latin typeface="LinLibertineT"/>
              </a:rPr>
              <a:t>[CLICK] Let’s look at an example.</a:t>
            </a:r>
            <a:endParaRPr dirty="0"/>
          </a:p>
        </p:txBody>
      </p:sp>
      <p:sp>
        <p:nvSpPr>
          <p:cNvPr id="108" name="Google Shape;108;gc911aed8e9_0_6: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5503128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c911aed8e9_0_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8" name="Google Shape;108;gc911aed8e9_0_6: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1673014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c911aed8e9_0_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8" name="Google Shape;108;gc911aed8e9_0_6: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8256325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c911aed8e9_0_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8" name="Google Shape;108;gc911aed8e9_0_6: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6668501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c911aed8e9_0_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8" name="Google Shape;108;gc911aed8e9_0_6: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2675188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c911aed8e9_0_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8" name="Google Shape;108;gc911aed8e9_0_6: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6560807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c911aed8e9_0_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algn="l"/>
            <a:r>
              <a:rPr lang="en-US" sz="1800" b="0" i="0" u="none" strike="noStrike" baseline="0" dirty="0">
                <a:latin typeface="LinLibertineT"/>
              </a:rPr>
              <a:t>With increasing importance and usage of genome graphs, having accurate and efficient tools for mapping genomic sequences to these genome graphs has become crucial. [CLICK]</a:t>
            </a:r>
            <a:endParaRPr dirty="0"/>
          </a:p>
        </p:txBody>
      </p:sp>
      <p:sp>
        <p:nvSpPr>
          <p:cNvPr id="108" name="Google Shape;108;gc911aed8e9_0_6: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9138267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latin typeface="LinLibertineT"/>
              </a:rPr>
              <a:t>Similar to traditional sequence-to-sequence mapping, sequence-to-graph mapping also follows the </a:t>
            </a:r>
            <a:r>
              <a:rPr lang="en-US" sz="1800" b="0" i="0" u="none" strike="noStrike" baseline="0" dirty="0">
                <a:latin typeface="LinLibertineTI"/>
              </a:rPr>
              <a:t>seed-and-extend strategy</a:t>
            </a:r>
            <a:r>
              <a:rPr lang="en-US" sz="1800" b="0" i="0" u="none" strike="noStrike" baseline="0" dirty="0">
                <a:latin typeface="LinLibertineT"/>
              </a:rPr>
              <a:t>. Sequence-to-graph mapping pipeline has [CLICK] two pre-processing and [CLICK] three main steps.</a:t>
            </a:r>
          </a:p>
          <a:p>
            <a:pPr algn="l"/>
            <a:r>
              <a:rPr lang="en-US" sz="1800" b="0" i="0" u="none" strike="noStrike" baseline="0" dirty="0">
                <a:solidFill>
                  <a:srgbClr val="000000"/>
                </a:solidFill>
                <a:latin typeface="LinLibertineT"/>
              </a:rPr>
              <a:t>[CLICK] The first pre-processing step constructs the genome graph using a linear reference genome and the associated variations for that genome. </a:t>
            </a:r>
          </a:p>
          <a:p>
            <a:pPr algn="l"/>
            <a:r>
              <a:rPr lang="en-US" sz="1800" b="0" i="0" u="none" strike="noStrike" baseline="0" dirty="0">
                <a:solidFill>
                  <a:srgbClr val="000000"/>
                </a:solidFill>
                <a:latin typeface="LinLibertineT"/>
              </a:rPr>
              <a:t>[CLICK] The second pre-processing step indexes the nodes of the graph. The resulting index is used in the first main step of the pipeline, [CLICK] </a:t>
            </a:r>
            <a:r>
              <a:rPr lang="en-US" sz="1800" b="0" i="0" u="none" strike="noStrike" baseline="0" dirty="0">
                <a:solidFill>
                  <a:srgbClr val="000000"/>
                </a:solidFill>
                <a:latin typeface="LinLibertineTI"/>
              </a:rPr>
              <a:t>seeding</a:t>
            </a:r>
            <a:r>
              <a:rPr lang="en-US" sz="1800" b="0" i="0" u="none" strike="noStrike" baseline="0" dirty="0">
                <a:solidFill>
                  <a:srgbClr val="000000"/>
                </a:solidFill>
                <a:latin typeface="LinLibertineT"/>
              </a:rPr>
              <a:t>, which aims to find seed matches between the query read and a region of the graph. </a:t>
            </a:r>
          </a:p>
          <a:p>
            <a:pPr algn="l"/>
            <a:r>
              <a:rPr lang="en-US" sz="1800" b="0" i="0" u="none" strike="noStrike" baseline="0" dirty="0">
                <a:solidFill>
                  <a:srgbClr val="000000"/>
                </a:solidFill>
                <a:latin typeface="LinLibertineT"/>
              </a:rPr>
              <a:t>[CLICK] After optionally filtering these seed matches with a </a:t>
            </a:r>
            <a:r>
              <a:rPr lang="en-US" sz="1800" b="0" i="0" u="none" strike="noStrike" baseline="0" dirty="0">
                <a:solidFill>
                  <a:srgbClr val="000000"/>
                </a:solidFill>
                <a:latin typeface="LinLibertineTI"/>
              </a:rPr>
              <a:t>filtering</a:t>
            </a:r>
            <a:r>
              <a:rPr lang="en-US" sz="1800" b="0" i="0" u="none" strike="noStrike" baseline="0" dirty="0">
                <a:solidFill>
                  <a:srgbClr val="000000"/>
                </a:solidFill>
                <a:latin typeface="LinLibertineT"/>
              </a:rPr>
              <a:t>, </a:t>
            </a:r>
            <a:r>
              <a:rPr lang="en-US" sz="1800" b="0" i="0" u="none" strike="noStrike" baseline="0" dirty="0">
                <a:solidFill>
                  <a:srgbClr val="000000"/>
                </a:solidFill>
                <a:latin typeface="LinLibertineTI"/>
              </a:rPr>
              <a:t>chaining</a:t>
            </a:r>
            <a:r>
              <a:rPr lang="en-US" sz="1800" b="0" i="0" u="none" strike="noStrike" baseline="0" dirty="0">
                <a:solidFill>
                  <a:srgbClr val="000000"/>
                </a:solidFill>
                <a:latin typeface="LinLibertineT"/>
              </a:rPr>
              <a:t>, or </a:t>
            </a:r>
            <a:r>
              <a:rPr lang="en-US" sz="1800" b="0" i="0" u="none" strike="noStrike" baseline="0" dirty="0">
                <a:solidFill>
                  <a:srgbClr val="000000"/>
                </a:solidFill>
                <a:latin typeface="LinLibertineTI"/>
              </a:rPr>
              <a:t>clustering s</a:t>
            </a:r>
            <a:r>
              <a:rPr lang="en-US" sz="1800" b="0" i="0" u="none" strike="noStrike" baseline="0" dirty="0">
                <a:solidFill>
                  <a:srgbClr val="000000"/>
                </a:solidFill>
                <a:latin typeface="LinLibertineT"/>
              </a:rPr>
              <a:t>tep, [CLICK] </a:t>
            </a:r>
            <a:r>
              <a:rPr lang="en-US" sz="1800" b="0" i="0" u="none" strike="noStrike" baseline="0" dirty="0">
                <a:solidFill>
                  <a:srgbClr val="000000"/>
                </a:solidFill>
                <a:latin typeface="LinLibertineTI"/>
              </a:rPr>
              <a:t>alignment </a:t>
            </a:r>
            <a:r>
              <a:rPr lang="en-US" sz="1800" b="0" i="0" u="none" strike="noStrike" baseline="0" dirty="0">
                <a:solidFill>
                  <a:srgbClr val="000000"/>
                </a:solidFill>
                <a:latin typeface="LinLibertineT"/>
              </a:rPr>
              <a:t>is performed between all of the non-filtered seed locations within the graph and the query read to find the optimal alignment.</a:t>
            </a:r>
            <a:endParaRPr lang="en-US" dirty="0"/>
          </a:p>
        </p:txBody>
      </p:sp>
      <p:sp>
        <p:nvSpPr>
          <p:cNvPr id="4" name="Slide Number Placeholder 3"/>
          <p:cNvSpPr>
            <a:spLocks noGrp="1"/>
          </p:cNvSpPr>
          <p:nvPr>
            <p:ph type="sldNum" sz="quarter" idx="5"/>
          </p:nvPr>
        </p:nvSpPr>
        <p:spPr/>
        <p:txBody>
          <a:bodyPr/>
          <a:lstStyle/>
          <a:p>
            <a:fld id="{47139A41-7A76-1D40-B3BE-29B670EC38FE}" type="slidenum">
              <a:rPr lang="en-US" smtClean="0"/>
              <a:t>49</a:t>
            </a:fld>
            <a:endParaRPr lang="en-US"/>
          </a:p>
        </p:txBody>
      </p:sp>
    </p:spTree>
    <p:extLst>
      <p:ext uri="{BB962C8B-B14F-4D97-AF65-F5344CB8AC3E}">
        <p14:creationId xmlns:p14="http://schemas.microsoft.com/office/powerpoint/2010/main" val="380733240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latin typeface="LinLibertineT"/>
              </a:rPr>
              <a:t>[CLICK] Similar to traditional sequence-to-sequence (S2S) alignment, sequence-to-graph (S2G) alignment also employs DP-based algorithms with quadratic time complexity.</a:t>
            </a:r>
          </a:p>
          <a:p>
            <a:pPr algn="l"/>
            <a:r>
              <a:rPr lang="en-US" sz="1800" b="0" i="0" u="none" strike="noStrike" baseline="0" dirty="0">
                <a:latin typeface="LinLibertineT"/>
              </a:rPr>
              <a:t>A DP-based algorithm operates on a table, where each column of the table corresponds to a reference character, and each row of the table corresponds to a query read character.</a:t>
            </a:r>
          </a:p>
          <a:p>
            <a:pPr algn="l"/>
            <a:r>
              <a:rPr lang="en-US" sz="1800" b="0" i="0" u="none" strike="noStrike" baseline="0" dirty="0">
                <a:latin typeface="LinLibertineT"/>
              </a:rPr>
              <a:t>[HIGHLIGHT] In S2S alignment, as you can see from the left-hand side, a new cell in the table is determined with simple rules from 3 of its neighbor cells.</a:t>
            </a:r>
          </a:p>
          <a:p>
            <a:pPr algn="l"/>
            <a:r>
              <a:rPr lang="en-US" sz="1800" b="0" i="0" u="none" strike="noStrike" baseline="0" dirty="0">
                <a:latin typeface="LinLibertineT"/>
              </a:rPr>
              <a:t>[CLICK] In contrast to S2S alignment, S2G alignment must incorporate non-neighboring characters as well whenever there is an edge (i.e., </a:t>
            </a:r>
            <a:r>
              <a:rPr lang="en-US" sz="1800" b="0" i="0" u="none" strike="noStrike" baseline="0" dirty="0">
                <a:latin typeface="LinLibertineTI"/>
              </a:rPr>
              <a:t>hop</a:t>
            </a:r>
            <a:r>
              <a:rPr lang="en-US" sz="1800" b="0" i="0" u="none" strike="noStrike" baseline="0" dirty="0">
                <a:latin typeface="LinLibertineT"/>
              </a:rPr>
              <a:t>) from the non-neighboring character to the current character. [HIGHLIGHT] For example, as we show on the right-hand side, when computing the green-shaded cell, we need information from </a:t>
            </a:r>
            <a:r>
              <a:rPr lang="en-US" sz="1800" b="0" i="0" u="none" strike="noStrike" baseline="0" dirty="0">
                <a:latin typeface="LinLibertineTI"/>
              </a:rPr>
              <a:t>all </a:t>
            </a:r>
            <a:r>
              <a:rPr lang="en-US" sz="1800" b="0" i="0" u="none" strike="noStrike" baseline="0" dirty="0">
                <a:latin typeface="LinLibertineT"/>
              </a:rPr>
              <a:t>of the light green-shaded cells.</a:t>
            </a:r>
          </a:p>
          <a:p>
            <a:pPr algn="l"/>
            <a:endParaRPr lang="en-US" sz="1800" b="0" i="0" u="none" strike="noStrike" baseline="0" dirty="0">
              <a:latin typeface="LinLibertineT"/>
            </a:endParaRPr>
          </a:p>
          <a:p>
            <a:pPr algn="l"/>
            <a:r>
              <a:rPr lang="en-US" sz="2500" b="0" i="0" u="none" strike="noStrike" baseline="0" dirty="0">
                <a:latin typeface="LinLibertineT"/>
              </a:rPr>
              <a:t>Even though sequence-to-sequence mapping is a well-studied problem, given the additional complexities and overheads of processing a genome graph instead of a linear reference genome, sequence-to-graph mapping is a more difficult computational problem with a smaller number of practical software tools currently available.</a:t>
            </a:r>
            <a:endParaRPr lang="en-US" sz="2500" dirty="0"/>
          </a:p>
        </p:txBody>
      </p:sp>
      <p:sp>
        <p:nvSpPr>
          <p:cNvPr id="4" name="Slide Number Placeholder 3"/>
          <p:cNvSpPr>
            <a:spLocks noGrp="1"/>
          </p:cNvSpPr>
          <p:nvPr>
            <p:ph type="sldNum" sz="quarter" idx="5"/>
          </p:nvPr>
        </p:nvSpPr>
        <p:spPr/>
        <p:txBody>
          <a:bodyPr/>
          <a:lstStyle/>
          <a:p>
            <a:fld id="{47139A41-7A76-1D40-B3BE-29B670EC38FE}" type="slidenum">
              <a:rPr lang="en-US" smtClean="0"/>
              <a:t>50</a:t>
            </a:fld>
            <a:endParaRPr lang="en-US"/>
          </a:p>
        </p:txBody>
      </p:sp>
    </p:spTree>
    <p:extLst>
      <p:ext uri="{BB962C8B-B14F-4D97-AF65-F5344CB8AC3E}">
        <p14:creationId xmlns:p14="http://schemas.microsoft.com/office/powerpoint/2010/main" val="232253655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6"/>
        <p:cNvGrpSpPr/>
        <p:nvPr/>
      </p:nvGrpSpPr>
      <p:grpSpPr>
        <a:xfrm>
          <a:off x="0" y="0"/>
          <a:ext cx="0" cy="0"/>
          <a:chOff x="0" y="0"/>
          <a:chExt cx="0" cy="0"/>
        </a:xfrm>
      </p:grpSpPr>
      <p:sp>
        <p:nvSpPr>
          <p:cNvPr id="687" name="Google Shape;687;gd121dd48d8_38_114: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algn="l"/>
            <a:r>
              <a:rPr lang="en-US" sz="1800" b="0" i="0" u="none" strike="noStrike" baseline="0" dirty="0">
                <a:latin typeface="LinLibertineT"/>
              </a:rPr>
              <a:t>In order to understand the performance bottlenecks of the state-of-the-art sequence-to-graph mapping tools, we rigorously analyze two such tools, </a:t>
            </a:r>
            <a:r>
              <a:rPr lang="en-US" sz="1800" b="0" i="0" u="none" strike="noStrike" baseline="0" dirty="0" err="1">
                <a:latin typeface="LinLibertineT"/>
              </a:rPr>
              <a:t>GraphAligner</a:t>
            </a:r>
            <a:r>
              <a:rPr lang="en-US" sz="1800" b="0" i="0" u="none" strike="noStrike" baseline="0" dirty="0">
                <a:latin typeface="LinLibertineT"/>
              </a:rPr>
              <a:t> [61] and vg [36], and we make four key observations.</a:t>
            </a:r>
          </a:p>
          <a:p>
            <a:pPr algn="l"/>
            <a:r>
              <a:rPr lang="en-US" sz="1800" b="0" i="0" u="none" strike="noStrike" baseline="0" dirty="0">
                <a:latin typeface="LinLibertineT"/>
              </a:rPr>
              <a:t>[CLICK] (1) Among the three online steps of the read mapping pipeline (i.e., </a:t>
            </a:r>
            <a:r>
              <a:rPr lang="en-US" sz="1800" b="0" i="0" u="none" strike="noStrike" baseline="0" dirty="0">
                <a:latin typeface="LinLibertineTI"/>
              </a:rPr>
              <a:t>seeding</a:t>
            </a:r>
            <a:r>
              <a:rPr lang="en-US" sz="1800" b="0" i="0" u="none" strike="noStrike" baseline="0" dirty="0">
                <a:latin typeface="LinLibertineT"/>
              </a:rPr>
              <a:t>, </a:t>
            </a:r>
            <a:r>
              <a:rPr lang="en-US" sz="1800" b="0" i="0" u="none" strike="noStrike" baseline="0" dirty="0">
                <a:latin typeface="LinLibertineTI"/>
              </a:rPr>
              <a:t>filtering</a:t>
            </a:r>
            <a:r>
              <a:rPr lang="en-US" sz="1800" b="0" i="0" u="none" strike="noStrike" baseline="0" dirty="0">
                <a:latin typeface="LinLibertineT"/>
              </a:rPr>
              <a:t>, and </a:t>
            </a:r>
            <a:r>
              <a:rPr lang="en-US" sz="1800" b="0" i="0" u="none" strike="noStrike" baseline="0" dirty="0">
                <a:latin typeface="LinLibertineTI"/>
              </a:rPr>
              <a:t>alignment</a:t>
            </a:r>
            <a:r>
              <a:rPr lang="en-US" sz="1800" b="0" i="0" u="none" strike="noStrike" baseline="0" dirty="0">
                <a:latin typeface="LinLibertineT"/>
              </a:rPr>
              <a:t>), sequence-to-graph alignment </a:t>
            </a:r>
            <a:r>
              <a:rPr lang="en-US" sz="1800" b="0" i="0" u="none" strike="noStrike" baseline="0" dirty="0" err="1">
                <a:latin typeface="LinLibertineT"/>
              </a:rPr>
              <a:t>i</a:t>
            </a:r>
            <a:r>
              <a:rPr lang="en-US" sz="1800" b="0" i="0" u="none" strike="noStrike" baseline="0" dirty="0">
                <a:latin typeface="LinLibertineT"/>
              </a:rPr>
              <a:t>) constitutes majority of the end-to-end execution of sequence-to-graph mapping, and ii) is even more expensive than its counterpart in the traditional read mapping pipeline since a graph-based representation of the genome is more complex to process (both computationally and memory-wise) than the linear representation.</a:t>
            </a:r>
          </a:p>
          <a:p>
            <a:pPr algn="l"/>
            <a:r>
              <a:rPr lang="en-US" sz="1800" b="0" i="0" u="none" strike="noStrike" baseline="0" dirty="0">
                <a:latin typeface="LinLibertineT"/>
              </a:rPr>
              <a:t>[CLICK] (2) Alignment suffers from high cache miss rates, due to the high amount of internal data that is generated and reused during this step. </a:t>
            </a:r>
          </a:p>
          <a:p>
            <a:pPr algn="l"/>
            <a:r>
              <a:rPr lang="en-US" sz="1800" b="0" i="0" u="none" strike="noStrike" baseline="0" dirty="0">
                <a:latin typeface="LinLibertineT"/>
              </a:rPr>
              <a:t>[CLICK} (3) Seeding suffers from the main memory (DRAM) latency bottleneck, due to the high number of irregular memory accesses generated when querying the seeds. </a:t>
            </a:r>
          </a:p>
          <a:p>
            <a:pPr algn="l"/>
            <a:r>
              <a:rPr lang="en-US" sz="1800" b="0" i="0" u="none" strike="noStrike" baseline="0" dirty="0">
                <a:latin typeface="LinLibertineT"/>
              </a:rPr>
              <a:t>[CLICK] (4) Both state-of-the-art tools scale </a:t>
            </a:r>
            <a:r>
              <a:rPr lang="en-US" sz="1800" b="0" i="0" u="none" strike="noStrike" baseline="0" dirty="0" err="1">
                <a:latin typeface="LinLibertineT"/>
              </a:rPr>
              <a:t>sublinearly</a:t>
            </a:r>
            <a:r>
              <a:rPr lang="en-US" sz="1800" b="0" i="0" u="none" strike="noStrike" baseline="0" dirty="0">
                <a:latin typeface="LinLibertineT"/>
              </a:rPr>
              <a:t> as thread count increases, wasting available thread-level parallelism in hardware. </a:t>
            </a:r>
          </a:p>
          <a:p>
            <a:pPr algn="l"/>
            <a:r>
              <a:rPr lang="en-US" sz="1800" b="0" i="0" u="none" strike="noStrike" baseline="0" dirty="0">
                <a:latin typeface="LinLibertineT"/>
              </a:rPr>
              <a:t>When we take all four observations into account, we find that we need to have a specialized, balanced, and scalable design for compute units, on-chip memory, and main memory accesses for both the seeding and alignment steps of sequence-to-graph mapping.</a:t>
            </a:r>
          </a:p>
          <a:p>
            <a:pPr algn="l"/>
            <a:r>
              <a:rPr lang="en-US" sz="1800" b="0" i="0" u="none" strike="noStrike" baseline="0" dirty="0">
                <a:latin typeface="LinLibertineT"/>
              </a:rPr>
              <a:t>[CLICK] Thus, we investigate the existing HW accelerators. It is important to note that there is no existing hardware accelerator for sequence-to-graph mapping or alignment problems.</a:t>
            </a:r>
          </a:p>
          <a:p>
            <a:pPr algn="l"/>
            <a:r>
              <a:rPr lang="en-US" sz="1800" b="0" i="0" u="none" strike="noStrike" baseline="0" dirty="0">
                <a:latin typeface="LinLibertineT"/>
              </a:rPr>
              <a:t>[CLICK] Even though there are several hardware accelerators designed to alleviate bottlenecks in several steps of traditional sequence-to-sequence (S2S) mapping, none of these</a:t>
            </a:r>
          </a:p>
          <a:p>
            <a:pPr algn="l"/>
            <a:r>
              <a:rPr lang="en-US" sz="1800" b="0" i="0" u="none" strike="noStrike" baseline="0" dirty="0">
                <a:latin typeface="LinLibertineT"/>
              </a:rPr>
              <a:t>designs can be directly employed for the sequence-to-graph (S2G) mapping problem. This is because S2S mapping is a special case of S2G mapping, where all nodes have only one incoming edge. Existing accelerators are limited to </a:t>
            </a:r>
            <a:r>
              <a:rPr lang="en-US" sz="1800" b="0" i="0" u="none" strike="noStrike" baseline="0" dirty="0">
                <a:latin typeface="LinLibertineTI"/>
              </a:rPr>
              <a:t>only </a:t>
            </a:r>
            <a:r>
              <a:rPr lang="en-US" sz="1800" b="0" i="0" u="none" strike="noStrike" baseline="0" dirty="0">
                <a:latin typeface="LinLibertineT"/>
              </a:rPr>
              <a:t>this special case, and are unsuitable for the more general S2G mapping problem, where we also need to consider multiple edges (i.e., hops) that a node can have.</a:t>
            </a:r>
          </a:p>
          <a:p>
            <a:pPr algn="l"/>
            <a:r>
              <a:rPr lang="en-US" sz="1800" b="0" i="0" u="none" strike="noStrike" baseline="0" dirty="0">
                <a:latin typeface="LinLibertineT"/>
              </a:rPr>
              <a:t>[CLICK] We also look at the possibility of exploiting existing several graph accelerators. While existing graph accelerators could potentially be customized to help the seeding step of the sequence-to-graph mapping pipeline, they are unable to handle the major bottleneck of sequence-to-graph mapping, which is alignment. Alignment is not a graph traversal workload, and instead is an expensive bitvector-based or DP-based computational problem.</a:t>
            </a:r>
          </a:p>
          <a:p>
            <a:pPr algn="l"/>
            <a:endParaRPr lang="en-US" sz="1800" b="0" i="0" u="none" strike="noStrike" baseline="0" dirty="0">
              <a:latin typeface="LinLibertineT"/>
            </a:endParaRPr>
          </a:p>
          <a:p>
            <a:pPr algn="l"/>
            <a:r>
              <a:rPr lang="en-US" sz="1800" b="0" i="0" u="none" strike="noStrike" baseline="0" dirty="0">
                <a:latin typeface="LinLibertineT"/>
              </a:rPr>
              <a:t>None of these observations can be solved easily by software-only or hardware-only solutions. Thus, there is a pressing need to co-design new algorithms with new hardware to enable high-performance, efficient, scalable, and low-cost sequence-to-graph mapping that can also effectively perform sequence-to-sequence mapping.</a:t>
            </a:r>
            <a:endParaRPr lang="en-US" sz="1200" b="0" dirty="0"/>
          </a:p>
        </p:txBody>
      </p:sp>
      <p:sp>
        <p:nvSpPr>
          <p:cNvPr id="688" name="Google Shape;688;gd121dd48d8_38_114: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749632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the compute power doesn’t match up with this trend.</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Modern sequencing machines generate read fragments at an exponentially higher rate than prior sequencing technologies, with their growth far outpacing the growth in computational power in recent years </a:t>
            </a:r>
            <a:endParaRPr lang="en-US" dirty="0">
              <a:effectLst/>
            </a:endParaRP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For example, the Illumina </a:t>
            </a:r>
            <a:r>
              <a:rPr lang="en-US" sz="1200" kern="1200" dirty="0" err="1">
                <a:solidFill>
                  <a:schemeClr val="tx1"/>
                </a:solidFill>
                <a:effectLst/>
                <a:latin typeface="+mn-lt"/>
                <a:ea typeface="+mn-ea"/>
                <a:cs typeface="+mn-cs"/>
              </a:rPr>
              <a:t>NovaSeq</a:t>
            </a:r>
            <a:r>
              <a:rPr lang="en-US" sz="1200" kern="1200" dirty="0">
                <a:solidFill>
                  <a:schemeClr val="tx1"/>
                </a:solidFill>
                <a:effectLst/>
                <a:latin typeface="+mn-lt"/>
                <a:ea typeface="+mn-ea"/>
                <a:cs typeface="+mn-cs"/>
              </a:rPr>
              <a:t> 6000 system can sequence about 48 human whole genomes at 30× genome coverage (the av- </a:t>
            </a:r>
            <a:r>
              <a:rPr lang="en-US" sz="1200" kern="1200" dirty="0" err="1">
                <a:solidFill>
                  <a:schemeClr val="tx1"/>
                </a:solidFill>
                <a:effectLst/>
                <a:latin typeface="+mn-lt"/>
                <a:ea typeface="+mn-ea"/>
                <a:cs typeface="+mn-cs"/>
              </a:rPr>
              <a:t>erage</a:t>
            </a:r>
            <a:r>
              <a:rPr lang="en-US" sz="1200" kern="1200" dirty="0">
                <a:solidFill>
                  <a:schemeClr val="tx1"/>
                </a:solidFill>
                <a:effectLst/>
                <a:latin typeface="+mn-lt"/>
                <a:ea typeface="+mn-ea"/>
                <a:cs typeface="+mn-cs"/>
              </a:rPr>
              <a:t> number of times a genomic base is sequenced) in about two days. However, analyzing (performing mapping and variant calling) the sequencing data of a </a:t>
            </a:r>
            <a:r>
              <a:rPr lang="en-US" sz="1200" i="1" kern="1200" dirty="0">
                <a:solidFill>
                  <a:schemeClr val="tx1"/>
                </a:solidFill>
                <a:effectLst/>
                <a:latin typeface="+mn-lt"/>
                <a:ea typeface="+mn-ea"/>
                <a:cs typeface="+mn-cs"/>
              </a:rPr>
              <a:t>single </a:t>
            </a:r>
            <a:r>
              <a:rPr lang="en-US" sz="1200" kern="1200" dirty="0">
                <a:solidFill>
                  <a:schemeClr val="tx1"/>
                </a:solidFill>
                <a:effectLst/>
                <a:latin typeface="+mn-lt"/>
                <a:ea typeface="+mn-ea"/>
                <a:cs typeface="+mn-cs"/>
              </a:rPr>
              <a:t>human genome requires over 32 CPU hours on a 48-core Intel Xeon processor, 23 of which are spent on read mapping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ffectLst/>
            </a:endParaRPr>
          </a:p>
        </p:txBody>
      </p:sp>
      <p:sp>
        <p:nvSpPr>
          <p:cNvPr id="4" name="Slide Number Placeholder 3"/>
          <p:cNvSpPr>
            <a:spLocks noGrp="1"/>
          </p:cNvSpPr>
          <p:nvPr>
            <p:ph type="sldNum" sz="quarter" idx="5"/>
          </p:nvPr>
        </p:nvSpPr>
        <p:spPr/>
        <p:txBody>
          <a:bodyPr/>
          <a:lstStyle/>
          <a:p>
            <a:fld id="{47139A41-7A76-1D40-B3BE-29B670EC38FE}" type="slidenum">
              <a:rPr lang="en-US" smtClean="0"/>
              <a:t>6</a:t>
            </a:fld>
            <a:endParaRPr lang="en-US"/>
          </a:p>
        </p:txBody>
      </p:sp>
    </p:spTree>
    <p:extLst>
      <p:ext uri="{BB962C8B-B14F-4D97-AF65-F5344CB8AC3E}">
        <p14:creationId xmlns:p14="http://schemas.microsoft.com/office/powerpoint/2010/main" val="421455625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6"/>
        <p:cNvGrpSpPr/>
        <p:nvPr/>
      </p:nvGrpSpPr>
      <p:grpSpPr>
        <a:xfrm>
          <a:off x="0" y="0"/>
          <a:ext cx="0" cy="0"/>
          <a:chOff x="0" y="0"/>
          <a:chExt cx="0" cy="0"/>
        </a:xfrm>
      </p:grpSpPr>
      <p:sp>
        <p:nvSpPr>
          <p:cNvPr id="687" name="Google Shape;687;gd121dd48d8_38_114: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algn="l"/>
            <a:r>
              <a:rPr lang="en-US" sz="1800" b="0" i="0" u="none" strike="noStrike" baseline="0" dirty="0">
                <a:latin typeface="LinLibertineT"/>
              </a:rPr>
              <a:t>[CLICK] Thus, there is there is a pressing need to have a specialized, high-performance, scalable, and low-cost algorithm/hardware co-design that alleviates bottlenecks in both the seeding and alignment steps of sequence-to-graph mapping. </a:t>
            </a:r>
          </a:p>
          <a:p>
            <a:pPr algn="l"/>
            <a:r>
              <a:rPr lang="en-US" sz="1800" b="0" i="0" u="none" strike="noStrike" baseline="0" dirty="0">
                <a:latin typeface="LinLibertineT"/>
              </a:rPr>
              <a:t>Since sequence-to-sequence mapping can be treated as a special case of sequence-to-graph mapping, we aim to design an accelerator that is efficient for </a:t>
            </a:r>
            <a:r>
              <a:rPr lang="en-US" sz="1800" b="0" i="0" u="none" strike="noStrike" baseline="0" dirty="0">
                <a:latin typeface="LinLibertineTI"/>
              </a:rPr>
              <a:t>both </a:t>
            </a:r>
            <a:r>
              <a:rPr lang="en-US" sz="1800" b="0" i="0" u="none" strike="noStrike" baseline="0" dirty="0">
                <a:latin typeface="LinLibertineT"/>
              </a:rPr>
              <a:t>linear </a:t>
            </a:r>
            <a:r>
              <a:rPr lang="en-US" sz="1800" b="0" i="0" u="none" strike="noStrike" baseline="0" dirty="0">
                <a:latin typeface="LinLibertineTI"/>
              </a:rPr>
              <a:t>and </a:t>
            </a:r>
            <a:r>
              <a:rPr lang="en-US" sz="1800" b="0" i="0" u="none" strike="noStrike" baseline="0" dirty="0">
                <a:latin typeface="LinLibertineT"/>
              </a:rPr>
              <a:t>graph-based read mapping.</a:t>
            </a:r>
          </a:p>
          <a:p>
            <a:pPr algn="l"/>
            <a:r>
              <a:rPr lang="en-US" sz="1800" b="0" i="0" u="none" strike="noStrike" baseline="0" dirty="0">
                <a:latin typeface="LinLibertineT"/>
              </a:rPr>
              <a:t>[CLICK] To this end, we propose SeGraM, a </a:t>
            </a:r>
            <a:r>
              <a:rPr lang="en-US" sz="1800" b="0" i="0" u="none" strike="noStrike" baseline="0" dirty="0">
                <a:latin typeface="LinLibertineTI"/>
              </a:rPr>
              <a:t>universal algorithm/hardware co-designed genomic mapping accelerator </a:t>
            </a:r>
            <a:r>
              <a:rPr lang="en-US" sz="1800" b="0" i="0" u="none" strike="noStrike" baseline="0" dirty="0">
                <a:latin typeface="LinLibertineT"/>
              </a:rPr>
              <a:t>that can effectively and efficiently support both sequence-to-graph mapping and sequence-to-sequence mapping, for both short and long reads. To our knowledge, SeGraM is the first algorithm/hardware co-design for accelerating</a:t>
            </a:r>
          </a:p>
          <a:p>
            <a:pPr algn="l"/>
            <a:r>
              <a:rPr lang="en-US" sz="1800" b="0" i="0" u="none" strike="noStrike" baseline="0" dirty="0">
                <a:latin typeface="LinLibertineT"/>
              </a:rPr>
              <a:t>sequence-to-graph mapping. </a:t>
            </a:r>
          </a:p>
          <a:p>
            <a:pPr algn="l"/>
            <a:r>
              <a:rPr lang="en-US" sz="1800" b="0" i="0" u="none" strike="noStrike" baseline="0" dirty="0">
                <a:latin typeface="LinLibertineT"/>
              </a:rPr>
              <a:t>[CLICK] We base SeGraM upon a minimizer-based seeding algorithm and we propose a novel bitvector-based alignment algorithm to perform approximate string matching between a read and a graph-based reference genome.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kern="1200" dirty="0">
                <a:solidFill>
                  <a:schemeClr val="tx1"/>
                </a:solidFill>
                <a:effectLst/>
                <a:latin typeface="+mn-lt"/>
                <a:ea typeface="+mn-ea"/>
                <a:cs typeface="+mn-cs"/>
              </a:rPr>
              <a:t>[CLICK] these cover the algorithmic contributions of SeGraM</a:t>
            </a:r>
          </a:p>
          <a:p>
            <a:pPr algn="l"/>
            <a:r>
              <a:rPr lang="en-US" sz="1800" b="0" i="0" u="none" strike="noStrike" baseline="0" dirty="0">
                <a:latin typeface="LinLibertineT"/>
              </a:rPr>
              <a:t>[CLICK] We </a:t>
            </a:r>
            <a:r>
              <a:rPr lang="en-US" sz="1800" b="0" i="0" u="none" strike="noStrike" baseline="0" dirty="0">
                <a:latin typeface="LinLibertineTI"/>
              </a:rPr>
              <a:t>co-design </a:t>
            </a:r>
            <a:r>
              <a:rPr lang="en-US" sz="1800" b="0" i="0" u="none" strike="noStrike" baseline="0" dirty="0">
                <a:latin typeface="LinLibertineT"/>
              </a:rPr>
              <a:t>both algorithms with high-performance, scalable, and efficient hardware accelerators.</a:t>
            </a:r>
          </a:p>
          <a:p>
            <a:pPr algn="l"/>
            <a:r>
              <a:rPr lang="en-US" sz="1200" b="0" i="0" u="none" strike="noStrike" kern="1200" dirty="0">
                <a:solidFill>
                  <a:schemeClr val="tx1"/>
                </a:solidFill>
                <a:effectLst/>
                <a:latin typeface="+mn-lt"/>
                <a:ea typeface="+mn-ea"/>
                <a:cs typeface="+mn-cs"/>
              </a:rPr>
              <a:t>[CLICK] and this covers the hardware-level contributions of SeGraM</a:t>
            </a:r>
          </a:p>
        </p:txBody>
      </p:sp>
      <p:sp>
        <p:nvSpPr>
          <p:cNvPr id="688" name="Google Shape;688;gd121dd48d8_38_114: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7501486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3"/>
        <p:cNvGrpSpPr/>
        <p:nvPr/>
      </p:nvGrpSpPr>
      <p:grpSpPr>
        <a:xfrm>
          <a:off x="0" y="0"/>
          <a:ext cx="0" cy="0"/>
          <a:chOff x="0" y="0"/>
          <a:chExt cx="0" cy="0"/>
        </a:xfrm>
      </p:grpSpPr>
      <p:sp>
        <p:nvSpPr>
          <p:cNvPr id="694" name="Google Shape;694;gd121dd48d8_38_21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5" name="Google Shape;695;gd121dd48d8_38_2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r>
              <a:rPr lang="en-US" sz="1800" b="0" i="0" u="none" strike="noStrike" baseline="0" dirty="0">
                <a:latin typeface="LinLibertineT"/>
              </a:rPr>
              <a:t>A SeGraM accelerator consists of two main components:</a:t>
            </a:r>
          </a:p>
          <a:p>
            <a:pPr algn="l"/>
            <a:r>
              <a:rPr lang="en-US" sz="1800" b="0" i="0" u="none" strike="noStrike" baseline="0" dirty="0">
                <a:latin typeface="LinLibertineT"/>
              </a:rPr>
              <a:t>[CLICK] MinSeed (MS), which finds the minimizers for a given query read, fetches the candidate seed locations for the selected minimizers, and for each candidate seed, fetches the subgraph surrounding the seed. To our knowledge, MinSeed is the first hardware accelerator for minimizer-based seeding, and second component is</a:t>
            </a:r>
          </a:p>
          <a:p>
            <a:pPr algn="l"/>
            <a:r>
              <a:rPr lang="en-US" sz="1800" b="0" i="0" u="none" strike="noStrike" baseline="0" dirty="0">
                <a:latin typeface="LinLibertineT"/>
              </a:rPr>
              <a:t>[CLICK] (2) BitAlign (BA), which, aligns the query read to the subgraphs identified by MinSeed, and finds the optimal alignment. To our knowledge, BitAlign is the first hardware accelerator for sequence-to-graph alignment.</a:t>
            </a:r>
            <a:endParaRPr dirty="0"/>
          </a:p>
        </p:txBody>
      </p:sp>
    </p:spTree>
    <p:extLst>
      <p:ext uri="{BB962C8B-B14F-4D97-AF65-F5344CB8AC3E}">
        <p14:creationId xmlns:p14="http://schemas.microsoft.com/office/powerpoint/2010/main" val="101570386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3"/>
        <p:cNvGrpSpPr/>
        <p:nvPr/>
      </p:nvGrpSpPr>
      <p:grpSpPr>
        <a:xfrm>
          <a:off x="0" y="0"/>
          <a:ext cx="0" cy="0"/>
          <a:chOff x="0" y="0"/>
          <a:chExt cx="0" cy="0"/>
        </a:xfrm>
      </p:grpSpPr>
      <p:sp>
        <p:nvSpPr>
          <p:cNvPr id="694" name="Google Shape;694;gd121dd48d8_38_21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5" name="Google Shape;695;gd121dd48d8_38_2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r>
              <a:rPr lang="en-US" sz="1800" b="0" i="0" u="none" strike="noStrike" baseline="0" dirty="0">
                <a:latin typeface="LinLibertineT"/>
              </a:rPr>
              <a:t>[CLICK] Before SeGraM execution starts, pre-processing steps (1) generate each chromosome’s graph structure, (2) index each graph’s nodes, and (3) pre-load both the resulting graph and hash table index into the main memory. Both the graph and its index are static data structures that can be generated </a:t>
            </a:r>
            <a:r>
              <a:rPr lang="en-US" sz="1800" b="0" i="0" u="none" strike="noStrike" baseline="0" dirty="0">
                <a:latin typeface="LinLibertineTI"/>
              </a:rPr>
              <a:t>only once </a:t>
            </a:r>
            <a:r>
              <a:rPr lang="en-US" sz="1800" b="0" i="0" u="none" strike="noStrike" baseline="0" dirty="0">
                <a:latin typeface="LinLibertineT"/>
              </a:rPr>
              <a:t>and reused for multiple mapping executions.</a:t>
            </a:r>
          </a:p>
          <a:p>
            <a:pPr algn="l"/>
            <a:r>
              <a:rPr lang="en-US" sz="1800" b="0" i="0" u="none" strike="noStrike" baseline="0" dirty="0">
                <a:solidFill>
                  <a:srgbClr val="000000"/>
                </a:solidFill>
                <a:latin typeface="LinLibertineT"/>
              </a:rPr>
              <a:t>[CLICK] SeGraM execution starts when the query read is streamed from the host and MinSeed writes it to the </a:t>
            </a:r>
            <a:r>
              <a:rPr lang="en-US" sz="1800" b="0" i="0" u="none" strike="noStrike" baseline="0" dirty="0">
                <a:solidFill>
                  <a:srgbClr val="000000"/>
                </a:solidFill>
                <a:latin typeface="LinLibertineTI"/>
              </a:rPr>
              <a:t>read scratchpad </a:t>
            </a:r>
            <a:r>
              <a:rPr lang="en-US" sz="1800" b="0" i="0" u="none" strike="noStrike" baseline="0" dirty="0">
                <a:solidFill>
                  <a:srgbClr val="000000"/>
                </a:solidFill>
                <a:latin typeface="LinLibertineT"/>
              </a:rPr>
              <a:t>( </a:t>
            </a:r>
            <a:r>
              <a:rPr lang="en-US" sz="1800" b="0" i="0" u="none" strike="noStrike" baseline="0" dirty="0">
                <a:solidFill>
                  <a:srgbClr val="FFFFFF"/>
                </a:solidFill>
                <a:latin typeface="LinLibertineT"/>
              </a:rPr>
              <a:t>1 </a:t>
            </a:r>
            <a:r>
              <a:rPr lang="en-US" sz="1800" b="0" i="0" u="none" strike="noStrike" baseline="0" dirty="0">
                <a:solidFill>
                  <a:srgbClr val="000000"/>
                </a:solidFill>
                <a:latin typeface="LinLibertineT"/>
              </a:rPr>
              <a:t>). </a:t>
            </a:r>
          </a:p>
          <a:p>
            <a:pPr algn="l"/>
            <a:r>
              <a:rPr lang="en-US" sz="1800" b="0" i="0" u="none" strike="noStrike" baseline="0" dirty="0">
                <a:solidFill>
                  <a:srgbClr val="000000"/>
                </a:solidFill>
                <a:latin typeface="LinLibertineT"/>
              </a:rPr>
              <a:t>[CLICK] Using all of the </a:t>
            </a:r>
            <a:r>
              <a:rPr lang="en-US" sz="1800" b="0" i="0" u="none" strike="noStrike" baseline="0" dirty="0">
                <a:solidFill>
                  <a:srgbClr val="000000"/>
                </a:solidFill>
                <a:latin typeface="LinLibertineTI"/>
              </a:rPr>
              <a:t>k</a:t>
            </a:r>
            <a:r>
              <a:rPr lang="en-US" sz="1800" b="0" i="0" u="none" strike="noStrike" baseline="0" dirty="0">
                <a:solidFill>
                  <a:srgbClr val="000000"/>
                </a:solidFill>
                <a:latin typeface="LinLibertineT"/>
              </a:rPr>
              <a:t>-length subsequences (i.e., </a:t>
            </a:r>
            <a:r>
              <a:rPr lang="en-US" sz="1800" b="0" i="0" u="none" strike="noStrike" baseline="0" dirty="0">
                <a:solidFill>
                  <a:srgbClr val="000000"/>
                </a:solidFill>
                <a:latin typeface="LinLibertineTI"/>
              </a:rPr>
              <a:t>k-</a:t>
            </a:r>
            <a:r>
              <a:rPr lang="en-US" sz="1800" b="0" i="0" u="none" strike="noStrike" baseline="0" dirty="0" err="1">
                <a:solidFill>
                  <a:srgbClr val="000000"/>
                </a:solidFill>
                <a:latin typeface="LinLibertineTI"/>
              </a:rPr>
              <a:t>mers</a:t>
            </a:r>
            <a:r>
              <a:rPr lang="en-US" sz="1800" b="0" i="0" u="none" strike="noStrike" baseline="0" dirty="0">
                <a:solidFill>
                  <a:srgbClr val="000000"/>
                </a:solidFill>
                <a:latin typeface="LinLibertineT"/>
              </a:rPr>
              <a:t>) of the query read, [CLICK] MinSeed finds the minimum representative set of these k-</a:t>
            </a:r>
            <a:r>
              <a:rPr lang="en-US" sz="1800" b="0" i="0" u="none" strike="noStrike" baseline="0" dirty="0" err="1">
                <a:solidFill>
                  <a:srgbClr val="000000"/>
                </a:solidFill>
                <a:latin typeface="LinLibertineT"/>
              </a:rPr>
              <a:t>mers</a:t>
            </a:r>
            <a:r>
              <a:rPr lang="en-US" sz="1800" b="0" i="0" u="none" strike="noStrike" baseline="0" dirty="0">
                <a:solidFill>
                  <a:srgbClr val="000000"/>
                </a:solidFill>
                <a:latin typeface="LinLibertineT"/>
              </a:rPr>
              <a:t> (i.e., </a:t>
            </a:r>
            <a:r>
              <a:rPr lang="en-US" sz="1800" b="0" i="0" u="none" strike="noStrike" baseline="0" dirty="0">
                <a:solidFill>
                  <a:srgbClr val="000000"/>
                </a:solidFill>
                <a:latin typeface="LinLibertineTI"/>
              </a:rPr>
              <a:t>minimizers</a:t>
            </a:r>
            <a:r>
              <a:rPr lang="en-US" sz="1800" b="0" i="0" u="none" strike="noStrike" baseline="0" dirty="0">
                <a:solidFill>
                  <a:srgbClr val="000000"/>
                </a:solidFill>
                <a:latin typeface="LinLibertineT"/>
              </a:rPr>
              <a:t>) according to a scoring mechanism and [CLICK] writes them to the </a:t>
            </a:r>
            <a:r>
              <a:rPr lang="en-US" sz="1800" b="0" i="0" u="none" strike="noStrike" baseline="0" dirty="0">
                <a:solidFill>
                  <a:srgbClr val="000000"/>
                </a:solidFill>
                <a:latin typeface="LinLibertineTI"/>
              </a:rPr>
              <a:t>minimizer scratchpad </a:t>
            </a:r>
            <a:r>
              <a:rPr lang="en-US" sz="1800" b="0" i="0" u="none" strike="noStrike" baseline="0" dirty="0">
                <a:solidFill>
                  <a:srgbClr val="000000"/>
                </a:solidFill>
                <a:latin typeface="LinLibertineT"/>
              </a:rPr>
              <a:t>( </a:t>
            </a:r>
            <a:r>
              <a:rPr lang="en-US" sz="1800" b="0" i="0" u="none" strike="noStrike" baseline="0" dirty="0">
                <a:solidFill>
                  <a:srgbClr val="FFFFFF"/>
                </a:solidFill>
                <a:latin typeface="LinLibertineT"/>
              </a:rPr>
              <a:t>2 </a:t>
            </a:r>
            <a:r>
              <a:rPr lang="en-US" sz="1800" b="0" i="0" u="none" strike="noStrike" baseline="0" dirty="0">
                <a:solidFill>
                  <a:srgbClr val="000000"/>
                </a:solidFill>
                <a:latin typeface="LinLibertineT"/>
              </a:rPr>
              <a:t>). </a:t>
            </a:r>
          </a:p>
          <a:p>
            <a:pPr algn="l"/>
            <a:r>
              <a:rPr lang="en-US" sz="1800" b="0" i="0" u="none" strike="noStrike" baseline="0" dirty="0">
                <a:solidFill>
                  <a:srgbClr val="000000"/>
                </a:solidFill>
                <a:latin typeface="LinLibertineT"/>
              </a:rPr>
              <a:t>[CLICK] For each minimizer, MinSeed fetches its occurrence frequency from the hash table in main memory ( </a:t>
            </a:r>
            <a:r>
              <a:rPr lang="en-US" sz="1800" b="0" i="0" u="none" strike="noStrike" baseline="0" dirty="0">
                <a:solidFill>
                  <a:srgbClr val="FFFFFF"/>
                </a:solidFill>
                <a:latin typeface="LinLibertineT"/>
              </a:rPr>
              <a:t>3 </a:t>
            </a:r>
            <a:r>
              <a:rPr lang="en-US" sz="1800" b="0" i="0" u="none" strike="noStrike" baseline="0" dirty="0">
                <a:solidFill>
                  <a:srgbClr val="000000"/>
                </a:solidFill>
                <a:latin typeface="LinLibertineT"/>
              </a:rPr>
              <a:t>) and [CLICK] filters out each minimizer whose occurrence frequency is above a user-defined threshold ( </a:t>
            </a:r>
            <a:r>
              <a:rPr lang="en-US" sz="1800" b="0" i="0" u="none" strike="noStrike" baseline="0" dirty="0">
                <a:solidFill>
                  <a:srgbClr val="FFFFFF"/>
                </a:solidFill>
                <a:latin typeface="LinLibertineT"/>
              </a:rPr>
              <a:t>4 </a:t>
            </a:r>
            <a:r>
              <a:rPr lang="en-US" sz="1800" b="0" i="0" u="none" strike="noStrike" baseline="0" dirty="0">
                <a:solidFill>
                  <a:srgbClr val="000000"/>
                </a:solidFill>
                <a:latin typeface="LinLibertineT"/>
              </a:rPr>
              <a:t>). We aim to select the least frequent minimizers and filter out the most frequent minimizers such that we minimize the number of seed locations to be considered for the expensive alignment step. </a:t>
            </a:r>
          </a:p>
          <a:p>
            <a:pPr algn="l"/>
            <a:r>
              <a:rPr lang="en-US" sz="1800" b="0" i="0" u="none" strike="noStrike" baseline="0" dirty="0">
                <a:solidFill>
                  <a:srgbClr val="000000"/>
                </a:solidFill>
                <a:latin typeface="LinLibertineT"/>
              </a:rPr>
              <a:t>[CLICK] Next, MinSeed fetches the seed locations of the remaining minimizers from main memory, and writes them to the </a:t>
            </a:r>
            <a:r>
              <a:rPr lang="en-US" sz="1800" b="0" i="0" u="none" strike="noStrike" baseline="0" dirty="0">
                <a:solidFill>
                  <a:srgbClr val="000000"/>
                </a:solidFill>
                <a:latin typeface="LinLibertineTI"/>
              </a:rPr>
              <a:t>seed scratchpad </a:t>
            </a:r>
            <a:r>
              <a:rPr lang="en-US" sz="1800" b="0" i="0" u="none" strike="noStrike" baseline="0" dirty="0">
                <a:solidFill>
                  <a:srgbClr val="000000"/>
                </a:solidFill>
                <a:latin typeface="LinLibertineT"/>
              </a:rPr>
              <a:t>( </a:t>
            </a:r>
            <a:r>
              <a:rPr lang="en-US" sz="1800" b="0" i="0" u="none" strike="noStrike" baseline="0" dirty="0">
                <a:solidFill>
                  <a:srgbClr val="FFFFFF"/>
                </a:solidFill>
                <a:latin typeface="LinLibertineT"/>
              </a:rPr>
              <a:t>5 </a:t>
            </a:r>
            <a:r>
              <a:rPr lang="en-US" sz="1800" b="0" i="0" u="none" strike="noStrike" baseline="0" dirty="0">
                <a:solidFill>
                  <a:srgbClr val="000000"/>
                </a:solidFill>
                <a:latin typeface="LinLibertineT"/>
              </a:rPr>
              <a:t>). </a:t>
            </a:r>
          </a:p>
          <a:p>
            <a:pPr algn="l"/>
            <a:r>
              <a:rPr lang="en-US" sz="1800" b="0" i="0" u="none" strike="noStrike" baseline="0" dirty="0">
                <a:solidFill>
                  <a:srgbClr val="000000"/>
                </a:solidFill>
                <a:latin typeface="LinLibertineT"/>
              </a:rPr>
              <a:t>[CLICK] Finally, MinSeed calculates the candidate reference region (i.e., subgraph surrounding the seed) for each seed ( </a:t>
            </a:r>
            <a:r>
              <a:rPr lang="en-US" sz="1800" b="0" i="0" u="none" strike="noStrike" baseline="0" dirty="0">
                <a:solidFill>
                  <a:srgbClr val="FFFFFF"/>
                </a:solidFill>
                <a:latin typeface="LinLibertineT"/>
              </a:rPr>
              <a:t>6 </a:t>
            </a:r>
            <a:r>
              <a:rPr lang="en-US" sz="1800" b="0" i="0" u="none" strike="noStrike" baseline="0" dirty="0">
                <a:solidFill>
                  <a:srgbClr val="000000"/>
                </a:solidFill>
                <a:latin typeface="LinLibertineT"/>
              </a:rPr>
              <a:t>), [CLICK] fetches the graph nodes from memory for each candidate region in the reference and writes the nodes to the </a:t>
            </a:r>
            <a:r>
              <a:rPr lang="en-US" sz="1800" b="0" i="0" u="none" strike="noStrike" baseline="0" dirty="0">
                <a:solidFill>
                  <a:srgbClr val="000000"/>
                </a:solidFill>
                <a:latin typeface="LinLibertineTI"/>
              </a:rPr>
              <a:t>input scratchpad </a:t>
            </a:r>
            <a:r>
              <a:rPr lang="en-US" sz="1800" b="0" i="0" u="none" strike="noStrike" baseline="0" dirty="0">
                <a:solidFill>
                  <a:srgbClr val="000000"/>
                </a:solidFill>
                <a:latin typeface="LinLibertineT"/>
              </a:rPr>
              <a:t>of BitAlign. ( </a:t>
            </a:r>
            <a:r>
              <a:rPr lang="en-US" sz="1800" b="0" i="0" u="none" strike="noStrike" baseline="0" dirty="0">
                <a:solidFill>
                  <a:srgbClr val="FFFFFF"/>
                </a:solidFill>
                <a:latin typeface="LinLibertineT"/>
              </a:rPr>
              <a:t>7 </a:t>
            </a:r>
            <a:r>
              <a:rPr lang="en-US" sz="1800" b="0" i="0" u="none" strike="noStrike" baseline="0" dirty="0">
                <a:solidFill>
                  <a:srgbClr val="000000"/>
                </a:solidFill>
                <a:latin typeface="LinLibertineT"/>
              </a:rPr>
              <a:t>). </a:t>
            </a:r>
          </a:p>
          <a:p>
            <a:pPr algn="l"/>
            <a:r>
              <a:rPr lang="en-US" sz="1800" b="0" i="0" u="none" strike="noStrike" baseline="0" dirty="0">
                <a:solidFill>
                  <a:srgbClr val="000000"/>
                </a:solidFill>
                <a:latin typeface="LinLibertineT"/>
              </a:rPr>
              <a:t>[CLICK] BitAlign starts by reading the subgraph and the query read from the </a:t>
            </a:r>
            <a:r>
              <a:rPr lang="en-US" sz="1800" b="0" i="0" u="none" strike="noStrike" baseline="0" dirty="0">
                <a:solidFill>
                  <a:srgbClr val="000000"/>
                </a:solidFill>
                <a:latin typeface="LinLibertineTI"/>
              </a:rPr>
              <a:t>input scratchpad</a:t>
            </a:r>
            <a:r>
              <a:rPr lang="en-US" sz="1800" b="0" i="0" u="none" strike="noStrike" baseline="0" dirty="0">
                <a:solidFill>
                  <a:srgbClr val="000000"/>
                </a:solidFill>
                <a:latin typeface="LinLibertineT"/>
              </a:rPr>
              <a:t>, and generates the bitvectors ( </a:t>
            </a:r>
            <a:r>
              <a:rPr lang="en-US" sz="1800" b="0" i="0" u="none" strike="noStrike" baseline="0" dirty="0">
                <a:solidFill>
                  <a:srgbClr val="FFFFFF"/>
                </a:solidFill>
                <a:latin typeface="LinLibertineT"/>
              </a:rPr>
              <a:t>8 </a:t>
            </a:r>
            <a:r>
              <a:rPr lang="en-US" sz="1800" b="0" i="0" u="none" strike="noStrike" baseline="0" dirty="0">
                <a:solidFill>
                  <a:srgbClr val="000000"/>
                </a:solidFill>
                <a:latin typeface="LinLibertineT"/>
              </a:rPr>
              <a:t>) required for performing approximate string matching and edit distance calculation. </a:t>
            </a:r>
          </a:p>
          <a:p>
            <a:pPr algn="l"/>
            <a:r>
              <a:rPr lang="en-US" sz="1800" b="0" i="0" u="none" strike="noStrike" baseline="0" dirty="0">
                <a:solidFill>
                  <a:srgbClr val="000000"/>
                </a:solidFill>
                <a:latin typeface="LinLibertineT"/>
              </a:rPr>
              <a:t>While generating these bitvectors, [CLICK] BitAlign writes them to the </a:t>
            </a:r>
            <a:r>
              <a:rPr lang="en-US" sz="1800" b="0" i="0" u="none" strike="noStrike" baseline="0" dirty="0">
                <a:solidFill>
                  <a:srgbClr val="000000"/>
                </a:solidFill>
                <a:latin typeface="LinLibertineTI"/>
              </a:rPr>
              <a:t>hop queues </a:t>
            </a:r>
            <a:r>
              <a:rPr lang="en-US" sz="1800" b="0" i="0" u="none" strike="noStrike" baseline="0" dirty="0">
                <a:solidFill>
                  <a:srgbClr val="000000"/>
                </a:solidFill>
                <a:latin typeface="LinLibertineT"/>
              </a:rPr>
              <a:t>( </a:t>
            </a:r>
            <a:r>
              <a:rPr lang="en-US" sz="1800" b="0" i="0" u="none" strike="noStrike" baseline="0" dirty="0">
                <a:solidFill>
                  <a:srgbClr val="FFFFFF"/>
                </a:solidFill>
                <a:latin typeface="LinLibertineT"/>
              </a:rPr>
              <a:t>9 </a:t>
            </a:r>
            <a:r>
              <a:rPr lang="en-US" sz="1800" b="0" i="0" u="none" strike="noStrike" baseline="0" dirty="0">
                <a:solidFill>
                  <a:srgbClr val="000000"/>
                </a:solidFill>
                <a:latin typeface="LinLibertineT"/>
              </a:rPr>
              <a:t>) in order to handle the hops required for graph-based alignment, and also, [CLICK] to the </a:t>
            </a:r>
            <a:r>
              <a:rPr lang="en-US" sz="1800" b="0" i="0" u="none" strike="noStrike" baseline="0" dirty="0">
                <a:solidFill>
                  <a:srgbClr val="000000"/>
                </a:solidFill>
                <a:latin typeface="LinLibertineTI"/>
              </a:rPr>
              <a:t>bitvector scratchpad </a:t>
            </a:r>
            <a:r>
              <a:rPr lang="en-US" sz="1800" b="0" i="0" u="none" strike="noStrike" baseline="0" dirty="0">
                <a:solidFill>
                  <a:srgbClr val="000000"/>
                </a:solidFill>
                <a:latin typeface="LinLibertineT"/>
              </a:rPr>
              <a:t>( </a:t>
            </a:r>
            <a:r>
              <a:rPr lang="en-US" sz="1800" b="0" i="0" u="none" strike="noStrike" baseline="0" dirty="0">
                <a:solidFill>
                  <a:srgbClr val="FFFFFF"/>
                </a:solidFill>
                <a:latin typeface="LinLibertineT"/>
              </a:rPr>
              <a:t>10 </a:t>
            </a:r>
            <a:r>
              <a:rPr lang="en-US" sz="1800" b="0" i="0" u="none" strike="noStrike" baseline="0" dirty="0">
                <a:solidFill>
                  <a:srgbClr val="000000"/>
                </a:solidFill>
                <a:latin typeface="LinLibertineT"/>
              </a:rPr>
              <a:t>) to be later used as part of the traceback operation.</a:t>
            </a:r>
          </a:p>
          <a:p>
            <a:pPr algn="l"/>
            <a:r>
              <a:rPr lang="en-US" sz="1800" b="0" i="0" u="none" strike="noStrike" baseline="0" dirty="0">
                <a:solidFill>
                  <a:srgbClr val="000000"/>
                </a:solidFill>
                <a:latin typeface="LinLibertineT"/>
              </a:rPr>
              <a:t>Once BitAlign finishes generating and writing all the bitvectors, [CLICK] it starts reading them back from the </a:t>
            </a:r>
            <a:r>
              <a:rPr lang="en-US" sz="1800" b="0" i="0" u="none" strike="noStrike" baseline="0" dirty="0">
                <a:solidFill>
                  <a:srgbClr val="000000"/>
                </a:solidFill>
                <a:latin typeface="LinLibertineTI"/>
              </a:rPr>
              <a:t>bitvector scratchpad</a:t>
            </a:r>
            <a:r>
              <a:rPr lang="en-US" sz="1800" b="0" i="0" u="none" strike="noStrike" baseline="0" dirty="0">
                <a:solidFill>
                  <a:srgbClr val="000000"/>
                </a:solidFill>
                <a:latin typeface="LinLibertineT"/>
              </a:rPr>
              <a:t>, performs the traceback operation ( </a:t>
            </a:r>
            <a:r>
              <a:rPr lang="en-US" sz="1800" b="0" i="0" u="none" strike="noStrike" baseline="0" dirty="0">
                <a:solidFill>
                  <a:srgbClr val="FFFFFF"/>
                </a:solidFill>
                <a:latin typeface="LinLibertineT"/>
              </a:rPr>
              <a:t>11 </a:t>
            </a:r>
            <a:r>
              <a:rPr lang="en-US" sz="1800" b="0" i="0" u="none" strike="noStrike" baseline="0" dirty="0">
                <a:solidFill>
                  <a:srgbClr val="000000"/>
                </a:solidFill>
                <a:latin typeface="LinLibertineT"/>
              </a:rPr>
              <a:t>), finds the optimal alignment between the subgraph and the query read, and [CLICK] streams the optimal alignment information back to the host ( </a:t>
            </a:r>
            <a:r>
              <a:rPr lang="en-US" sz="1800" b="0" i="0" u="none" strike="noStrike" baseline="0" dirty="0">
                <a:solidFill>
                  <a:srgbClr val="FFFFFF"/>
                </a:solidFill>
                <a:latin typeface="LinLibertineT"/>
              </a:rPr>
              <a:t>12 </a:t>
            </a:r>
            <a:r>
              <a:rPr lang="en-US" sz="1800" b="0" i="0" u="none" strike="noStrike" baseline="0" dirty="0">
                <a:solidFill>
                  <a:srgbClr val="000000"/>
                </a:solidFill>
                <a:latin typeface="LinLibertineT"/>
              </a:rPr>
              <a:t>).</a:t>
            </a:r>
            <a:endParaRPr dirty="0"/>
          </a:p>
        </p:txBody>
      </p:sp>
    </p:spTree>
    <p:extLst>
      <p:ext uri="{BB962C8B-B14F-4D97-AF65-F5344CB8AC3E}">
        <p14:creationId xmlns:p14="http://schemas.microsoft.com/office/powerpoint/2010/main" val="214549888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3"/>
        <p:cNvGrpSpPr/>
        <p:nvPr/>
      </p:nvGrpSpPr>
      <p:grpSpPr>
        <a:xfrm>
          <a:off x="0" y="0"/>
          <a:ext cx="0" cy="0"/>
          <a:chOff x="0" y="0"/>
          <a:chExt cx="0" cy="0"/>
        </a:xfrm>
      </p:grpSpPr>
      <p:sp>
        <p:nvSpPr>
          <p:cNvPr id="694" name="Google Shape;694;gd121dd48d8_38_21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5" name="Google Shape;695;gd121dd48d8_38_2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Let’s look at the HW design of MinSeed.</a:t>
            </a:r>
          </a:p>
          <a:p>
            <a:pPr marL="342900" indent="-342900">
              <a:lnSpc>
                <a:spcPct val="110000"/>
              </a:lnSpc>
              <a:buClr>
                <a:srgbClr val="0070C0"/>
              </a:buClr>
              <a:buFont typeface="Wingdings" pitchFamily="2" charset="2"/>
              <a:buChar char="q"/>
            </a:pPr>
            <a:r>
              <a:rPr lang="en-US" sz="1200" dirty="0">
                <a:latin typeface="Corbel" panose="020B0503020204020204" pitchFamily="34" charset="0"/>
              </a:rPr>
              <a:t>MinSeed accelerator consists of three computation modules, three scratchpads, and the memory interface</a:t>
            </a:r>
          </a:p>
          <a:p>
            <a:pPr marL="342900" indent="-342900">
              <a:lnSpc>
                <a:spcPct val="110000"/>
              </a:lnSpc>
              <a:buClr>
                <a:srgbClr val="0070C0"/>
              </a:buClr>
              <a:buFont typeface="Wingdings" pitchFamily="2" charset="2"/>
              <a:buChar char="q"/>
            </a:pPr>
            <a:r>
              <a:rPr lang="en-US" sz="1800" b="0" i="0" u="none" strike="noStrike" baseline="0" dirty="0">
                <a:latin typeface="LinLibertineT"/>
              </a:rPr>
              <a:t>MinSeed accelerator receives the query read as its input, and finds the candidate subgraphs (from the reference) as its output.</a:t>
            </a:r>
            <a:endParaRPr lang="en-US" sz="1200" dirty="0">
              <a:latin typeface="Corbel" panose="020B0503020204020204" pitchFamily="34" charset="0"/>
            </a:endParaRPr>
          </a:p>
          <a:p>
            <a:pPr marL="342900" indent="-342900">
              <a:lnSpc>
                <a:spcPct val="110000"/>
              </a:lnSpc>
              <a:buClr>
                <a:srgbClr val="0070C0"/>
              </a:buClr>
              <a:buFont typeface="Wingdings" pitchFamily="2" charset="2"/>
              <a:buChar char="q"/>
            </a:pPr>
            <a:r>
              <a:rPr lang="en-US" sz="1200" dirty="0">
                <a:latin typeface="Corbel" panose="020B0503020204020204" pitchFamily="34" charset="0"/>
              </a:rPr>
              <a:t>Computation modules are implemented with simple logic, since we require only basic operations (e.g., comparisons, simple arithmetic operations, scratchpad R/W operations)</a:t>
            </a:r>
          </a:p>
          <a:p>
            <a:pPr marL="342900" indent="-342900">
              <a:lnSpc>
                <a:spcPct val="110000"/>
              </a:lnSpc>
              <a:buClr>
                <a:srgbClr val="0070C0"/>
              </a:buClr>
              <a:buFont typeface="Wingdings" pitchFamily="2" charset="2"/>
              <a:buChar char="q"/>
            </a:pPr>
            <a:r>
              <a:rPr lang="en-US" sz="1200" dirty="0">
                <a:latin typeface="Corbel" panose="020B0503020204020204" pitchFamily="34" charset="0"/>
              </a:rPr>
              <a:t>For all three scratchpads, we employ a double buffering technique to hide the latency of the MinSeed accelerator.</a:t>
            </a:r>
          </a:p>
          <a:p>
            <a:pPr marL="342900" indent="-342900">
              <a:lnSpc>
                <a:spcPct val="110000"/>
              </a:lnSpc>
              <a:buClr>
                <a:srgbClr val="0070C0"/>
              </a:buClr>
              <a:buFont typeface="Wingdings" pitchFamily="2" charset="2"/>
              <a:buChar char="q"/>
            </a:pPr>
            <a:r>
              <a:rPr lang="en-US" sz="1200" dirty="0">
                <a:latin typeface="Corbel" panose="020B0503020204020204" pitchFamily="34" charset="0"/>
              </a:rPr>
              <a:t>We couple MinSeed with High-Bandwidth Memory (HBM) to enable low-latency and highly-parallel memory access.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290301341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3"/>
        <p:cNvGrpSpPr/>
        <p:nvPr/>
      </p:nvGrpSpPr>
      <p:grpSpPr>
        <a:xfrm>
          <a:off x="0" y="0"/>
          <a:ext cx="0" cy="0"/>
          <a:chOff x="0" y="0"/>
          <a:chExt cx="0" cy="0"/>
        </a:xfrm>
      </p:grpSpPr>
      <p:sp>
        <p:nvSpPr>
          <p:cNvPr id="694" name="Google Shape;694;gd121dd48d8_38_21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5" name="Google Shape;695;gd121dd48d8_38_2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Let’s look at the HW design of BitAlign.</a:t>
            </a:r>
          </a:p>
          <a:p>
            <a:pPr algn="l"/>
            <a:r>
              <a:rPr lang="en-US" sz="1800" b="0" i="0" u="none" strike="noStrike" baseline="0" dirty="0">
                <a:latin typeface="LinLibertineT"/>
              </a:rPr>
              <a:t>[CLICK] We implement the bitvector generation hardware of BitAlign as a linear cyclic systolic array based accelerator. </a:t>
            </a:r>
          </a:p>
          <a:p>
            <a:pPr algn="l"/>
            <a:r>
              <a:rPr lang="en-US" sz="1800" b="0" i="0" u="none" strike="noStrike" baseline="0" dirty="0">
                <a:latin typeface="LinLibertineT"/>
              </a:rPr>
              <a:t>[CLICK] While this design is based on the GenASM-DC hardware, where bitvectors are written to Bitvector Scratchpads during bitvector generation step for later use in traceback, [CLICK] our new design incorporates </a:t>
            </a:r>
            <a:r>
              <a:rPr lang="en-US" sz="1800" b="0" i="0" u="none" strike="noStrike" baseline="0" dirty="0">
                <a:latin typeface="LinLibertineTI"/>
              </a:rPr>
              <a:t>hop queue registers </a:t>
            </a:r>
            <a:r>
              <a:rPr lang="en-US" sz="1800" b="0" i="0" u="none" strike="noStrike" baseline="0" dirty="0">
                <a:latin typeface="LinLibertineT"/>
              </a:rPr>
              <a:t>in order to feed the bitvectors of non-neighboring characters/nodes.</a:t>
            </a:r>
          </a:p>
          <a:p>
            <a:pPr algn="l"/>
            <a:r>
              <a:rPr lang="en-US" sz="1800" b="0" i="0" u="none" strike="noStrike" baseline="0" dirty="0">
                <a:latin typeface="LinLibertineT"/>
              </a:rPr>
              <a:t>[CLICK] We implement the hop information between nodes of the graph as an adjacency matrix called </a:t>
            </a:r>
            <a:r>
              <a:rPr lang="en-US" sz="1800" b="0" i="0" u="none" strike="noStrike" baseline="0" dirty="0" err="1">
                <a:latin typeface="LinLibertineTI"/>
              </a:rPr>
              <a:t>HopBits</a:t>
            </a:r>
            <a:r>
              <a:rPr lang="en-US" sz="1800" b="0" i="0" u="none" strike="noStrike" baseline="0" dirty="0">
                <a:latin typeface="LinLibertineTI"/>
              </a:rPr>
              <a:t>. </a:t>
            </a:r>
            <a:r>
              <a:rPr lang="en-US" sz="1800" b="0" i="0" u="none" strike="noStrike" baseline="0" dirty="0">
                <a:latin typeface="LinLibertineT"/>
              </a:rPr>
              <a:t>Based on the </a:t>
            </a:r>
            <a:r>
              <a:rPr lang="en-US" sz="1800" b="0" i="0" u="none" strike="noStrike" baseline="0" dirty="0" err="1">
                <a:latin typeface="LinLibertineT"/>
              </a:rPr>
              <a:t>HopBits</a:t>
            </a:r>
            <a:r>
              <a:rPr lang="en-US" sz="1800" b="0" i="0" u="none" strike="noStrike" baseline="0" dirty="0">
                <a:latin typeface="LinLibertineT"/>
              </a:rPr>
              <a:t> entry of the current text character, either the actual hop bitvector (if the </a:t>
            </a:r>
            <a:r>
              <a:rPr lang="en-US" sz="1800" b="0" i="0" u="none" strike="noStrike" baseline="0" dirty="0" err="1">
                <a:latin typeface="LinLibertineT"/>
              </a:rPr>
              <a:t>HopBits</a:t>
            </a:r>
            <a:r>
              <a:rPr lang="en-US" sz="1800" b="0" i="0" u="none" strike="noStrike" baseline="0" dirty="0">
                <a:latin typeface="LinLibertineT"/>
              </a:rPr>
              <a:t> entry is 1), or a bitvector containing all ones is used.</a:t>
            </a:r>
          </a:p>
          <a:p>
            <a:pPr algn="l"/>
            <a:r>
              <a:rPr lang="en-US" sz="1800" b="0" i="0" u="none" strike="noStrike" baseline="0" dirty="0">
                <a:latin typeface="LinLibertineT"/>
              </a:rPr>
              <a:t>[CLICK] In order to decrease the size of each hop queue register and the </a:t>
            </a:r>
            <a:r>
              <a:rPr lang="en-US" sz="1800" b="0" i="0" u="none" strike="noStrike" baseline="0" dirty="0" err="1">
                <a:latin typeface="LinLibertineT"/>
              </a:rPr>
              <a:t>HopBits</a:t>
            </a:r>
            <a:r>
              <a:rPr lang="en-US" sz="1800" b="0" i="0" u="none" strike="noStrike" baseline="0" dirty="0">
                <a:latin typeface="LinLibertineT"/>
              </a:rPr>
              <a:t> matrix, we perform an empirical analysis to find the optimum hop limit, which is the distance between the farthest node to take into account and the current node. When we select 12 as the hop limit, we cover more than 99% of all hops in the graph-based reference.</a:t>
            </a:r>
            <a:endParaRPr lang="en-US" dirty="0"/>
          </a:p>
        </p:txBody>
      </p:sp>
    </p:spTree>
    <p:extLst>
      <p:ext uri="{BB962C8B-B14F-4D97-AF65-F5344CB8AC3E}">
        <p14:creationId xmlns:p14="http://schemas.microsoft.com/office/powerpoint/2010/main" val="264092092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3"/>
        <p:cNvGrpSpPr/>
        <p:nvPr/>
      </p:nvGrpSpPr>
      <p:grpSpPr>
        <a:xfrm>
          <a:off x="0" y="0"/>
          <a:ext cx="0" cy="0"/>
          <a:chOff x="0" y="0"/>
          <a:chExt cx="0" cy="0"/>
        </a:xfrm>
      </p:grpSpPr>
      <p:sp>
        <p:nvSpPr>
          <p:cNvPr id="694" name="Google Shape;694;gd121dd48d8_38_21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5" name="Google Shape;695;gd121dd48d8_38_2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r>
              <a:rPr lang="en-US" sz="1800" b="0" i="0" u="none" strike="noStrike" baseline="0" dirty="0">
                <a:latin typeface="LinLibertineT"/>
              </a:rPr>
              <a:t>[CLICK] SeGraM is connected to a host system that is responsible for the pre-processing steps and for transferring the query read to the accelerator.</a:t>
            </a:r>
          </a:p>
          <a:p>
            <a:pPr algn="l"/>
            <a:r>
              <a:rPr lang="en-US" sz="1800" b="0" i="0" u="none" strike="noStrike" baseline="0" dirty="0">
                <a:latin typeface="LinLibertineT"/>
              </a:rPr>
              <a:t>[CLICK] Our hardware platform includes four off-chip HBM2E stacks, each with eight memory channels. </a:t>
            </a:r>
          </a:p>
          <a:p>
            <a:pPr algn="l"/>
            <a:r>
              <a:rPr lang="en-US" sz="1800" b="0" i="0" u="none" strike="noStrike" baseline="0" dirty="0">
                <a:latin typeface="LinLibertineT"/>
              </a:rPr>
              <a:t>[CLICK] Next to each HBM2E stack, we place one SeGraM module. </a:t>
            </a:r>
          </a:p>
          <a:p>
            <a:pPr algn="l"/>
            <a:r>
              <a:rPr lang="en-US" sz="1800" b="0" i="0" u="none" strike="noStrike" baseline="0" dirty="0">
                <a:latin typeface="LinLibertineT"/>
              </a:rPr>
              <a:t>[CLICK] A single SeGraM module consists of 8 SeGraM accelerators, where each accelerator is a combination of</a:t>
            </a:r>
          </a:p>
          <a:p>
            <a:pPr algn="l"/>
            <a:r>
              <a:rPr lang="en-US" sz="1800" b="0" i="0" u="none" strike="noStrike" baseline="0" dirty="0">
                <a:latin typeface="LinLibertineT"/>
              </a:rPr>
              <a:t>[CLICK] one MinSeed accelerator and one BitAlign accelerator. Each SeGraM accelerator has exclusive access to one HBM2E channel to ensure</a:t>
            </a:r>
          </a:p>
          <a:p>
            <a:pPr algn="l"/>
            <a:r>
              <a:rPr lang="en-US" sz="1800" b="0" i="0" u="none" strike="noStrike" baseline="0" dirty="0">
                <a:latin typeface="LinLibertineT"/>
              </a:rPr>
              <a:t>low-latency and high-bandwidth memory access, without any interference from other SeGraM accelerators in each module. There is no communication required between different SeGraM accelerators in a single SeGraM module, and each SeGraM accelerator communicates with the host independently of other SeGraM accelerators.</a:t>
            </a:r>
          </a:p>
          <a:p>
            <a:pPr algn="l"/>
            <a:r>
              <a:rPr lang="en-US" sz="1800" b="0" i="0" u="none" strike="noStrike" baseline="0" dirty="0">
                <a:latin typeface="LinLibertineT"/>
              </a:rPr>
              <a:t>====================================================================================================================</a:t>
            </a:r>
          </a:p>
          <a:p>
            <a:pPr algn="l"/>
            <a:r>
              <a:rPr lang="en-US" sz="1800" b="0" i="0" u="none" strike="noStrike" baseline="0" dirty="0">
                <a:latin typeface="LinLibertineT"/>
              </a:rPr>
              <a:t>[CLICK] We replicate the graph-based reference and hash-table-based index across all 4 independent HBM2E stacks, which enables us to have 32 independent SeGraM accelerators running in parallel.</a:t>
            </a:r>
          </a:p>
          <a:p>
            <a:pPr algn="l"/>
            <a:r>
              <a:rPr lang="en-US" sz="1800" b="0" i="0" u="none" strike="noStrike" baseline="0" dirty="0">
                <a:latin typeface="LinLibertineT"/>
              </a:rPr>
              <a:t>[CLICK] Within each stack, to balance the memory footprint across all channels, we distribute the graph and index structures of all chromosomes (1–22, X, Y) based on their sizes across the eight independent channels</a:t>
            </a:r>
          </a:p>
          <a:p>
            <a:pPr algn="l"/>
            <a:r>
              <a:rPr lang="en-US" sz="1800" b="0" i="0" u="none" strike="noStrike" baseline="0" dirty="0">
                <a:latin typeface="LinLibertineT"/>
              </a:rPr>
              <a:t>[CLICK] We design each SeGraM accelerator (MinSeed + BitAlign) to operate in a pipelined fashion and we employ double buffering technique for all MS scratchpads, such that we can hide the latency of the MinSeed accelerator.</a:t>
            </a:r>
            <a:endParaRPr lang="en-US" sz="1200" dirty="0">
              <a:latin typeface="Corbel" panose="020B0503020204020204" pitchFamily="34" charset="0"/>
            </a:endParaRPr>
          </a:p>
        </p:txBody>
      </p:sp>
    </p:spTree>
    <p:extLst>
      <p:ext uri="{BB962C8B-B14F-4D97-AF65-F5344CB8AC3E}">
        <p14:creationId xmlns:p14="http://schemas.microsoft.com/office/powerpoint/2010/main" val="22938878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latin typeface="LinLibertineT"/>
              </a:rPr>
              <a:t>As a result of the flexibility and modularity of the SeGraM framework, we can run each accelerator (i.e., MinSeed and BitAlign) together for end-to-end mapping execution, or separately. Thus, we describe four use cases of SeGraM: (1) end-to-end mapping, (2) s2g alignment, (3), s2s alignment, and (4) seeding.</a:t>
            </a:r>
            <a:endParaRPr lang="en-US" sz="1800" b="0" i="0" u="none" strike="noStrike" baseline="0" dirty="0">
              <a:latin typeface="LinLibertineTB"/>
            </a:endParaRPr>
          </a:p>
          <a:p>
            <a:pPr algn="l"/>
            <a:r>
              <a:rPr lang="en-US" sz="1800" b="0" i="0" u="none" strike="noStrike" baseline="0" dirty="0">
                <a:latin typeface="LinLibertineTB"/>
              </a:rPr>
              <a:t>[CLICK] F</a:t>
            </a:r>
            <a:r>
              <a:rPr lang="en-US" sz="1800" b="0" i="0" u="none" strike="noStrike" baseline="0" dirty="0">
                <a:latin typeface="LinLibertineT"/>
              </a:rPr>
              <a:t>or sequence-to-graph mapping, the whole SeGraM design (MinSeed + BitAlign) should be employed, since both seeding and alignment steps are required. With the help of the divide-and-conquer approach inherited from the GenASM algorithm, we can use SeGraM to perform sequence-to-graph mapping for both short reads and long reads. </a:t>
            </a:r>
          </a:p>
          <a:p>
            <a:pPr algn="l"/>
            <a:r>
              <a:rPr lang="en-US" sz="1800" b="0" i="0" u="none" strike="noStrike" baseline="0" dirty="0">
                <a:latin typeface="LinLibertineT"/>
              </a:rPr>
              <a:t>[CLICK] Since BitAlign takes in a graph-based reference and a query read as its inputs, it can be used as a standalone sequence-to-graph aligner, without MinSeed. BitAlign is orthogonal to and can be coupled with any seeding (or filtering) tool/accelerator.</a:t>
            </a:r>
          </a:p>
          <a:p>
            <a:pPr algn="l"/>
            <a:r>
              <a:rPr lang="en-US" sz="1800" b="0" i="0" u="none" strike="noStrike" baseline="0" dirty="0">
                <a:latin typeface="LinLibertineT"/>
              </a:rPr>
              <a:t>[CLICK] BitAlign can also be used for sequence-to-sequence alignment, as sequence-to-sequence alignment is a special and simpler variant of sequence-to-graph alignment. [CLICK] Similarly, MinSeed can be used without BitAlign as a standalone seeding accelerator for both graph-based mapping and traditional linear mapping. MinSeed is orthogonal to and can be coupled with any alignment tool or accelerator.</a:t>
            </a:r>
            <a:endParaRPr lang="en-US" sz="2200" b="1" dirty="0">
              <a:solidFill>
                <a:schemeClr val="tx1"/>
              </a:solidFill>
            </a:endParaRPr>
          </a:p>
        </p:txBody>
      </p:sp>
      <p:sp>
        <p:nvSpPr>
          <p:cNvPr id="4" name="Slide Number Placeholder 3"/>
          <p:cNvSpPr>
            <a:spLocks noGrp="1"/>
          </p:cNvSpPr>
          <p:nvPr>
            <p:ph type="sldNum" sz="quarter" idx="5"/>
          </p:nvPr>
        </p:nvSpPr>
        <p:spPr/>
        <p:txBody>
          <a:bodyPr/>
          <a:lstStyle/>
          <a:p>
            <a:fld id="{47139A41-7A76-1D40-B3BE-29B670EC38FE}" type="slidenum">
              <a:rPr lang="en-US" smtClean="0"/>
              <a:t>58</a:t>
            </a:fld>
            <a:endParaRPr lang="en-US"/>
          </a:p>
        </p:txBody>
      </p:sp>
    </p:spTree>
    <p:extLst>
      <p:ext uri="{BB962C8B-B14F-4D97-AF65-F5344CB8AC3E}">
        <p14:creationId xmlns:p14="http://schemas.microsoft.com/office/powerpoint/2010/main" val="127351156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won’t go into details of our methodology, so you can refer to our paper for more details.</a:t>
            </a:r>
          </a:p>
        </p:txBody>
      </p:sp>
      <p:sp>
        <p:nvSpPr>
          <p:cNvPr id="4" name="Slide Number Placeholder 3"/>
          <p:cNvSpPr>
            <a:spLocks noGrp="1"/>
          </p:cNvSpPr>
          <p:nvPr>
            <p:ph type="sldNum" sz="quarter" idx="5"/>
          </p:nvPr>
        </p:nvSpPr>
        <p:spPr/>
        <p:txBody>
          <a:bodyPr/>
          <a:lstStyle/>
          <a:p>
            <a:fld id="{47139A41-7A76-1D40-B3BE-29B670EC38FE}" type="slidenum">
              <a:rPr lang="en-US" smtClean="0"/>
              <a:t>59</a:t>
            </a:fld>
            <a:endParaRPr lang="en-US"/>
          </a:p>
        </p:txBody>
      </p:sp>
    </p:spTree>
    <p:extLst>
      <p:ext uri="{BB962C8B-B14F-4D97-AF65-F5344CB8AC3E}">
        <p14:creationId xmlns:p14="http://schemas.microsoft.com/office/powerpoint/2010/main" val="306594328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Based 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Here we show the area and power breakdown of the compute (i.e., logic) units and the memory components (i.e., scratchpads) in SeGraM, and the total area overhead and power consumption of (1) a single SeGraM accelerator (attached to a single channel), and (2) 32 SeGraM accelerators (in 4 stacks).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find that the total area overhead of SeGraM attached to all 32 channels is around 28mm2 and the total power consumption is around 28 W, including the HBM power. </a:t>
            </a:r>
            <a:endParaRPr lang="en-US" dirty="0"/>
          </a:p>
          <a:p>
            <a:r>
              <a:rPr lang="en-US" sz="1200" kern="1200" dirty="0">
                <a:solidFill>
                  <a:schemeClr val="tx1"/>
                </a:solidFill>
                <a:effectLst/>
                <a:latin typeface="+mn-lt"/>
                <a:ea typeface="+mn-ea"/>
                <a:cs typeface="+mn-cs"/>
              </a:rPr>
              <a:t>We find that the main contributors for the area overhead and power consumption are (1) </a:t>
            </a:r>
            <a:r>
              <a:rPr lang="en-US" sz="1200" kern="1200" dirty="0" err="1">
                <a:solidFill>
                  <a:schemeClr val="tx1"/>
                </a:solidFill>
                <a:effectLst/>
                <a:latin typeface="+mn-lt"/>
                <a:ea typeface="+mn-ea"/>
                <a:cs typeface="+mn-cs"/>
              </a:rPr>
              <a:t>hopQueueRegisters</a:t>
            </a:r>
            <a:r>
              <a:rPr lang="en-US" sz="1200" kern="1200" dirty="0">
                <a:solidFill>
                  <a:schemeClr val="tx1"/>
                </a:solidFill>
                <a:effectLst/>
                <a:latin typeface="+mn-lt"/>
                <a:ea typeface="+mn-ea"/>
                <a:cs typeface="+mn-cs"/>
              </a:rPr>
              <a:t> since they constitute more than 60% of the area and power of BitAlign-DC logic, and (2) the bitvector scratchpads (TB- SRAMs). </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47139A41-7A76-1D40-B3BE-29B670EC38FE}" type="slidenum">
              <a:rPr lang="en-US" smtClean="0"/>
              <a:t>60</a:t>
            </a:fld>
            <a:endParaRPr lang="en-US"/>
          </a:p>
        </p:txBody>
      </p:sp>
    </p:spTree>
    <p:extLst>
      <p:ext uri="{BB962C8B-B14F-4D97-AF65-F5344CB8AC3E}">
        <p14:creationId xmlns:p14="http://schemas.microsoft.com/office/powerpoint/2010/main" val="246677014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latin typeface="LinLibertineT"/>
              </a:rPr>
              <a:t>[CLICK] We demonstrate that SeGraM provides significant improvements for multiple steps of the sequence-to-graph (i.e., S2G) and sequence-to-sequence (i.e., S2S) mapping pipelines.</a:t>
            </a:r>
          </a:p>
          <a:p>
            <a:pPr algn="l"/>
            <a:endParaRPr lang="en-US" sz="1800" b="0" i="0" u="none" strike="noStrike" baseline="0" dirty="0">
              <a:latin typeface="LinLibertineT"/>
            </a:endParaRPr>
          </a:p>
          <a:p>
            <a:pPr algn="l"/>
            <a:r>
              <a:rPr lang="en-US" sz="1800" b="0" i="0" u="none" strike="noStrike" baseline="0" dirty="0">
                <a:latin typeface="LinLibertineT"/>
              </a:rPr>
              <a:t>[CLICK] We show that (1) SeGraM provides greatly higher throughput and lower power consumption on both short and long reads compared to state-of-the-art software tools for sequence-to-graph mapping, and</a:t>
            </a:r>
          </a:p>
          <a:p>
            <a:pPr algn="l"/>
            <a:r>
              <a:rPr lang="en-US" sz="1800" b="0" i="0" u="none" strike="noStrike" baseline="0" dirty="0">
                <a:latin typeface="LinLibertineT"/>
              </a:rPr>
              <a:t>[CLICK] (2) BitAlign significantly outperforms a state-of-the-art sequence-to-graph alignment tool and [CLICK] three state-of-the-art hardware solutions that are specifically designed for sequence-to-sequence alignment.</a:t>
            </a:r>
          </a:p>
          <a:p>
            <a:pPr algn="l"/>
            <a:r>
              <a:rPr lang="en-US" sz="1800" b="0" i="0" u="none" strike="noStrike" kern="1200" baseline="0" dirty="0">
                <a:solidFill>
                  <a:schemeClr val="tx1"/>
                </a:solidFill>
                <a:effectLst/>
                <a:latin typeface="LinLibertineT"/>
                <a:ea typeface="+mn-ea"/>
                <a:cs typeface="+mn-cs"/>
              </a:rPr>
              <a:t>===========================================================================================================</a:t>
            </a:r>
          </a:p>
          <a:p>
            <a:pPr algn="l"/>
            <a:r>
              <a:rPr lang="en-US" sz="1800" b="0" i="0" u="none" strike="noStrike" kern="1200" baseline="0" dirty="0">
                <a:solidFill>
                  <a:schemeClr val="tx1"/>
                </a:solidFill>
                <a:effectLst/>
                <a:latin typeface="LinLibertineT"/>
                <a:ea typeface="+mn-ea"/>
                <a:cs typeface="+mn-cs"/>
              </a:rPr>
              <a:t>We also show that </a:t>
            </a:r>
            <a:r>
              <a:rPr lang="en-US" sz="1800" b="0" i="0" u="none" strike="noStrike" baseline="0" dirty="0">
                <a:latin typeface="LinLibertineT"/>
              </a:rPr>
              <a:t>MinSeed can be employed for the seeding step of both sequence-to-graph and sequence-to-sequence mapping pipelines.</a:t>
            </a:r>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47139A41-7A76-1D40-B3BE-29B670EC38FE}" type="slidenum">
              <a:rPr lang="en-US" smtClean="0"/>
              <a:t>61</a:t>
            </a:fld>
            <a:endParaRPr lang="en-US"/>
          </a:p>
        </p:txBody>
      </p:sp>
    </p:spTree>
    <p:extLst>
      <p:ext uri="{BB962C8B-B14F-4D97-AF65-F5344CB8AC3E}">
        <p14:creationId xmlns:p14="http://schemas.microsoft.com/office/powerpoint/2010/main" val="15338637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a:t>To this end, our goal is to accelerate …</a:t>
            </a:r>
          </a:p>
          <a:p>
            <a:pPr algn="l"/>
            <a:endParaRPr lang="en-US" dirty="0"/>
          </a:p>
          <a:p>
            <a:r>
              <a:rPr lang="en-US" sz="1200" kern="1200" dirty="0">
                <a:solidFill>
                  <a:schemeClr val="tx1"/>
                </a:solidFill>
                <a:effectLst/>
                <a:latin typeface="+mn-lt"/>
                <a:ea typeface="+mn-ea"/>
                <a:cs typeface="+mn-cs"/>
              </a:rPr>
              <a:t>We need to (1) understand where the current tools and algorithms do not perform well in order to develop better tools and algorithms, and (2) understand the limitations of existing hardware systems when running these tools and algorithms in order to design efficient customized accelerators. </a:t>
            </a:r>
            <a:endParaRPr lang="en-US" dirty="0"/>
          </a:p>
          <a:p>
            <a:pPr algn="l"/>
            <a:endParaRPr lang="en-US" dirty="0"/>
          </a:p>
          <a:p>
            <a:pPr algn="l"/>
            <a:r>
              <a:rPr lang="en-US" dirty="0"/>
              <a:t>Thus, our approach is to first, ...</a:t>
            </a:r>
          </a:p>
        </p:txBody>
      </p:sp>
      <p:sp>
        <p:nvSpPr>
          <p:cNvPr id="4" name="Slide Number Placeholder 3"/>
          <p:cNvSpPr>
            <a:spLocks noGrp="1"/>
          </p:cNvSpPr>
          <p:nvPr>
            <p:ph type="sldNum" sz="quarter" idx="5"/>
          </p:nvPr>
        </p:nvSpPr>
        <p:spPr/>
        <p:txBody>
          <a:bodyPr/>
          <a:lstStyle/>
          <a:p>
            <a:fld id="{47139A41-7A76-1D40-B3BE-29B670EC38FE}" type="slidenum">
              <a:rPr lang="en-US" smtClean="0"/>
              <a:t>7</a:t>
            </a:fld>
            <a:endParaRPr lang="en-US"/>
          </a:p>
        </p:txBody>
      </p:sp>
    </p:spTree>
    <p:extLst>
      <p:ext uri="{BB962C8B-B14F-4D97-AF65-F5344CB8AC3E}">
        <p14:creationId xmlns:p14="http://schemas.microsoft.com/office/powerpoint/2010/main" val="374496614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the list of additional details that you can find in our paper.</a:t>
            </a:r>
          </a:p>
        </p:txBody>
      </p:sp>
      <p:sp>
        <p:nvSpPr>
          <p:cNvPr id="4" name="Slide Number Placeholder 3"/>
          <p:cNvSpPr>
            <a:spLocks noGrp="1"/>
          </p:cNvSpPr>
          <p:nvPr>
            <p:ph type="sldNum" sz="quarter" idx="5"/>
          </p:nvPr>
        </p:nvSpPr>
        <p:spPr/>
        <p:txBody>
          <a:bodyPr/>
          <a:lstStyle/>
          <a:p>
            <a:fld id="{47139A41-7A76-1D40-B3BE-29B670EC38FE}" type="slidenum">
              <a:rPr lang="en-US" smtClean="0"/>
              <a:t>62</a:t>
            </a:fld>
            <a:endParaRPr lang="en-US"/>
          </a:p>
        </p:txBody>
      </p:sp>
    </p:spTree>
    <p:extLst>
      <p:ext uri="{BB962C8B-B14F-4D97-AF65-F5344CB8AC3E}">
        <p14:creationId xmlns:p14="http://schemas.microsoft.com/office/powerpoint/2010/main" val="428117865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[CLICK] To conclude,</a:t>
            </a:r>
          </a:p>
          <a:p>
            <a:pPr marL="0" marR="0" lvl="0" indent="0" algn="l" defTabSz="914400" rtl="0" eaLnBrk="1" fontAlgn="auto" latinLnBrk="0" hangingPunct="1">
              <a:lnSpc>
                <a:spcPct val="110000"/>
              </a:lnSpc>
              <a:spcBef>
                <a:spcPts val="0"/>
              </a:spcBef>
              <a:spcAft>
                <a:spcPts val="0"/>
              </a:spcAft>
              <a:buClrTx/>
              <a:buSzTx/>
              <a:buFontTx/>
              <a:buNone/>
              <a:tabLst/>
              <a:defRPr/>
            </a:pPr>
            <a:r>
              <a:rPr lang="en-US" sz="1200" b="0" dirty="0">
                <a:solidFill>
                  <a:srgbClr val="FE6200"/>
                </a:solidFill>
              </a:rPr>
              <a:t>Since t</a:t>
            </a:r>
            <a:r>
              <a:rPr lang="en-US" sz="1200" b="0" dirty="0"/>
              <a:t>raditional S2S mapping causes </a:t>
            </a:r>
            <a:r>
              <a:rPr lang="en-US" sz="1200" b="0" dirty="0">
                <a:solidFill>
                  <a:srgbClr val="C00000"/>
                </a:solidFill>
              </a:rPr>
              <a:t>reference bias, recent works replace … However, compared to S2S mapping, S2G mapping …</a:t>
            </a: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Thus, in this work, we propose SeGraM, the first universal… To our knowledge, SeGraM is also the first </a:t>
            </a:r>
            <a:r>
              <a:rPr lang="en-US" sz="1200" kern="1200" dirty="0" err="1">
                <a:solidFill>
                  <a:schemeClr val="tx1"/>
                </a:solidFill>
                <a:effectLst/>
                <a:latin typeface="+mn-lt"/>
                <a:ea typeface="+mn-ea"/>
                <a:cs typeface="+mn-cs"/>
              </a:rPr>
              <a:t>alg</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hw</a:t>
            </a:r>
            <a:r>
              <a:rPr lang="en-US" sz="1200" kern="1200" dirty="0">
                <a:solidFill>
                  <a:schemeClr val="tx1"/>
                </a:solidFill>
                <a:effectLst/>
                <a:latin typeface="+mn-lt"/>
                <a:ea typeface="+mn-ea"/>
                <a:cs typeface="+mn-cs"/>
              </a:rPr>
              <a:t> co-design for accelerating S2G mapping. We base </a:t>
            </a:r>
            <a:r>
              <a:rPr lang="en-US" sz="1200" kern="1200" dirty="0" err="1">
                <a:solidFill>
                  <a:schemeClr val="tx1"/>
                </a:solidFill>
                <a:effectLst/>
                <a:latin typeface="+mn-lt"/>
                <a:ea typeface="+mn-ea"/>
                <a:cs typeface="+mn-cs"/>
              </a:rPr>
              <a:t>SeGraM</a:t>
            </a:r>
            <a:r>
              <a:rPr lang="en-US" sz="1200" kern="1200" dirty="0">
                <a:solidFill>
                  <a:schemeClr val="tx1"/>
                </a:solidFill>
                <a:effectLst/>
                <a:latin typeface="+mn-lt"/>
                <a:ea typeface="+mn-ea"/>
                <a:cs typeface="+mn-cs"/>
              </a:rPr>
              <a:t> on a memory-efficient minimizer-based seeding algorithm and a novel bitvector-based, highly- parallel sequence-to-graph alignment algorithm. We </a:t>
            </a:r>
            <a:r>
              <a:rPr lang="en-US" sz="1200" i="1" kern="1200" dirty="0">
                <a:solidFill>
                  <a:schemeClr val="tx1"/>
                </a:solidFill>
                <a:effectLst/>
                <a:latin typeface="+mn-lt"/>
                <a:ea typeface="+mn-ea"/>
                <a:cs typeface="+mn-cs"/>
              </a:rPr>
              <a:t>co-design </a:t>
            </a:r>
            <a:r>
              <a:rPr lang="en-US" sz="1200" kern="1200" dirty="0">
                <a:solidFill>
                  <a:schemeClr val="tx1"/>
                </a:solidFill>
                <a:effectLst/>
                <a:latin typeface="+mn-lt"/>
                <a:ea typeface="+mn-ea"/>
                <a:cs typeface="+mn-cs"/>
              </a:rPr>
              <a:t>both of our algorithms with high-performance, area- and power-efficient hardware accelerators, and propose the first HW accelerators for both problems.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Based on our analysis, we show that SeGraM … and BitAlign …</a:t>
            </a:r>
            <a:endParaRPr lang="en-US" dirty="0"/>
          </a:p>
          <a:p>
            <a:endParaRPr lang="en-US" b="0" dirty="0"/>
          </a:p>
        </p:txBody>
      </p:sp>
      <p:sp>
        <p:nvSpPr>
          <p:cNvPr id="4" name="Slide Number Placeholder 3"/>
          <p:cNvSpPr>
            <a:spLocks noGrp="1"/>
          </p:cNvSpPr>
          <p:nvPr>
            <p:ph type="sldNum" sz="quarter" idx="5"/>
          </p:nvPr>
        </p:nvSpPr>
        <p:spPr/>
        <p:txBody>
          <a:bodyPr/>
          <a:lstStyle/>
          <a:p>
            <a:fld id="{7D64B0BB-F452-6F45-9C9C-EFED3BFBC47E}" type="slidenum">
              <a:rPr lang="en-US" smtClean="0"/>
              <a:t>63</a:t>
            </a:fld>
            <a:endParaRPr lang="en-US"/>
          </a:p>
        </p:txBody>
      </p:sp>
    </p:spTree>
    <p:extLst>
      <p:ext uri="{BB962C8B-B14F-4D97-AF65-F5344CB8AC3E}">
        <p14:creationId xmlns:p14="http://schemas.microsoft.com/office/powerpoint/2010/main" val="174824969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7139A41-7A76-1D40-B3BE-29B670EC38FE}" type="slidenum">
              <a:rPr lang="en-US" smtClean="0"/>
              <a:t>64</a:t>
            </a:fld>
            <a:endParaRPr lang="en-US"/>
          </a:p>
        </p:txBody>
      </p:sp>
    </p:spTree>
    <p:extLst>
      <p:ext uri="{BB962C8B-B14F-4D97-AF65-F5344CB8AC3E}">
        <p14:creationId xmlns:p14="http://schemas.microsoft.com/office/powerpoint/2010/main" val="105743330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I am Damla Senol Cali</a:t>
            </a:r>
            <a:r>
              <a:rPr lang="en-US" sz="1200" b="0" i="0" u="none" strike="noStrike" kern="1200" dirty="0">
                <a:solidFill>
                  <a:schemeClr val="tx1"/>
                </a:solidFill>
                <a:effectLst/>
                <a:latin typeface="+mn-lt"/>
                <a:ea typeface="+mn-ea"/>
                <a:cs typeface="+mn-cs"/>
              </a:rPr>
              <a:t>. Thank you so much for joining to my talk!</a:t>
            </a:r>
          </a:p>
          <a:p>
            <a:endParaRPr lang="en-US" sz="1200" b="0" i="0" u="none" strike="noStrike" kern="1200" dirty="0">
              <a:solidFill>
                <a:schemeClr val="tx1"/>
              </a:solidFill>
              <a:effectLst/>
              <a:latin typeface="+mn-lt"/>
              <a:ea typeface="+mn-ea"/>
              <a:cs typeface="+mn-cs"/>
            </a:endParaRPr>
          </a:p>
          <a:p>
            <a:r>
              <a:rPr lang="en-US" b="0" i="0" dirty="0">
                <a:effectLst/>
                <a:latin typeface="Roboto" panose="02000000000000000000" pitchFamily="2" charset="0"/>
              </a:rPr>
              <a:t>I am a Staff Software Engineer, Hardware Acceleration at </a:t>
            </a:r>
            <a:r>
              <a:rPr lang="en-US" b="0" i="0" u="none" strike="noStrike" dirty="0">
                <a:solidFill>
                  <a:srgbClr val="2962FF"/>
                </a:solidFill>
                <a:effectLst/>
                <a:latin typeface="Roboto" panose="02000000000000000000" pitchFamily="2" charset="0"/>
                <a:hlinkClick r:id="rId3"/>
              </a:rPr>
              <a:t>Bionano Genomics</a:t>
            </a:r>
            <a:r>
              <a:rPr lang="en-US" b="0" i="0" dirty="0">
                <a:effectLst/>
                <a:latin typeface="Roboto" panose="02000000000000000000" pitchFamily="2" charset="0"/>
              </a:rPr>
              <a:t>. I received my Ph.D. degree in Computer Engineering from the </a:t>
            </a:r>
            <a:r>
              <a:rPr lang="en-US" b="0" i="0" u="none" strike="noStrike" dirty="0">
                <a:solidFill>
                  <a:srgbClr val="2962FF"/>
                </a:solidFill>
                <a:effectLst/>
                <a:latin typeface="Roboto" panose="02000000000000000000" pitchFamily="2" charset="0"/>
                <a:hlinkClick r:id="rId4"/>
              </a:rPr>
              <a:t>SAFARI Research Group</a:t>
            </a:r>
            <a:r>
              <a:rPr lang="en-US" b="0" i="0" dirty="0">
                <a:effectLst/>
                <a:latin typeface="Roboto" panose="02000000000000000000" pitchFamily="2" charset="0"/>
              </a:rPr>
              <a:t> at </a:t>
            </a:r>
            <a:r>
              <a:rPr lang="en-US" b="0" i="0" u="none" strike="noStrike" dirty="0">
                <a:solidFill>
                  <a:srgbClr val="2962FF"/>
                </a:solidFill>
                <a:effectLst/>
                <a:latin typeface="Roboto" panose="02000000000000000000" pitchFamily="2" charset="0"/>
                <a:hlinkClick r:id="rId5"/>
              </a:rPr>
              <a:t>Carnegie Mellon University</a:t>
            </a:r>
            <a:r>
              <a:rPr lang="en-US" b="0" i="0" u="none" strike="noStrike" dirty="0">
                <a:solidFill>
                  <a:srgbClr val="2962FF"/>
                </a:solidFill>
                <a:effectLst/>
                <a:latin typeface="Roboto" panose="02000000000000000000" pitchFamily="2" charset="0"/>
              </a:rPr>
              <a:t> in August this year</a:t>
            </a:r>
            <a:r>
              <a:rPr lang="en-US" b="0" i="0" dirty="0">
                <a:effectLst/>
                <a:latin typeface="Roboto" panose="02000000000000000000" pitchFamily="2" charset="0"/>
              </a:rPr>
              <a:t>, where I was advised by </a:t>
            </a:r>
            <a:r>
              <a:rPr lang="en-US" b="0" i="0" u="none" strike="noStrike" dirty="0">
                <a:solidFill>
                  <a:srgbClr val="2962FF"/>
                </a:solidFill>
                <a:effectLst/>
                <a:latin typeface="Roboto" panose="02000000000000000000" pitchFamily="2" charset="0"/>
                <a:hlinkClick r:id="rId6"/>
              </a:rPr>
              <a:t>Prof. </a:t>
            </a:r>
            <a:r>
              <a:rPr lang="en-US" b="0" i="0" u="none" strike="noStrike" dirty="0" err="1">
                <a:solidFill>
                  <a:srgbClr val="2962FF"/>
                </a:solidFill>
                <a:effectLst/>
                <a:latin typeface="Roboto" panose="02000000000000000000" pitchFamily="2" charset="0"/>
                <a:hlinkClick r:id="rId6"/>
              </a:rPr>
              <a:t>Onur</a:t>
            </a:r>
            <a:r>
              <a:rPr lang="en-US" b="0" i="0" u="none" strike="noStrike" dirty="0">
                <a:solidFill>
                  <a:srgbClr val="2962FF"/>
                </a:solidFill>
                <a:effectLst/>
                <a:latin typeface="Roboto" panose="02000000000000000000" pitchFamily="2" charset="0"/>
                <a:hlinkClick r:id="rId6"/>
              </a:rPr>
              <a:t> </a:t>
            </a:r>
            <a:r>
              <a:rPr lang="en-US" b="0" i="0" u="none" strike="noStrike" dirty="0" err="1">
                <a:solidFill>
                  <a:srgbClr val="2962FF"/>
                </a:solidFill>
                <a:effectLst/>
                <a:latin typeface="Roboto" panose="02000000000000000000" pitchFamily="2" charset="0"/>
                <a:hlinkClick r:id="rId6"/>
              </a:rPr>
              <a:t>Mutlu</a:t>
            </a:r>
            <a:r>
              <a:rPr lang="en-US" b="0" i="0" dirty="0">
                <a:effectLst/>
                <a:latin typeface="Roboto" panose="02000000000000000000" pitchFamily="2" charset="0"/>
              </a:rPr>
              <a:t> and </a:t>
            </a:r>
            <a:r>
              <a:rPr lang="en-US" b="0" i="0" u="none" strike="noStrike" dirty="0">
                <a:solidFill>
                  <a:srgbClr val="2962FF"/>
                </a:solidFill>
                <a:effectLst/>
                <a:latin typeface="Roboto" panose="02000000000000000000" pitchFamily="2" charset="0"/>
                <a:hlinkClick r:id="rId7"/>
              </a:rPr>
              <a:t>Prof. </a:t>
            </a:r>
            <a:r>
              <a:rPr lang="en-US" b="0" i="0" u="none" strike="noStrike" dirty="0" err="1">
                <a:solidFill>
                  <a:srgbClr val="2962FF"/>
                </a:solidFill>
                <a:effectLst/>
                <a:latin typeface="Roboto" panose="02000000000000000000" pitchFamily="2" charset="0"/>
                <a:hlinkClick r:id="rId7"/>
              </a:rPr>
              <a:t>Saugata</a:t>
            </a:r>
            <a:r>
              <a:rPr lang="en-US" b="0" i="0" u="none" strike="noStrike" dirty="0">
                <a:solidFill>
                  <a:srgbClr val="2962FF"/>
                </a:solidFill>
                <a:effectLst/>
                <a:latin typeface="Roboto" panose="02000000000000000000" pitchFamily="2" charset="0"/>
                <a:hlinkClick r:id="rId7"/>
              </a:rPr>
              <a:t> Ghose</a:t>
            </a:r>
            <a:r>
              <a:rPr lang="en-US" b="0" i="0" dirty="0">
                <a:effectLst/>
                <a:latin typeface="Roboto" panose="02000000000000000000" pitchFamily="2" charset="0"/>
              </a:rPr>
              <a:t>.</a:t>
            </a:r>
          </a:p>
          <a:p>
            <a:endParaRPr lang="en-US" dirty="0"/>
          </a:p>
          <a:p>
            <a:r>
              <a:rPr lang="en-US" dirty="0"/>
              <a:t>And today, I'll be discussing some of the work I did during my PhD on ”Accelerating Genome Sequence Analysis via Efficient Hardware/Algorithm Co-Design". </a:t>
            </a:r>
          </a:p>
        </p:txBody>
      </p:sp>
      <p:sp>
        <p:nvSpPr>
          <p:cNvPr id="4" name="Slide Number Placeholder 3"/>
          <p:cNvSpPr>
            <a:spLocks noGrp="1"/>
          </p:cNvSpPr>
          <p:nvPr>
            <p:ph type="sldNum" sz="quarter" idx="5"/>
          </p:nvPr>
        </p:nvSpPr>
        <p:spPr/>
        <p:txBody>
          <a:bodyPr/>
          <a:lstStyle/>
          <a:p>
            <a:fld id="{47139A41-7A76-1D40-B3BE-29B670EC38FE}" type="slidenum">
              <a:rPr lang="en-US" smtClean="0"/>
              <a:t>66</a:t>
            </a:fld>
            <a:endParaRPr lang="en-US"/>
          </a:p>
        </p:txBody>
      </p:sp>
    </p:spTree>
    <p:extLst>
      <p:ext uri="{BB962C8B-B14F-4D97-AF65-F5344CB8AC3E}">
        <p14:creationId xmlns:p14="http://schemas.microsoft.com/office/powerpoint/2010/main" val="81199226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When I say analysis, what do I mean. What I mean is how we will analyze these reads.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They can then be analyzed following two different approaches: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First one is Read mapping and it is the process of aligning the reads against the reference genome to detect sequencing errors and variations in the sequenced genome.</a:t>
            </a:r>
          </a:p>
          <a:p>
            <a:r>
              <a:rPr lang="en-US" sz="1200" kern="1200" dirty="0">
                <a:solidFill>
                  <a:schemeClr val="tx1"/>
                </a:solidFill>
                <a:effectLst/>
                <a:latin typeface="+mn-lt"/>
                <a:ea typeface="+mn-ea"/>
                <a:cs typeface="+mn-cs"/>
              </a:rPr>
              <a:t>And the second approach is de novo assembly, which is the method of combining the reads to construct the original sequence when a reference genome does not exist. </a:t>
            </a:r>
          </a:p>
          <a:p>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a:t>
            </a:r>
            <a:endParaRPr lang="en-US" dirty="0"/>
          </a:p>
          <a:p>
            <a:endParaRPr lang="en-US" dirty="0"/>
          </a:p>
        </p:txBody>
      </p:sp>
      <p:sp>
        <p:nvSpPr>
          <p:cNvPr id="4" name="Slide Number Placeholder 3"/>
          <p:cNvSpPr>
            <a:spLocks noGrp="1"/>
          </p:cNvSpPr>
          <p:nvPr>
            <p:ph type="sldNum" sz="quarter" idx="10"/>
          </p:nvPr>
        </p:nvSpPr>
        <p:spPr/>
        <p:txBody>
          <a:bodyPr/>
          <a:lstStyle/>
          <a:p>
            <a:fld id="{2A29B5B4-DF53-9241-A035-39249688D76D}" type="slidenum">
              <a:rPr lang="en-US" smtClean="0"/>
              <a:t>68</a:t>
            </a:fld>
            <a:endParaRPr lang="en-US"/>
          </a:p>
        </p:txBody>
      </p:sp>
    </p:spTree>
    <p:extLst>
      <p:ext uri="{BB962C8B-B14F-4D97-AF65-F5344CB8AC3E}">
        <p14:creationId xmlns:p14="http://schemas.microsoft.com/office/powerpoint/2010/main" val="46452405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With the emergence of long read sequencing technologies (i.e., ONT and PacBio), de novo assembly becomes a promising way of constructing the original genome since a long read can span an entire repetitive sequence and enable continuous and complete assemblies.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output of nanopore sequencers is raw signal data that represents changes in electric current when a DNA strand passes through nanopore. Thus, the pipeline starts with the raw signal data. The first step, basecalling, translates this raw signal output of MinION into bases (A, C, G, T) to generate DNA reads. It is important to note that basecalling is the only step unique to nanopore sequencing, and the rest of the steps are applicable for both of the long read sequencing technologies (ONT and PacBio).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second step computes all pairwise read alignments between each pair of reads, called read-to-read overlaps. The third pipeline step, genome assembly, generates an overlap graph, where each node denotes a read and each edge represents the overlaps between the corresponding two nodes. Then it traverses this overlap graph, produces the layout of the reads and then constructs a draft assembly. To increase the accuracy of the assembly, further polishing, i.e., post-assembly error correction, may be required, but it is optional. The fourth step of the pipeline is mapping the original basecalled reads to the generated draft assembly from the previous step (i.e., read mapping). The fifth and final step of the pipeline is polishing the assembly with the help of mappings from the previous step. </a:t>
            </a:r>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D64B0BB-F452-6F45-9C9C-EFED3BFBC47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7590071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537307" marR="0" lvl="0" indent="-457200" algn="l" defTabSz="914400" rtl="0" eaLnBrk="1" fontAlgn="auto" latinLnBrk="0" hangingPunct="1">
              <a:lnSpc>
                <a:spcPct val="120000"/>
              </a:lnSpc>
              <a:spcBef>
                <a:spcPts val="600"/>
              </a:spcBef>
              <a:spcAft>
                <a:spcPts val="0"/>
              </a:spcAft>
              <a:buClr>
                <a:srgbClr val="4A66AC"/>
              </a:buClr>
              <a:buSzPct val="100000"/>
              <a:buFont typeface="Wingdings" pitchFamily="2" charset="2"/>
              <a:buChar char="q"/>
              <a:tabLst/>
              <a:defRPr/>
            </a:pPr>
            <a:r>
              <a:rPr lang="en-US" sz="1200" kern="1200" dirty="0">
                <a:solidFill>
                  <a:schemeClr val="tx1"/>
                </a:solidFill>
                <a:effectLst/>
                <a:latin typeface="+mn-lt"/>
                <a:ea typeface="+mn-ea"/>
                <a:cs typeface="+mn-cs"/>
              </a:rPr>
              <a:t>In this work, we analyze the tools associated with the multiple steps in the genome assembly pipeline using nanopore sequence data in terms of accuracy, speed, memory efficiency and scalability. </a:t>
            </a:r>
          </a:p>
          <a:p>
            <a:pPr marL="537307" marR="0" lvl="0" indent="-457200" algn="l" defTabSz="914400" rtl="0" eaLnBrk="1" fontAlgn="auto" latinLnBrk="0" hangingPunct="1">
              <a:lnSpc>
                <a:spcPct val="120000"/>
              </a:lnSpc>
              <a:spcBef>
                <a:spcPts val="600"/>
              </a:spcBef>
              <a:spcAft>
                <a:spcPts val="0"/>
              </a:spcAft>
              <a:buClr>
                <a:srgbClr val="4A66AC"/>
              </a:buClr>
              <a:buSzPct val="100000"/>
              <a:buFont typeface="Wingdings" pitchFamily="2" charset="2"/>
              <a:buChar char="q"/>
              <a:tabLst/>
              <a:defRPr/>
            </a:pPr>
            <a:r>
              <a:rPr kumimoji="0" lang="en-US" sz="1200" b="0" i="0" u="none" strike="noStrike" kern="1200" cap="none" spc="0" normalizeH="0" baseline="0" noProof="0" dirty="0">
                <a:ln>
                  <a:noFill/>
                </a:ln>
                <a:solidFill>
                  <a:srgbClr val="C00000"/>
                </a:solidFill>
                <a:effectLst/>
                <a:uLnTx/>
                <a:uFillTx/>
                <a:latin typeface="Corbel" panose="020B0503020204020204" pitchFamily="34" charset="0"/>
                <a:ea typeface="Century" charset="0"/>
                <a:cs typeface="Calibri" panose="020F0502020204030204" pitchFamily="34" charset="0"/>
              </a:rPr>
              <a:t>Reveal bottlenecks and trade-offs </a:t>
            </a:r>
            <a:r>
              <a:rPr kumimoji="0" lang="en-US" sz="1200" b="0" i="0" u="none" strike="noStrike" kern="1200" cap="none" spc="0" normalizeH="0" baseline="0" noProof="0" dirty="0">
                <a:ln>
                  <a:noFill/>
                </a:ln>
                <a:solidFill>
                  <a:schemeClr val="tx1"/>
                </a:solidFill>
                <a:effectLst/>
                <a:uLnTx/>
                <a:uFillTx/>
                <a:latin typeface="Corbel" panose="020B0503020204020204" pitchFamily="34" charset="0"/>
                <a:ea typeface="Century" charset="0"/>
                <a:cs typeface="Calibri" panose="020F0502020204030204" pitchFamily="34" charset="0"/>
              </a:rPr>
              <a:t>that different combinations of tools and different underlying systems lead to</a:t>
            </a:r>
          </a:p>
          <a:p>
            <a:pPr marL="537307" marR="0" lvl="0" indent="-457200" algn="l" defTabSz="914400" rtl="0" eaLnBrk="1" fontAlgn="auto" latinLnBrk="0" hangingPunct="1">
              <a:lnSpc>
                <a:spcPct val="120000"/>
              </a:lnSpc>
              <a:spcBef>
                <a:spcPts val="600"/>
              </a:spcBef>
              <a:spcAft>
                <a:spcPts val="0"/>
              </a:spcAft>
              <a:buClr>
                <a:srgbClr val="4A66AC"/>
              </a:buClr>
              <a:buSzPct val="100000"/>
              <a:buFont typeface="Wingdings" pitchFamily="2" charset="2"/>
              <a:buChar char="q"/>
              <a:tabLst/>
              <a:defRPr/>
            </a:pPr>
            <a:r>
              <a:rPr kumimoji="0" lang="en-US" sz="1200" b="0" i="0" u="none" strike="noStrike" kern="1200" cap="none" spc="0" normalizeH="0" baseline="0" noProof="0" dirty="0">
                <a:ln>
                  <a:noFill/>
                </a:ln>
                <a:solidFill>
                  <a:srgbClr val="00B050"/>
                </a:solidFill>
                <a:effectLst/>
                <a:uLnTx/>
                <a:uFillTx/>
                <a:latin typeface="Corbel" panose="020B0503020204020204" pitchFamily="34" charset="0"/>
                <a:ea typeface="Century" charset="0"/>
                <a:cs typeface="Calibri" panose="020F0502020204030204" pitchFamily="34" charset="0"/>
              </a:rPr>
              <a:t>This is the first study on bottleneck analysis </a:t>
            </a:r>
            <a:r>
              <a:rPr kumimoji="0" lang="en-US" sz="1200" b="0" i="0" u="none" strike="noStrike" kern="1200" cap="none" spc="0" normalizeH="0" baseline="0" noProof="0" dirty="0">
                <a:ln>
                  <a:noFill/>
                </a:ln>
                <a:solidFill>
                  <a:schemeClr val="tx1"/>
                </a:solidFill>
                <a:effectLst/>
                <a:uLnTx/>
                <a:uFillTx/>
                <a:latin typeface="Corbel" panose="020B0503020204020204" pitchFamily="34" charset="0"/>
                <a:ea typeface="Century" charset="0"/>
                <a:cs typeface="Calibri" panose="020F0502020204030204" pitchFamily="34" charset="0"/>
              </a:rPr>
              <a:t>of nanopore sequence analysis pipeline on real machines</a:t>
            </a:r>
          </a:p>
          <a:p>
            <a:pPr marL="537307" marR="0" lvl="0" indent="-457200" algn="l" defTabSz="914400" rtl="0" eaLnBrk="1" fontAlgn="auto" latinLnBrk="0" hangingPunct="1">
              <a:lnSpc>
                <a:spcPct val="120000"/>
              </a:lnSpc>
              <a:spcBef>
                <a:spcPts val="600"/>
              </a:spcBef>
              <a:spcAft>
                <a:spcPts val="0"/>
              </a:spcAft>
              <a:buClr>
                <a:srgbClr val="4A66AC"/>
              </a:buClr>
              <a:buSzPct val="100000"/>
              <a:buFont typeface="Wingdings" pitchFamily="2" charset="2"/>
              <a:buChar char="q"/>
              <a:tabLst/>
              <a:defRPr/>
            </a:pPr>
            <a:r>
              <a:rPr kumimoji="0" lang="en-US" sz="1200" b="0" i="0" u="none" strike="noStrike" kern="1200" cap="none" spc="0" normalizeH="0" baseline="0" noProof="0" dirty="0">
                <a:ln>
                  <a:noFill/>
                </a:ln>
                <a:solidFill>
                  <a:srgbClr val="0070C0"/>
                </a:solidFill>
                <a:effectLst/>
                <a:uLnTx/>
                <a:uFillTx/>
                <a:latin typeface="Corbel" panose="020B0503020204020204" pitchFamily="34" charset="0"/>
                <a:ea typeface="Century" charset="0"/>
                <a:cs typeface="Calibri" panose="020F0502020204030204" pitchFamily="34" charset="0"/>
              </a:rPr>
              <a:t>Provide guidelines for practitioners</a:t>
            </a:r>
            <a:r>
              <a:rPr kumimoji="0" lang="en-US" sz="1200" b="0" i="0" u="none" strike="noStrike" kern="1200" cap="none" spc="0" normalizeH="0" baseline="0" noProof="0" dirty="0">
                <a:ln>
                  <a:noFill/>
                </a:ln>
                <a:solidFill>
                  <a:schemeClr val="tx1"/>
                </a:solidFill>
                <a:effectLst/>
                <a:uLnTx/>
                <a:uFillTx/>
                <a:latin typeface="Corbel" panose="020B0503020204020204" pitchFamily="34" charset="0"/>
                <a:ea typeface="Century" charset="0"/>
                <a:cs typeface="Calibri" panose="020F0502020204030204" pitchFamily="34" charset="0"/>
              </a:rPr>
              <a:t>, such that they can determine the appropriate tools and tool combinations that can satisfy their goals, and </a:t>
            </a:r>
          </a:p>
          <a:p>
            <a:pPr marL="537307" marR="0" lvl="0" indent="-457200" algn="l" defTabSz="914400" rtl="0" eaLnBrk="1" fontAlgn="auto" latinLnBrk="0" hangingPunct="1">
              <a:lnSpc>
                <a:spcPct val="120000"/>
              </a:lnSpc>
              <a:spcBef>
                <a:spcPts val="600"/>
              </a:spcBef>
              <a:spcAft>
                <a:spcPts val="0"/>
              </a:spcAft>
              <a:buClr>
                <a:srgbClr val="4A66AC"/>
              </a:buClr>
              <a:buSzPct val="100000"/>
              <a:buFont typeface="Wingdings" pitchFamily="2" charset="2"/>
              <a:buChar char="q"/>
              <a:tabLst/>
              <a:defRPr/>
            </a:pPr>
            <a:r>
              <a:rPr kumimoji="0" lang="en-US" sz="1200" b="0" i="0" u="none" strike="noStrike" kern="1200" cap="none" spc="0" normalizeH="0" baseline="0" noProof="0" dirty="0">
                <a:ln>
                  <a:noFill/>
                </a:ln>
                <a:solidFill>
                  <a:srgbClr val="7030A0"/>
                </a:solidFill>
                <a:effectLst/>
                <a:uLnTx/>
                <a:uFillTx/>
                <a:latin typeface="Corbel" panose="020B0503020204020204" pitchFamily="34" charset="0"/>
                <a:ea typeface="Century" charset="0"/>
                <a:cs typeface="Calibri" panose="020F0502020204030204" pitchFamily="34" charset="0"/>
              </a:rPr>
              <a:t>Provide guidelines for tool developers</a:t>
            </a:r>
            <a:r>
              <a:rPr kumimoji="0" lang="en-US" sz="1200" b="0" i="0" u="none" strike="noStrike" kern="1200" cap="none" spc="0" normalizeH="0" baseline="0" noProof="0" dirty="0">
                <a:ln>
                  <a:noFill/>
                </a:ln>
                <a:solidFill>
                  <a:schemeClr val="tx1"/>
                </a:solidFill>
                <a:effectLst/>
                <a:uLnTx/>
                <a:uFillTx/>
                <a:latin typeface="Corbel" panose="020B0503020204020204" pitchFamily="34" charset="0"/>
                <a:ea typeface="Century" charset="0"/>
                <a:cs typeface="Calibri" panose="020F0502020204030204" pitchFamily="34" charset="0"/>
              </a:rPr>
              <a:t>, such that they can make design choices to improve current and future tools.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ffectLst/>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A29B5B4-DF53-9241-A035-39249688D76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6228455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21 observations in our paper, but let me highlight 3 key findings we made</a:t>
            </a:r>
          </a:p>
          <a:p>
            <a:endParaRPr lang="en-US" dirty="0"/>
          </a:p>
          <a:p>
            <a:pPr marL="407988" indent="-352425" algn="just">
              <a:lnSpc>
                <a:spcPct val="100000"/>
              </a:lnSpc>
              <a:spcBef>
                <a:spcPts val="0"/>
              </a:spcBef>
              <a:spcAft>
                <a:spcPts val="0"/>
              </a:spcAft>
              <a:buFont typeface="Wingdings" charset="2"/>
              <a:buChar char="q"/>
            </a:pPr>
            <a:r>
              <a:rPr lang="en-US" dirty="0">
                <a:solidFill>
                  <a:srgbClr val="FE6200"/>
                </a:solidFill>
              </a:rPr>
              <a:t>Laptops</a:t>
            </a:r>
            <a:r>
              <a:rPr lang="en-US" dirty="0"/>
              <a:t> are becoming a popular platform for running genome assembly tools, as the </a:t>
            </a:r>
            <a:r>
              <a:rPr lang="en-US" dirty="0">
                <a:solidFill>
                  <a:srgbClr val="FE6200"/>
                </a:solidFill>
              </a:rPr>
              <a:t>portability</a:t>
            </a:r>
            <a:r>
              <a:rPr lang="en-US" dirty="0"/>
              <a:t> of a laptop makes it a good fit for </a:t>
            </a:r>
            <a:r>
              <a:rPr lang="en-US" dirty="0">
                <a:solidFill>
                  <a:srgbClr val="FE6200"/>
                </a:solidFill>
              </a:rPr>
              <a:t>in-field analysis </a:t>
            </a:r>
          </a:p>
          <a:p>
            <a:pPr marL="700088" lvl="1" indent="-292100" algn="just">
              <a:lnSpc>
                <a:spcPct val="100000"/>
              </a:lnSpc>
              <a:spcBef>
                <a:spcPts val="0"/>
              </a:spcBef>
              <a:spcAft>
                <a:spcPts val="0"/>
              </a:spcAft>
            </a:pPr>
            <a:r>
              <a:rPr lang="en-US" dirty="0"/>
              <a:t>Greater memory constraints,</a:t>
            </a:r>
          </a:p>
          <a:p>
            <a:pPr marL="700088" lvl="1" indent="-292100" algn="just">
              <a:lnSpc>
                <a:spcPct val="100000"/>
              </a:lnSpc>
              <a:spcBef>
                <a:spcPts val="0"/>
              </a:spcBef>
              <a:spcAft>
                <a:spcPts val="0"/>
              </a:spcAft>
            </a:pPr>
            <a:r>
              <a:rPr lang="en-US" dirty="0"/>
              <a:t>Lower computational power, and </a:t>
            </a:r>
          </a:p>
          <a:p>
            <a:pPr marL="700088" lvl="1" indent="-292100" algn="just">
              <a:lnSpc>
                <a:spcPct val="100000"/>
              </a:lnSpc>
              <a:spcBef>
                <a:spcPts val="0"/>
              </a:spcBef>
              <a:spcAft>
                <a:spcPts val="0"/>
              </a:spcAft>
            </a:pPr>
            <a:r>
              <a:rPr lang="en-US" dirty="0"/>
              <a:t>Limited battery life</a:t>
            </a:r>
          </a:p>
          <a:p>
            <a:pPr marL="407988" lvl="1" indent="0" algn="just">
              <a:lnSpc>
                <a:spcPct val="100000"/>
              </a:lnSpc>
              <a:spcBef>
                <a:spcPts val="0"/>
              </a:spcBef>
              <a:spcAft>
                <a:spcPts val="0"/>
              </a:spcAft>
              <a:buNone/>
            </a:pPr>
            <a:endParaRPr lang="en-US" sz="2000" dirty="0"/>
          </a:p>
          <a:p>
            <a:pPr marL="407988" indent="-352425" algn="just">
              <a:lnSpc>
                <a:spcPct val="100000"/>
              </a:lnSpc>
              <a:spcBef>
                <a:spcPts val="0"/>
              </a:spcBef>
              <a:spcAft>
                <a:spcPts val="0"/>
              </a:spcAft>
              <a:buFont typeface="Wingdings" charset="2"/>
              <a:buChar char="q"/>
            </a:pPr>
            <a:r>
              <a:rPr lang="en-US" dirty="0">
                <a:solidFill>
                  <a:srgbClr val="00B050"/>
                </a:solidFill>
              </a:rPr>
              <a:t>Memory usage </a:t>
            </a:r>
            <a:r>
              <a:rPr lang="en-US" dirty="0"/>
              <a:t>is an important factor that greatly affects the performance and the usability of the tool </a:t>
            </a:r>
          </a:p>
          <a:p>
            <a:pPr marL="700088" lvl="1" indent="-292100" algn="just">
              <a:lnSpc>
                <a:spcPct val="100000"/>
              </a:lnSpc>
              <a:spcBef>
                <a:spcPts val="0"/>
              </a:spcBef>
              <a:spcAft>
                <a:spcPts val="0"/>
              </a:spcAft>
            </a:pPr>
            <a:r>
              <a:rPr lang="en-US" dirty="0"/>
              <a:t>Data structure choices that can minimize the memory requirements</a:t>
            </a:r>
          </a:p>
          <a:p>
            <a:pPr marL="700088" lvl="1" indent="-292100" algn="just">
              <a:lnSpc>
                <a:spcPct val="100000"/>
              </a:lnSpc>
              <a:spcBef>
                <a:spcPts val="0"/>
              </a:spcBef>
              <a:spcAft>
                <a:spcPts val="0"/>
              </a:spcAft>
            </a:pPr>
            <a:r>
              <a:rPr lang="en-US" dirty="0"/>
              <a:t>Cache-efficient algorithms</a:t>
            </a:r>
          </a:p>
          <a:p>
            <a:pPr marL="700088" lvl="1" indent="-292100" algn="just">
              <a:lnSpc>
                <a:spcPct val="100000"/>
              </a:lnSpc>
              <a:spcBef>
                <a:spcPts val="0"/>
              </a:spcBef>
              <a:spcAft>
                <a:spcPts val="0"/>
              </a:spcAft>
            </a:pPr>
            <a:r>
              <a:rPr lang="en-US" dirty="0"/>
              <a:t>Keeping memory usage in check with the number of threads </a:t>
            </a:r>
          </a:p>
          <a:p>
            <a:pPr marL="700088" lvl="1" indent="-292100" algn="just">
              <a:lnSpc>
                <a:spcPct val="100000"/>
              </a:lnSpc>
              <a:spcBef>
                <a:spcPts val="0"/>
              </a:spcBef>
              <a:spcAft>
                <a:spcPts val="0"/>
              </a:spcAft>
            </a:pPr>
            <a:endParaRPr lang="en-US" sz="2000" dirty="0"/>
          </a:p>
          <a:p>
            <a:pPr marL="436563" indent="-292100" algn="just">
              <a:lnSpc>
                <a:spcPct val="100000"/>
              </a:lnSpc>
              <a:spcBef>
                <a:spcPts val="0"/>
              </a:spcBef>
              <a:spcAft>
                <a:spcPts val="0"/>
              </a:spcAft>
            </a:pPr>
            <a:r>
              <a:rPr lang="en-US" dirty="0">
                <a:solidFill>
                  <a:srgbClr val="0070C0"/>
                </a:solidFill>
              </a:rPr>
              <a:t>Scalability of the tool </a:t>
            </a:r>
            <a:r>
              <a:rPr lang="en-US" dirty="0"/>
              <a:t>with the number of cores/threads is an important requirement. </a:t>
            </a:r>
          </a:p>
          <a:p>
            <a:pPr marL="436563" indent="-292100" algn="just">
              <a:lnSpc>
                <a:spcPct val="100000"/>
              </a:lnSpc>
              <a:spcBef>
                <a:spcPts val="0"/>
              </a:spcBef>
              <a:spcAft>
                <a:spcPts val="0"/>
              </a:spcAft>
            </a:pPr>
            <a:r>
              <a:rPr lang="en-US" dirty="0"/>
              <a:t>However, parallelizing the tool can </a:t>
            </a:r>
            <a:r>
              <a:rPr lang="en-US" dirty="0">
                <a:solidFill>
                  <a:srgbClr val="C00000"/>
                </a:solidFill>
              </a:rPr>
              <a:t>increase the memory usage.</a:t>
            </a:r>
            <a:endParaRPr lang="en-US" dirty="0"/>
          </a:p>
          <a:p>
            <a:pPr marL="700088" lvl="1" indent="-292100" algn="just">
              <a:lnSpc>
                <a:spcPct val="100000"/>
              </a:lnSpc>
              <a:spcBef>
                <a:spcPts val="0"/>
              </a:spcBef>
              <a:spcAft>
                <a:spcPts val="0"/>
              </a:spcAft>
            </a:pPr>
            <a:r>
              <a:rPr lang="en-US" dirty="0"/>
              <a:t>Dividing the input data into batches</a:t>
            </a:r>
          </a:p>
          <a:p>
            <a:pPr marL="700088" lvl="1" indent="-292100" algn="just">
              <a:lnSpc>
                <a:spcPct val="100000"/>
              </a:lnSpc>
              <a:spcBef>
                <a:spcPts val="0"/>
              </a:spcBef>
              <a:spcAft>
                <a:spcPts val="0"/>
              </a:spcAft>
            </a:pPr>
            <a:r>
              <a:rPr lang="en-US" dirty="0"/>
              <a:t>Limiting the memory usage of each thread</a:t>
            </a:r>
          </a:p>
          <a:p>
            <a:pPr marL="700088" lvl="1" indent="-292100" algn="just">
              <a:lnSpc>
                <a:spcPct val="100000"/>
              </a:lnSpc>
              <a:spcBef>
                <a:spcPts val="0"/>
              </a:spcBef>
              <a:spcAft>
                <a:spcPts val="0"/>
              </a:spcAft>
            </a:pPr>
            <a:r>
              <a:rPr lang="en-US" dirty="0"/>
              <a:t>Dividing the computation instead of the dataset between simultaneous threads</a:t>
            </a:r>
          </a:p>
          <a:p>
            <a:endParaRPr lang="en-US" dirty="0"/>
          </a:p>
        </p:txBody>
      </p:sp>
      <p:sp>
        <p:nvSpPr>
          <p:cNvPr id="4" name="Slide Number Placeholder 3"/>
          <p:cNvSpPr>
            <a:spLocks noGrp="1"/>
          </p:cNvSpPr>
          <p:nvPr>
            <p:ph type="sldNum" sz="quarter" idx="5"/>
          </p:nvPr>
        </p:nvSpPr>
        <p:spPr/>
        <p:txBody>
          <a:bodyPr/>
          <a:lstStyle/>
          <a:p>
            <a:fld id="{47139A41-7A76-1D40-B3BE-29B670EC38FE}" type="slidenum">
              <a:rPr lang="en-US" smtClean="0"/>
              <a:t>71</a:t>
            </a:fld>
            <a:endParaRPr lang="en-US"/>
          </a:p>
        </p:txBody>
      </p:sp>
    </p:spTree>
    <p:extLst>
      <p:ext uri="{BB962C8B-B14F-4D97-AF65-F5344CB8AC3E}">
        <p14:creationId xmlns:p14="http://schemas.microsoft.com/office/powerpoint/2010/main" val="16562645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7139A41-7A76-1D40-B3BE-29B670EC38FE}" type="slidenum">
              <a:rPr lang="en-US" smtClean="0"/>
              <a:t>72</a:t>
            </a:fld>
            <a:endParaRPr lang="en-US"/>
          </a:p>
        </p:txBody>
      </p:sp>
    </p:spTree>
    <p:extLst>
      <p:ext uri="{BB962C8B-B14F-4D97-AF65-F5344CB8AC3E}">
        <p14:creationId xmlns:p14="http://schemas.microsoft.com/office/powerpoint/2010/main" val="147159940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all other observations, you can refer to our paper.</a:t>
            </a:r>
          </a:p>
        </p:txBody>
      </p:sp>
      <p:sp>
        <p:nvSpPr>
          <p:cNvPr id="4" name="Slide Number Placeholder 3"/>
          <p:cNvSpPr>
            <a:spLocks noGrp="1"/>
          </p:cNvSpPr>
          <p:nvPr>
            <p:ph type="sldNum" sz="quarter" idx="5"/>
          </p:nvPr>
        </p:nvSpPr>
        <p:spPr/>
        <p:txBody>
          <a:bodyPr/>
          <a:lstStyle/>
          <a:p>
            <a:fld id="{47139A41-7A76-1D40-B3BE-29B670EC38FE}" type="slidenum">
              <a:rPr lang="en-US" smtClean="0"/>
              <a:t>73</a:t>
            </a:fld>
            <a:endParaRPr lang="en-US"/>
          </a:p>
        </p:txBody>
      </p:sp>
    </p:spTree>
    <p:extLst>
      <p:ext uri="{BB962C8B-B14F-4D97-AF65-F5344CB8AC3E}">
        <p14:creationId xmlns:p14="http://schemas.microsoft.com/office/powerpoint/2010/main" val="21012516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Today I will be focusing on two of my PhD works: GenASM from MICRO 2020 and SeGraM from ISCA 2022.</a:t>
            </a:r>
            <a:endParaRPr lang="en-US" dirty="0"/>
          </a:p>
        </p:txBody>
      </p:sp>
      <p:sp>
        <p:nvSpPr>
          <p:cNvPr id="4" name="Slide Number Placeholder 3"/>
          <p:cNvSpPr>
            <a:spLocks noGrp="1"/>
          </p:cNvSpPr>
          <p:nvPr>
            <p:ph type="sldNum" sz="quarter" idx="5"/>
          </p:nvPr>
        </p:nvSpPr>
        <p:spPr/>
        <p:txBody>
          <a:bodyPr/>
          <a:lstStyle/>
          <a:p>
            <a:fld id="{47139A41-7A76-1D40-B3BE-29B670EC38FE}" type="slidenum">
              <a:rPr lang="en-US" smtClean="0"/>
              <a:t>8</a:t>
            </a:fld>
            <a:endParaRPr lang="en-US"/>
          </a:p>
        </p:txBody>
      </p:sp>
    </p:spTree>
    <p:extLst>
      <p:ext uri="{BB962C8B-B14F-4D97-AF65-F5344CB8AC3E}">
        <p14:creationId xmlns:p14="http://schemas.microsoft.com/office/powerpoint/2010/main" val="206954576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[CLICK] Our first algorithm GenASM-DC</a:t>
            </a:r>
          </a:p>
          <a:p>
            <a:r>
              <a:rPr lang="en-US" dirty="0"/>
              <a:t>[CLICK] is the modified Bitap algorithm for distance calculation, where </a:t>
            </a:r>
          </a:p>
          <a:p>
            <a:r>
              <a:rPr lang="en-US" dirty="0"/>
              <a:t>[CLICK] we extend it to provide efficient support for long reads, and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[CLICK] we enable parallelism besides bit-parallelism that baseline Bitap provides by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[CLICK] performing loop unrolling and </a:t>
            </a:r>
            <a:r>
              <a:rPr lang="en-US" sz="1200" kern="1200" dirty="0">
                <a:solidFill>
                  <a:schemeClr val="tx1"/>
                </a:solidFill>
                <a:effectLst/>
                <a:latin typeface="+mn-lt"/>
                <a:ea typeface="+mn-ea"/>
                <a:cs typeface="+mn-cs"/>
              </a:rPr>
              <a:t>removing the loop dependencies and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[CLICK] </a:t>
            </a:r>
            <a:r>
              <a:rPr lang="en-US" dirty="0"/>
              <a:t>exploiting text-level parallelism, where we divide the </a:t>
            </a:r>
            <a:r>
              <a:rPr lang="en-US" sz="1200" kern="1200" dirty="0">
                <a:solidFill>
                  <a:schemeClr val="tx1"/>
                </a:solidFill>
                <a:effectLst/>
                <a:latin typeface="+mn-lt"/>
                <a:ea typeface="+mn-ea"/>
                <a:cs typeface="+mn-cs"/>
              </a:rPr>
              <a:t>text into overlapping sub-texts and search the query in each of these sub-texts in parallel.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[CLICK] Our second algorithm, GenASM-TB, is a novel Bitap-compatible traceback algorithm,.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[CLICK] which </a:t>
            </a:r>
            <a:r>
              <a:rPr lang="en-US" sz="1200" kern="1200" dirty="0">
                <a:solidFill>
                  <a:srgbClr val="7030A0"/>
                </a:solidFill>
                <a:effectLst/>
                <a:latin typeface="+mn-lt"/>
                <a:ea typeface="+mn-ea"/>
                <a:cs typeface="+mn-cs"/>
              </a:rPr>
              <a:t>w</a:t>
            </a:r>
            <a:r>
              <a:rPr lang="en-US" sz="1200" dirty="0">
                <a:solidFill>
                  <a:srgbClr val="7030A0"/>
                </a:solidFill>
              </a:rPr>
              <a:t>alks through the intermediate bitvectors </a:t>
            </a:r>
            <a:r>
              <a:rPr lang="en-US" sz="1200" dirty="0">
                <a:solidFill>
                  <a:schemeClr val="tx1"/>
                </a:solidFill>
              </a:rPr>
              <a:t>(match, deletion, substitution, insertion) generated by GenASM-DC and finds the optimal alignment.</a:t>
            </a:r>
          </a:p>
          <a:p>
            <a:r>
              <a:rPr lang="en-US" sz="1200" dirty="0">
                <a:solidFill>
                  <a:schemeClr val="tx1"/>
                </a:solidFill>
              </a:rPr>
              <a:t>[CLICK] </a:t>
            </a:r>
            <a:r>
              <a:rPr lang="en-US" sz="1200" kern="1200" dirty="0">
                <a:solidFill>
                  <a:schemeClr val="tx1"/>
                </a:solidFill>
                <a:effectLst/>
                <a:latin typeface="+mn-lt"/>
                <a:ea typeface="+mn-ea"/>
                <a:cs typeface="+mn-cs"/>
              </a:rPr>
              <a:t>In order to decrease the memory footprint of the algorithm, it follows a divide-and-conquer approach, where we divide the text and pattern into overlapping windows and perform the traceback computation for each window. After all of the windows’ partial traceback outputs are generated, we merge them to find the complete traceback output.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47139A41-7A76-1D40-B3BE-29B670EC38FE}" type="slidenum">
              <a:rPr lang="en-US" smtClean="0"/>
              <a:t>76</a:t>
            </a:fld>
            <a:endParaRPr lang="en-US"/>
          </a:p>
        </p:txBody>
      </p:sp>
    </p:spTree>
    <p:extLst>
      <p:ext uri="{BB962C8B-B14F-4D97-AF65-F5344CB8AC3E}">
        <p14:creationId xmlns:p14="http://schemas.microsoft.com/office/powerpoint/2010/main" val="83412757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Let’s look at our results for the first use case: read alignment </a:t>
            </a:r>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47139A41-7A76-1D40-B3BE-29B670EC38FE}" type="slidenum">
              <a:rPr lang="en-US" smtClean="0"/>
              <a:t>79</a:t>
            </a:fld>
            <a:endParaRPr lang="en-US"/>
          </a:p>
        </p:txBody>
      </p:sp>
    </p:spTree>
    <p:extLst>
      <p:ext uri="{BB962C8B-B14F-4D97-AF65-F5344CB8AC3E}">
        <p14:creationId xmlns:p14="http://schemas.microsoft.com/office/powerpoint/2010/main" val="246771200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[CLICK] </a:t>
            </a:r>
            <a:r>
              <a:rPr lang="en-US" dirty="0"/>
              <a:t>As software baselines, we compare GenASM with BWA-MEM (which is shown with red bars) and Minimap2 (which is shown with purple bars). Both are commonly used, state-of-the-art read mappers. </a:t>
            </a:r>
          </a:p>
          <a:p>
            <a:r>
              <a:rPr lang="en-US" dirty="0"/>
              <a:t>[CLICK] </a:t>
            </a:r>
            <a:r>
              <a:rPr lang="en-US" b="0" dirty="0"/>
              <a:t>We find that </a:t>
            </a:r>
            <a:r>
              <a:rPr lang="en-US" sz="2800" b="0" dirty="0">
                <a:solidFill>
                  <a:schemeClr val="tx1"/>
                </a:solidFill>
                <a:latin typeface="Corbel" panose="020B0503020204020204" pitchFamily="34" charset="0"/>
              </a:rPr>
              <a:t>GenASM </a:t>
            </a:r>
            <a:r>
              <a:rPr lang="en-US" sz="2800" b="0" dirty="0">
                <a:solidFill>
                  <a:srgbClr val="7030A0"/>
                </a:solidFill>
                <a:latin typeface="Corbel" panose="020B0503020204020204" pitchFamily="34" charset="0"/>
              </a:rPr>
              <a:t>achieves [CLICK] </a:t>
            </a:r>
            <a:r>
              <a:rPr lang="en-US" sz="2800" b="0" dirty="0">
                <a:solidFill>
                  <a:srgbClr val="7030A0"/>
                </a:solidFill>
                <a:latin typeface="Calibri" panose="020F0502020204030204" pitchFamily="34" charset="0"/>
                <a:cs typeface="Calibri" panose="020F0502020204030204" pitchFamily="34" charset="0"/>
              </a:rPr>
              <a:t>six hundred and forty eight times speedup </a:t>
            </a:r>
            <a:r>
              <a:rPr lang="en-US" sz="2800" b="0" dirty="0">
                <a:solidFill>
                  <a:schemeClr val="tx1"/>
                </a:solidFill>
                <a:latin typeface="Corbel" panose="020B0503020204020204" pitchFamily="34" charset="0"/>
              </a:rPr>
              <a:t>over </a:t>
            </a:r>
            <a:r>
              <a:rPr lang="en-US" sz="2800" b="0" dirty="0">
                <a:solidFill>
                  <a:schemeClr val="tx1"/>
                </a:solidFill>
                <a:latin typeface="Calibri" panose="020F0502020204030204" pitchFamily="34" charset="0"/>
                <a:cs typeface="Calibri" panose="020F0502020204030204" pitchFamily="34" charset="0"/>
              </a:rPr>
              <a:t>12</a:t>
            </a:r>
            <a:r>
              <a:rPr lang="en-US" sz="2800" b="0" dirty="0">
                <a:solidFill>
                  <a:schemeClr val="tx1"/>
                </a:solidFill>
                <a:latin typeface="Corbel" panose="020B0503020204020204" pitchFamily="34" charset="0"/>
              </a:rPr>
              <a:t>-thread run of BWA-MEM </a:t>
            </a:r>
            <a:r>
              <a:rPr lang="en-US" sz="2800" b="0" dirty="0">
                <a:solidFill>
                  <a:srgbClr val="7030A0"/>
                </a:solidFill>
                <a:latin typeface="Calibri" panose="020F0502020204030204" pitchFamily="34" charset="0"/>
                <a:cs typeface="Calibri" panose="020F0502020204030204" pitchFamily="34" charset="0"/>
              </a:rPr>
              <a:t>and [CLICK] a  hundred and sixteen times </a:t>
            </a:r>
            <a:r>
              <a:rPr lang="en-US" sz="2800" b="0" dirty="0">
                <a:solidFill>
                  <a:srgbClr val="7030A0"/>
                </a:solidFill>
                <a:latin typeface="Corbel" panose="020B0503020204020204" pitchFamily="34" charset="0"/>
              </a:rPr>
              <a:t>speedup </a:t>
            </a:r>
            <a:r>
              <a:rPr lang="en-US" sz="2800" b="0" dirty="0">
                <a:solidFill>
                  <a:schemeClr val="tx1"/>
                </a:solidFill>
                <a:latin typeface="Corbel" panose="020B0503020204020204" pitchFamily="34" charset="0"/>
              </a:rPr>
              <a:t>over </a:t>
            </a:r>
            <a:r>
              <a:rPr lang="en-US" sz="2800" b="0" dirty="0">
                <a:solidFill>
                  <a:schemeClr val="tx1"/>
                </a:solidFill>
                <a:latin typeface="Calibri" panose="020F0502020204030204" pitchFamily="34" charset="0"/>
                <a:cs typeface="Calibri" panose="020F0502020204030204" pitchFamily="34" charset="0"/>
              </a:rPr>
              <a:t>12</a:t>
            </a:r>
            <a:r>
              <a:rPr lang="en-US" sz="2800" b="0" dirty="0">
                <a:solidFill>
                  <a:schemeClr val="tx1"/>
                </a:solidFill>
                <a:latin typeface="Corbel" panose="020B0503020204020204" pitchFamily="34" charset="0"/>
              </a:rPr>
              <a:t>-thread run of Minimap</a:t>
            </a:r>
            <a:r>
              <a:rPr lang="en-US" sz="2800" b="0" dirty="0">
                <a:solidFill>
                  <a:schemeClr val="tx1"/>
                </a:solidFill>
                <a:latin typeface="Calibri" panose="020F0502020204030204" pitchFamily="34" charset="0"/>
                <a:cs typeface="Calibri" panose="020F0502020204030204" pitchFamily="34" charset="0"/>
              </a:rPr>
              <a:t>2 (SW)</a:t>
            </a:r>
            <a:r>
              <a:rPr lang="en-US" sz="2800" b="0" dirty="0">
                <a:solidFill>
                  <a:schemeClr val="tx1"/>
                </a:solidFill>
                <a:latin typeface="Corbel" panose="020B0503020204020204" pitchFamily="34" charset="0"/>
              </a:rPr>
              <a:t>, [CLICK] while </a:t>
            </a:r>
            <a:r>
              <a:rPr lang="en-US" sz="2800" b="0" dirty="0">
                <a:solidFill>
                  <a:srgbClr val="7030A0"/>
                </a:solidFill>
                <a:latin typeface="Corbel" panose="020B0503020204020204" pitchFamily="34" charset="0"/>
              </a:rPr>
              <a:t>reducing power consumption by </a:t>
            </a:r>
            <a:r>
              <a:rPr lang="en-US" sz="2800" b="0" dirty="0">
                <a:solidFill>
                  <a:srgbClr val="7030A0"/>
                </a:solidFill>
                <a:latin typeface="Calibri" panose="020F0502020204030204" pitchFamily="34" charset="0"/>
                <a:cs typeface="Calibri" panose="020F0502020204030204" pitchFamily="34" charset="0"/>
              </a:rPr>
              <a:t>thirty four times and thirty seven times.</a:t>
            </a:r>
          </a:p>
          <a:p>
            <a:endParaRPr lang="en-US" dirty="0"/>
          </a:p>
        </p:txBody>
      </p:sp>
      <p:sp>
        <p:nvSpPr>
          <p:cNvPr id="4" name="Slide Number Placeholder 3"/>
          <p:cNvSpPr>
            <a:spLocks noGrp="1"/>
          </p:cNvSpPr>
          <p:nvPr>
            <p:ph type="sldNum" sz="quarter" idx="5"/>
          </p:nvPr>
        </p:nvSpPr>
        <p:spPr/>
        <p:txBody>
          <a:bodyPr/>
          <a:lstStyle/>
          <a:p>
            <a:fld id="{47139A41-7A76-1D40-B3BE-29B670EC38FE}" type="slidenum">
              <a:rPr lang="en-US" smtClean="0"/>
              <a:t>80</a:t>
            </a:fld>
            <a:endParaRPr lang="en-US"/>
          </a:p>
        </p:txBody>
      </p:sp>
    </p:spTree>
    <p:extLst>
      <p:ext uri="{BB962C8B-B14F-4D97-AF65-F5344CB8AC3E}">
        <p14:creationId xmlns:p14="http://schemas.microsoft.com/office/powerpoint/2010/main" val="81971808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 lvl="1" algn="l">
              <a:lnSpc>
                <a:spcPct val="110000"/>
              </a:lnSpc>
            </a:pPr>
            <a:r>
              <a:rPr lang="en-US" sz="1200" kern="1200" dirty="0">
                <a:solidFill>
                  <a:schemeClr val="tx1"/>
                </a:solidFill>
                <a:effectLst/>
                <a:latin typeface="+mn-lt"/>
                <a:ea typeface="+mn-ea"/>
                <a:cs typeface="+mn-cs"/>
              </a:rPr>
              <a:t>[CLICK] </a:t>
            </a:r>
            <a:r>
              <a:rPr lang="en-US" b="0" dirty="0"/>
              <a:t>Compared to GACT of Darwin, which is a state-of-the-art long read alignment accelerator, </a:t>
            </a:r>
            <a:r>
              <a:rPr lang="en-US" sz="1200" kern="1200" dirty="0">
                <a:solidFill>
                  <a:schemeClr val="tx1"/>
                </a:solidFill>
                <a:effectLst/>
                <a:latin typeface="+mn-lt"/>
                <a:ea typeface="+mn-ea"/>
                <a:cs typeface="+mn-cs"/>
              </a:rPr>
              <a:t>[CLICK] </a:t>
            </a:r>
            <a:r>
              <a:rPr lang="en-US" b="0" dirty="0"/>
              <a:t>GenASM provides </a:t>
            </a:r>
            <a:r>
              <a:rPr lang="en-US" sz="2800" b="0" dirty="0">
                <a:solidFill>
                  <a:srgbClr val="7030A0"/>
                </a:solidFill>
                <a:latin typeface="Calibri" panose="020F0502020204030204" pitchFamily="34" charset="0"/>
              </a:rPr>
              <a:t>3.9 times better throughput</a:t>
            </a:r>
            <a:r>
              <a:rPr lang="en-US" sz="2800" b="0" dirty="0">
                <a:solidFill>
                  <a:schemeClr val="tx1"/>
                </a:solidFill>
                <a:latin typeface="Calibri" panose="020F0502020204030204" pitchFamily="34" charset="0"/>
              </a:rPr>
              <a:t>, </a:t>
            </a:r>
            <a:r>
              <a:rPr lang="en-US" sz="2800" kern="1200" dirty="0">
                <a:solidFill>
                  <a:schemeClr val="tx1"/>
                </a:solidFill>
                <a:effectLst/>
                <a:latin typeface="+mn-lt"/>
                <a:ea typeface="+mn-ea"/>
                <a:cs typeface="+mn-cs"/>
              </a:rPr>
              <a:t>[CLICK] </a:t>
            </a:r>
            <a:r>
              <a:rPr lang="en-US" sz="2800" b="0" dirty="0">
                <a:solidFill>
                  <a:srgbClr val="7030A0"/>
                </a:solidFill>
                <a:latin typeface="Corbel" panose="020B0503020204020204" pitchFamily="34" charset="0"/>
              </a:rPr>
              <a:t>6.6 times better throughput per unit area</a:t>
            </a:r>
            <a:r>
              <a:rPr lang="en-US" sz="2800" b="0" dirty="0">
                <a:solidFill>
                  <a:schemeClr val="tx1"/>
                </a:solidFill>
                <a:latin typeface="Corbel" panose="020B0503020204020204" pitchFamily="34" charset="0"/>
              </a:rPr>
              <a:t>, and </a:t>
            </a:r>
            <a:r>
              <a:rPr lang="en-US" sz="2800" b="0" dirty="0">
                <a:solidFill>
                  <a:srgbClr val="7030A0"/>
                </a:solidFill>
                <a:latin typeface="Calibri" panose="020F0502020204030204" pitchFamily="34" charset="0"/>
                <a:cs typeface="Calibri" panose="020F0502020204030204" pitchFamily="34" charset="0"/>
              </a:rPr>
              <a:t>10.5 times better</a:t>
            </a:r>
            <a:r>
              <a:rPr lang="en-US" sz="2800" b="0" dirty="0">
                <a:solidFill>
                  <a:srgbClr val="7030A0"/>
                </a:solidFill>
                <a:latin typeface="Corbel" panose="020B0503020204020204" pitchFamily="34" charset="0"/>
              </a:rPr>
              <a:t> throughput per unit power</a:t>
            </a:r>
            <a:r>
              <a:rPr lang="en-US" sz="2800" b="0" dirty="0">
                <a:solidFill>
                  <a:schemeClr val="tx1"/>
                </a:solidFill>
                <a:latin typeface="Corbel" panose="020B0503020204020204" pitchFamily="34" charset="0"/>
              </a:rPr>
              <a:t>.</a:t>
            </a:r>
          </a:p>
          <a:p>
            <a:pPr algn="l"/>
            <a:endParaRPr lang="en-US" b="0" dirty="0"/>
          </a:p>
        </p:txBody>
      </p:sp>
      <p:sp>
        <p:nvSpPr>
          <p:cNvPr id="4" name="Slide Number Placeholder 3"/>
          <p:cNvSpPr>
            <a:spLocks noGrp="1"/>
          </p:cNvSpPr>
          <p:nvPr>
            <p:ph type="sldNum" sz="quarter" idx="5"/>
          </p:nvPr>
        </p:nvSpPr>
        <p:spPr/>
        <p:txBody>
          <a:bodyPr/>
          <a:lstStyle/>
          <a:p>
            <a:fld id="{47139A41-7A76-1D40-B3BE-29B670EC38FE}" type="slidenum">
              <a:rPr lang="en-US" smtClean="0"/>
              <a:t>81</a:t>
            </a:fld>
            <a:endParaRPr lang="en-US"/>
          </a:p>
        </p:txBody>
      </p:sp>
    </p:spTree>
    <p:extLst>
      <p:ext uri="{BB962C8B-B14F-4D97-AF65-F5344CB8AC3E}">
        <p14:creationId xmlns:p14="http://schemas.microsoft.com/office/powerpoint/2010/main" val="301354369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[CLICK] </a:t>
            </a:r>
            <a:r>
              <a:rPr lang="en-US" dirty="0"/>
              <a:t>For short reads, compared to same SW baselines, </a:t>
            </a:r>
            <a:r>
              <a:rPr lang="en-US" sz="1200" kern="1200" dirty="0">
                <a:solidFill>
                  <a:schemeClr val="tx1"/>
                </a:solidFill>
                <a:effectLst/>
                <a:latin typeface="+mn-lt"/>
                <a:ea typeface="+mn-ea"/>
                <a:cs typeface="+mn-cs"/>
              </a:rPr>
              <a:t>[CLICK] [CLICK] [CLICK] </a:t>
            </a:r>
            <a:r>
              <a:rPr lang="en-US" dirty="0"/>
              <a:t>GenASM provides significant speedup and reduction in power consumption, similar to long reads.</a:t>
            </a:r>
          </a:p>
          <a:p>
            <a:endParaRPr lang="en-US" dirty="0"/>
          </a:p>
          <a:p>
            <a:r>
              <a:rPr lang="en-US" sz="1200" kern="1200" dirty="0">
                <a:solidFill>
                  <a:schemeClr val="tx1"/>
                </a:solidFill>
                <a:effectLst/>
                <a:latin typeface="+mn-lt"/>
                <a:ea typeface="+mn-ea"/>
                <a:cs typeface="+mn-cs"/>
              </a:rPr>
              <a:t>[CLICK] </a:t>
            </a:r>
            <a:r>
              <a:rPr lang="en-US" b="0" dirty="0"/>
              <a:t>Compared to </a:t>
            </a:r>
            <a:r>
              <a:rPr lang="en-US" b="0" dirty="0" err="1"/>
              <a:t>SillaX</a:t>
            </a:r>
            <a:r>
              <a:rPr lang="en-US" b="0" dirty="0"/>
              <a:t> of </a:t>
            </a:r>
            <a:r>
              <a:rPr lang="en-US" b="0" dirty="0" err="1"/>
              <a:t>GenAx</a:t>
            </a:r>
            <a:r>
              <a:rPr lang="en-US" b="0" dirty="0"/>
              <a:t>, which is a state-of-the-art short read alignment accelerator, GenASM provides </a:t>
            </a:r>
            <a:r>
              <a:rPr lang="en-US" sz="1200" b="0" dirty="0">
                <a:solidFill>
                  <a:srgbClr val="7030A0"/>
                </a:solidFill>
                <a:latin typeface="Calibri" panose="020F0502020204030204" pitchFamily="34" charset="0"/>
              </a:rPr>
              <a:t>1.9 times better throughput</a:t>
            </a:r>
            <a:r>
              <a:rPr lang="en-US" sz="1200" b="0" dirty="0">
                <a:solidFill>
                  <a:schemeClr val="tx1"/>
                </a:solidFill>
                <a:latin typeface="Calibri" panose="020F0502020204030204" pitchFamily="34" charset="0"/>
              </a:rPr>
              <a:t>, while using </a:t>
            </a:r>
            <a:r>
              <a:rPr lang="en-US" sz="1200" b="0" dirty="0">
                <a:solidFill>
                  <a:srgbClr val="7030A0"/>
                </a:solidFill>
                <a:latin typeface="Calibri" panose="020F0502020204030204" pitchFamily="34" charset="0"/>
              </a:rPr>
              <a:t>63% less logic area</a:t>
            </a:r>
            <a:r>
              <a:rPr lang="en-US" sz="1200" b="0" dirty="0">
                <a:solidFill>
                  <a:srgbClr val="7030A0"/>
                </a:solidFill>
                <a:latin typeface="Corbel" panose="020B0503020204020204" pitchFamily="34" charset="0"/>
              </a:rPr>
              <a:t> </a:t>
            </a:r>
            <a:r>
              <a:rPr lang="en-US" sz="1200" b="0" dirty="0">
                <a:solidFill>
                  <a:schemeClr val="tx1"/>
                </a:solidFill>
                <a:latin typeface="Corbel" panose="020B0503020204020204" pitchFamily="34" charset="0"/>
              </a:rPr>
              <a:t>and </a:t>
            </a:r>
            <a:r>
              <a:rPr lang="en-US" sz="1200" b="0" dirty="0">
                <a:solidFill>
                  <a:srgbClr val="7030A0"/>
                </a:solidFill>
                <a:latin typeface="Calibri" panose="020F0502020204030204" pitchFamily="34" charset="0"/>
              </a:rPr>
              <a:t>82% less logic power.</a:t>
            </a:r>
            <a:endParaRPr lang="en-US" b="0" dirty="0"/>
          </a:p>
          <a:p>
            <a:endParaRPr lang="en-US" dirty="0"/>
          </a:p>
        </p:txBody>
      </p:sp>
      <p:sp>
        <p:nvSpPr>
          <p:cNvPr id="4" name="Slide Number Placeholder 3"/>
          <p:cNvSpPr>
            <a:spLocks noGrp="1"/>
          </p:cNvSpPr>
          <p:nvPr>
            <p:ph type="sldNum" sz="quarter" idx="5"/>
          </p:nvPr>
        </p:nvSpPr>
        <p:spPr/>
        <p:txBody>
          <a:bodyPr/>
          <a:lstStyle/>
          <a:p>
            <a:fld id="{47139A41-7A76-1D40-B3BE-29B670EC38FE}" type="slidenum">
              <a:rPr lang="en-US" smtClean="0"/>
              <a:t>82</a:t>
            </a:fld>
            <a:endParaRPr lang="en-US"/>
          </a:p>
        </p:txBody>
      </p:sp>
    </p:spTree>
    <p:extLst>
      <p:ext uri="{BB962C8B-B14F-4D97-AF65-F5344CB8AC3E}">
        <p14:creationId xmlns:p14="http://schemas.microsoft.com/office/powerpoint/2010/main" val="91564378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Let’s briefly look at our results for our second use case: pre-alignment filtering</a:t>
            </a:r>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47139A41-7A76-1D40-B3BE-29B670EC38FE}" type="slidenum">
              <a:rPr lang="en-US" smtClean="0"/>
              <a:t>83</a:t>
            </a:fld>
            <a:endParaRPr lang="en-US"/>
          </a:p>
        </p:txBody>
      </p:sp>
    </p:spTree>
    <p:extLst>
      <p:ext uri="{BB962C8B-B14F-4D97-AF65-F5344CB8AC3E}">
        <p14:creationId xmlns:p14="http://schemas.microsoft.com/office/powerpoint/2010/main" val="389711950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[CLICK] Here is the key takeaway: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Compared to Shouji, which is a state-of-the-art FPGA-based filter, GenASM is more efficient in terms of both speed and power consumption, while significantly improving the accuracy of pre-alignment filtering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47139A41-7A76-1D40-B3BE-29B670EC38FE}" type="slidenum">
              <a:rPr lang="en-US" smtClean="0"/>
              <a:t>84</a:t>
            </a:fld>
            <a:endParaRPr lang="en-US"/>
          </a:p>
        </p:txBody>
      </p:sp>
    </p:spTree>
    <p:extLst>
      <p:ext uri="{BB962C8B-B14F-4D97-AF65-F5344CB8AC3E}">
        <p14:creationId xmlns:p14="http://schemas.microsoft.com/office/powerpoint/2010/main" val="194288528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Similarly, let’s briefly look at our results for the third use case: edit distance calculation</a:t>
            </a:r>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47139A41-7A76-1D40-B3BE-29B670EC38FE}" type="slidenum">
              <a:rPr lang="en-US" smtClean="0"/>
              <a:t>85</a:t>
            </a:fld>
            <a:endParaRPr lang="en-US"/>
          </a:p>
        </p:txBody>
      </p:sp>
    </p:spTree>
    <p:extLst>
      <p:ext uri="{BB962C8B-B14F-4D97-AF65-F5344CB8AC3E}">
        <p14:creationId xmlns:p14="http://schemas.microsoft.com/office/powerpoint/2010/main" val="259602910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Here are the key takeaways: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Compared to the SW baseline, Edlib, GenASM provides 2 to 4 orders of magnitude speedup, while reducing power consumption by 2 orders of magnitude.</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And compared to the HW baseline, ASAP, GenASM </a:t>
            </a:r>
            <a:r>
              <a:rPr lang="en-US" dirty="0">
                <a:solidFill>
                  <a:schemeClr val="tx1"/>
                </a:solidFill>
              </a:rPr>
              <a:t>provides 9.3 to 400 times speedup, while consuming 67 times less power</a:t>
            </a: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47139A41-7A76-1D40-B3BE-29B670EC38FE}" type="slidenum">
              <a:rPr lang="en-US" smtClean="0"/>
              <a:t>86</a:t>
            </a:fld>
            <a:endParaRPr lang="en-US"/>
          </a:p>
        </p:txBody>
      </p:sp>
    </p:spTree>
    <p:extLst>
      <p:ext uri="{BB962C8B-B14F-4D97-AF65-F5344CB8AC3E}">
        <p14:creationId xmlns:p14="http://schemas.microsoft.com/office/powerpoint/2010/main" val="418189359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3"/>
        <p:cNvGrpSpPr/>
        <p:nvPr/>
      </p:nvGrpSpPr>
      <p:grpSpPr>
        <a:xfrm>
          <a:off x="0" y="0"/>
          <a:ext cx="0" cy="0"/>
          <a:chOff x="0" y="0"/>
          <a:chExt cx="0" cy="0"/>
        </a:xfrm>
      </p:grpSpPr>
      <p:sp>
        <p:nvSpPr>
          <p:cNvPr id="694" name="Google Shape;694;gd121dd48d8_38_21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5" name="Google Shape;695;gd121dd48d8_38_2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1.4 GB in total</a:t>
            </a:r>
          </a:p>
          <a:p>
            <a:pPr marL="0" lvl="0" indent="0" algn="l" rtl="0">
              <a:spcBef>
                <a:spcPts val="0"/>
              </a:spcBef>
              <a:spcAft>
                <a:spcPts val="0"/>
              </a:spcAft>
              <a:buNone/>
            </a:pPr>
            <a:r>
              <a:rPr lang="en-US" dirty="0"/>
              <a:t>620 MB nodes</a:t>
            </a:r>
          </a:p>
          <a:p>
            <a:pPr marL="0" lvl="0" indent="0" algn="l" rtl="0">
              <a:spcBef>
                <a:spcPts val="0"/>
              </a:spcBef>
              <a:spcAft>
                <a:spcPts val="0"/>
              </a:spcAft>
              <a:buNone/>
            </a:pPr>
            <a:r>
              <a:rPr lang="en-US" dirty="0"/>
              <a:t>740 MB chars</a:t>
            </a:r>
          </a:p>
          <a:p>
            <a:pPr marL="0" lvl="0" indent="0" algn="l" rtl="0">
              <a:spcBef>
                <a:spcPts val="0"/>
              </a:spcBef>
              <a:spcAft>
                <a:spcPts val="0"/>
              </a:spcAft>
              <a:buNone/>
            </a:pPr>
            <a:r>
              <a:rPr lang="en-US" dirty="0"/>
              <a:t>106 MB edges</a:t>
            </a:r>
          </a:p>
          <a:p>
            <a:pPr marL="0" lvl="0" indent="0" algn="l" rtl="0">
              <a:spcBef>
                <a:spcPts val="0"/>
              </a:spcBef>
              <a:spcAft>
                <a:spcPts val="0"/>
              </a:spcAft>
              <a:buNone/>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use the stats (i.e., number of nodes, number of edges and total sequence length) for each chromosome’s associated graph to determine the data sizes of our graph structure. Based on our analysis, we find that each node in the nodes table requires 32B per entry and the total size of the nodes table is </a:t>
            </a:r>
            <a:r>
              <a:rPr lang="en-US" sz="1200" i="1" kern="1200" dirty="0">
                <a:solidFill>
                  <a:schemeClr val="tx1"/>
                </a:solidFill>
                <a:effectLst/>
                <a:latin typeface="+mn-lt"/>
                <a:ea typeface="+mn-ea"/>
                <a:cs typeface="+mn-cs"/>
              </a:rPr>
              <a:t>#nodes </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32B</a:t>
            </a:r>
            <a:r>
              <a:rPr lang="en-US" sz="1200" kern="1200" dirty="0">
                <a:solidFill>
                  <a:schemeClr val="tx1"/>
                </a:solidFill>
                <a:effectLst/>
                <a:latin typeface="+mn-lt"/>
                <a:ea typeface="+mn-ea"/>
                <a:cs typeface="+mn-cs"/>
              </a:rPr>
              <a:t>. Since we can store characters in the sequences table using a 2-bit representation (since we only have 4 possible characters), the total size is </a:t>
            </a:r>
            <a:r>
              <a:rPr lang="en-US" sz="1200" i="1" kern="1200" dirty="0">
                <a:solidFill>
                  <a:schemeClr val="tx1"/>
                </a:solidFill>
                <a:effectLst/>
                <a:latin typeface="+mn-lt"/>
                <a:ea typeface="+mn-ea"/>
                <a:cs typeface="+mn-cs"/>
              </a:rPr>
              <a:t>total sequence length </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2bit</a:t>
            </a:r>
            <a:r>
              <a:rPr lang="en-US" sz="1200" kern="1200" dirty="0">
                <a:solidFill>
                  <a:schemeClr val="tx1"/>
                </a:solidFill>
                <a:effectLst/>
                <a:latin typeface="+mn-lt"/>
                <a:ea typeface="+mn-ea"/>
                <a:cs typeface="+mn-cs"/>
              </a:rPr>
              <a:t>. We also find that each entry in the edges table requires 4B, thus the total size of the edges table is </a:t>
            </a:r>
            <a:r>
              <a:rPr lang="en-US" sz="1200" i="1" kern="1200" dirty="0">
                <a:solidFill>
                  <a:schemeClr val="tx1"/>
                </a:solidFill>
                <a:effectLst/>
                <a:latin typeface="+mn-lt"/>
                <a:ea typeface="+mn-ea"/>
                <a:cs typeface="+mn-cs"/>
              </a:rPr>
              <a:t>#edges </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4B</a:t>
            </a:r>
            <a:r>
              <a:rPr lang="en-US" sz="1200" kern="1200" dirty="0">
                <a:solidFill>
                  <a:schemeClr val="tx1"/>
                </a:solidFill>
                <a:effectLst/>
                <a:latin typeface="+mn-lt"/>
                <a:ea typeface="+mn-ea"/>
                <a:cs typeface="+mn-cs"/>
              </a:rPr>
              <a:t>. </a:t>
            </a:r>
            <a:endParaRPr lang="en-US" dirty="0"/>
          </a:p>
          <a:p>
            <a:pPr marL="0" lvl="0" indent="0" algn="l" rtl="0">
              <a:spcBef>
                <a:spcPts val="0"/>
              </a:spcBef>
              <a:spcAft>
                <a:spcPts val="0"/>
              </a:spcAft>
              <a:buNone/>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use three separate table structures: (1) the nodes table, which stores the nodes of the graphs as the &lt;node id&gt; as the key and the &lt;node’s sequence’s length, starting address at the sequences table, node’s number of outgoing edges, starting address at the edges table&gt; as the value; (2) the sequences table, which stores the associated sequences of each node; and (3) the edges table, which stores the associated outgoing nodes (by node ID) of each node. </a:t>
            </a:r>
            <a:endParaRPr lang="en-US" dirty="0"/>
          </a:p>
        </p:txBody>
      </p:sp>
    </p:spTree>
    <p:extLst>
      <p:ext uri="{BB962C8B-B14F-4D97-AF65-F5344CB8AC3E}">
        <p14:creationId xmlns:p14="http://schemas.microsoft.com/office/powerpoint/2010/main" val="25524641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all other observations, you can refer to our paper.</a:t>
            </a:r>
          </a:p>
        </p:txBody>
      </p:sp>
      <p:sp>
        <p:nvSpPr>
          <p:cNvPr id="4" name="Slide Number Placeholder 3"/>
          <p:cNvSpPr>
            <a:spLocks noGrp="1"/>
          </p:cNvSpPr>
          <p:nvPr>
            <p:ph type="sldNum" sz="quarter" idx="5"/>
          </p:nvPr>
        </p:nvSpPr>
        <p:spPr/>
        <p:txBody>
          <a:bodyPr/>
          <a:lstStyle/>
          <a:p>
            <a:fld id="{47139A41-7A76-1D40-B3BE-29B670EC38FE}" type="slidenum">
              <a:rPr lang="en-US" smtClean="0"/>
              <a:t>9</a:t>
            </a:fld>
            <a:endParaRPr lang="en-US"/>
          </a:p>
        </p:txBody>
      </p:sp>
    </p:spTree>
    <p:extLst>
      <p:ext uri="{BB962C8B-B14F-4D97-AF65-F5344CB8AC3E}">
        <p14:creationId xmlns:p14="http://schemas.microsoft.com/office/powerpoint/2010/main" val="377283221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3"/>
        <p:cNvGrpSpPr/>
        <p:nvPr/>
      </p:nvGrpSpPr>
      <p:grpSpPr>
        <a:xfrm>
          <a:off x="0" y="0"/>
          <a:ext cx="0" cy="0"/>
          <a:chOff x="0" y="0"/>
          <a:chExt cx="0" cy="0"/>
        </a:xfrm>
      </p:grpSpPr>
      <p:sp>
        <p:nvSpPr>
          <p:cNvPr id="694" name="Google Shape;694;gd121dd48d8_38_21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5" name="Google Shape;695;gd121dd48d8_38_2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9.8GB in total</a:t>
            </a:r>
          </a:p>
          <a:p>
            <a:pPr marL="0" lvl="0" indent="0" algn="l" rtl="0">
              <a:spcBef>
                <a:spcPts val="0"/>
              </a:spcBef>
              <a:spcAft>
                <a:spcPts val="0"/>
              </a:spcAft>
              <a:buNone/>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the first-level of the hash table, similar to Minimap2 [136], we have </a:t>
            </a:r>
            <a:r>
              <a:rPr lang="en-US" sz="1200" i="1" kern="1200" dirty="0">
                <a:solidFill>
                  <a:schemeClr val="tx1"/>
                </a:solidFill>
                <a:effectLst/>
                <a:latin typeface="+mn-lt"/>
                <a:ea typeface="+mn-ea"/>
                <a:cs typeface="+mn-cs"/>
              </a:rPr>
              <a:t>buckets </a:t>
            </a:r>
            <a:r>
              <a:rPr lang="en-US" sz="1200" kern="1200" dirty="0">
                <a:solidFill>
                  <a:schemeClr val="tx1"/>
                </a:solidFill>
                <a:effectLst/>
                <a:latin typeface="+mn-lt"/>
                <a:ea typeface="+mn-ea"/>
                <a:cs typeface="+mn-cs"/>
              </a:rPr>
              <a:t>to decrease the memory footprint of the index. Each entry in this first-level of the index stores &lt;starting address of the minimizers in the corresponding bucket in the second-level, number of minimizers in the corresponding bucket&gt;. In the second-level of the hash table, we have the </a:t>
            </a:r>
            <a:r>
              <a:rPr lang="en-US" sz="1200" i="1" kern="1200" dirty="0">
                <a:solidFill>
                  <a:schemeClr val="tx1"/>
                </a:solidFill>
                <a:effectLst/>
                <a:latin typeface="+mn-lt"/>
                <a:ea typeface="+mn-ea"/>
                <a:cs typeface="+mn-cs"/>
              </a:rPr>
              <a:t>minimizers</a:t>
            </a:r>
            <a:r>
              <a:rPr lang="en-US" sz="1200" kern="1200" dirty="0">
                <a:solidFill>
                  <a:schemeClr val="tx1"/>
                </a:solidFill>
                <a:effectLst/>
                <a:latin typeface="+mn-lt"/>
                <a:ea typeface="+mn-ea"/>
                <a:cs typeface="+mn-cs"/>
              </a:rPr>
              <a:t>. Each entry in this second-level of the index stores &lt;hash value of the corresponding minimizer, starting address of the seed locations of the corresponding minimizer in the second-level, number of locations of the corresponding minimizer&gt;. Minimizers are sorted based on their hash values in the second-level of the index. Finally, in the third-level of the hash table, we have the </a:t>
            </a:r>
            <a:r>
              <a:rPr lang="en-US" sz="1200" i="1" kern="1200" dirty="0">
                <a:solidFill>
                  <a:schemeClr val="tx1"/>
                </a:solidFill>
                <a:effectLst/>
                <a:latin typeface="+mn-lt"/>
                <a:ea typeface="+mn-ea"/>
                <a:cs typeface="+mn-cs"/>
              </a:rPr>
              <a:t>seed locations</a:t>
            </a:r>
            <a:r>
              <a:rPr lang="en-US" sz="1200" kern="1200" dirty="0">
                <a:solidFill>
                  <a:schemeClr val="tx1"/>
                </a:solidFill>
                <a:effectLst/>
                <a:latin typeface="+mn-lt"/>
                <a:ea typeface="+mn-ea"/>
                <a:cs typeface="+mn-cs"/>
              </a:rPr>
              <a:t>. Each entry in this third-level of the index stores &lt;node ID of the corresponding seed location, relative offset of the corresponding seed location within the node&gt;. Locations are grouped based on their corresponding minimizers and sorted within each group based on their values. </a:t>
            </a:r>
            <a:endParaRPr lang="en-US" dirty="0"/>
          </a:p>
          <a:p>
            <a:pPr marL="0" lvl="0" indent="0" algn="l" rtl="0">
              <a:spcBef>
                <a:spcPts val="0"/>
              </a:spcBef>
              <a:spcAft>
                <a:spcPts val="0"/>
              </a:spcAft>
              <a:buNone/>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use the stats (i.e., number of distinct minimizers, total number of locations, maximum number of minimizers per bucket, and maximum number of locations per minimizer) for each graph to determine the data sizes of our index structure. Based on our empirical analysis, we find that 224 is the optimum number of buckets in terms of memory footprint and the number of keys per each bucket. We also find that each bucket entry requires 4B of data, thus the total size of the first-level of the index is 224 * </a:t>
            </a:r>
            <a:r>
              <a:rPr lang="en-US" sz="1200" i="1" kern="1200" dirty="0">
                <a:solidFill>
                  <a:schemeClr val="tx1"/>
                </a:solidFill>
                <a:effectLst/>
                <a:latin typeface="+mn-lt"/>
                <a:ea typeface="+mn-ea"/>
                <a:cs typeface="+mn-cs"/>
              </a:rPr>
              <a:t>4B</a:t>
            </a:r>
            <a:r>
              <a:rPr lang="en-US" sz="1200" kern="1200" dirty="0">
                <a:solidFill>
                  <a:schemeClr val="tx1"/>
                </a:solidFill>
                <a:effectLst/>
                <a:latin typeface="+mn-lt"/>
                <a:ea typeface="+mn-ea"/>
                <a:cs typeface="+mn-cs"/>
              </a:rPr>
              <a:t>. Each minimizer in the second-level of the index requires 12B of data, thus the total size of the second-level of the index is </a:t>
            </a:r>
            <a:r>
              <a:rPr lang="en-US" sz="1200" i="1" kern="1200" dirty="0">
                <a:solidFill>
                  <a:schemeClr val="tx1"/>
                </a:solidFill>
                <a:effectLst/>
                <a:latin typeface="+mn-lt"/>
                <a:ea typeface="+mn-ea"/>
                <a:cs typeface="+mn-cs"/>
              </a:rPr>
              <a:t>#distinct minimizers </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12B</a:t>
            </a:r>
            <a:r>
              <a:rPr lang="en-US" sz="1200" kern="1200" dirty="0">
                <a:solidFill>
                  <a:schemeClr val="tx1"/>
                </a:solidFill>
                <a:effectLst/>
                <a:latin typeface="+mn-lt"/>
                <a:ea typeface="+mn-ea"/>
                <a:cs typeface="+mn-cs"/>
              </a:rPr>
              <a:t>. Each location in the third-level of the index requires 8B of data, thus the total size of the third-level of the index is </a:t>
            </a:r>
            <a:r>
              <a:rPr lang="en-US" sz="1200" i="1" kern="1200" dirty="0">
                <a:solidFill>
                  <a:schemeClr val="tx1"/>
                </a:solidFill>
                <a:effectLst/>
                <a:latin typeface="+mn-lt"/>
                <a:ea typeface="+mn-ea"/>
                <a:cs typeface="+mn-cs"/>
              </a:rPr>
              <a:t>#total number of locations </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8B</a:t>
            </a:r>
            <a:r>
              <a:rPr lang="en-US" sz="1200" kern="1200" dirty="0">
                <a:solidFill>
                  <a:schemeClr val="tx1"/>
                </a:solidFill>
                <a:effectLst/>
                <a:latin typeface="+mn-lt"/>
                <a:ea typeface="+mn-ea"/>
                <a:cs typeface="+mn-cs"/>
              </a:rPr>
              <a:t>. </a:t>
            </a:r>
            <a:endParaRPr lang="en-US"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66449278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3"/>
        <p:cNvGrpSpPr/>
        <p:nvPr/>
      </p:nvGrpSpPr>
      <p:grpSpPr>
        <a:xfrm>
          <a:off x="0" y="0"/>
          <a:ext cx="0" cy="0"/>
          <a:chOff x="0" y="0"/>
          <a:chExt cx="0" cy="0"/>
        </a:xfrm>
      </p:grpSpPr>
      <p:sp>
        <p:nvSpPr>
          <p:cNvPr id="694" name="Google Shape;694;gd121dd48d8_38_21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5" name="Google Shape;695;gd121dd48d8_38_2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t>
            </a:r>
            <a:endParaRPr dirty="0"/>
          </a:p>
        </p:txBody>
      </p:sp>
    </p:spTree>
    <p:extLst>
      <p:ext uri="{BB962C8B-B14F-4D97-AF65-F5344CB8AC3E}">
        <p14:creationId xmlns:p14="http://schemas.microsoft.com/office/powerpoint/2010/main" val="323752418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gcbacf5b389_0_21: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 name="Google Shape;264;gcbacf5b389_0_2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5" name="Google Shape;265;gcbacf5b389_0_2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95</a:t>
            </a:fld>
            <a:endParaRPr/>
          </a:p>
        </p:txBody>
      </p:sp>
    </p:spTree>
    <p:extLst>
      <p:ext uri="{BB962C8B-B14F-4D97-AF65-F5344CB8AC3E}">
        <p14:creationId xmlns:p14="http://schemas.microsoft.com/office/powerpoint/2010/main" val="146853586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we look at our long read analysis, we find that [CLICK][CLICK]</a:t>
            </a:r>
          </a:p>
        </p:txBody>
      </p:sp>
      <p:sp>
        <p:nvSpPr>
          <p:cNvPr id="4" name="Slide Number Placeholder 3"/>
          <p:cNvSpPr>
            <a:spLocks noGrp="1"/>
          </p:cNvSpPr>
          <p:nvPr>
            <p:ph type="sldNum" sz="quarter" idx="5"/>
          </p:nvPr>
        </p:nvSpPr>
        <p:spPr/>
        <p:txBody>
          <a:bodyPr/>
          <a:lstStyle/>
          <a:p>
            <a:fld id="{47139A41-7A76-1D40-B3BE-29B670EC38FE}" type="slidenum">
              <a:rPr lang="en-US" smtClean="0"/>
              <a:t>99</a:t>
            </a:fld>
            <a:endParaRPr lang="en-US"/>
          </a:p>
        </p:txBody>
      </p:sp>
    </p:spTree>
    <p:extLst>
      <p:ext uri="{BB962C8B-B14F-4D97-AF65-F5344CB8AC3E}">
        <p14:creationId xmlns:p14="http://schemas.microsoft.com/office/powerpoint/2010/main" val="498488410"/>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when we look at our short read analysis, we find that [CLICK][CLICK]</a:t>
            </a:r>
          </a:p>
          <a:p>
            <a:endParaRPr lang="en-US" dirty="0"/>
          </a:p>
        </p:txBody>
      </p:sp>
      <p:sp>
        <p:nvSpPr>
          <p:cNvPr id="4" name="Slide Number Placeholder 3"/>
          <p:cNvSpPr>
            <a:spLocks noGrp="1"/>
          </p:cNvSpPr>
          <p:nvPr>
            <p:ph type="sldNum" sz="quarter" idx="5"/>
          </p:nvPr>
        </p:nvSpPr>
        <p:spPr/>
        <p:txBody>
          <a:bodyPr/>
          <a:lstStyle/>
          <a:p>
            <a:fld id="{47139A41-7A76-1D40-B3BE-29B670EC38FE}" type="slidenum">
              <a:rPr lang="en-US" smtClean="0"/>
              <a:t>100</a:t>
            </a:fld>
            <a:endParaRPr lang="en-US"/>
          </a:p>
        </p:txBody>
      </p:sp>
    </p:spTree>
    <p:extLst>
      <p:ext uri="{BB962C8B-B14F-4D97-AF65-F5344CB8AC3E}">
        <p14:creationId xmlns:p14="http://schemas.microsoft.com/office/powerpoint/2010/main" val="49707151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look at the key results for the sequence-to-graph alignment module of </a:t>
            </a:r>
            <a:r>
              <a:rPr lang="en-US" dirty="0" err="1"/>
              <a:t>SeGraM</a:t>
            </a:r>
            <a:r>
              <a:rPr lang="en-US" dirty="0"/>
              <a:t>, which is </a:t>
            </a:r>
            <a:r>
              <a:rPr lang="en-US" dirty="0" err="1"/>
              <a:t>BitAlign</a:t>
            </a:r>
            <a:r>
              <a:rPr lang="en-US" dirty="0"/>
              <a:t>.</a:t>
            </a:r>
          </a:p>
        </p:txBody>
      </p:sp>
      <p:sp>
        <p:nvSpPr>
          <p:cNvPr id="4" name="Slide Number Placeholder 3"/>
          <p:cNvSpPr>
            <a:spLocks noGrp="1"/>
          </p:cNvSpPr>
          <p:nvPr>
            <p:ph type="sldNum" sz="quarter" idx="5"/>
          </p:nvPr>
        </p:nvSpPr>
        <p:spPr/>
        <p:txBody>
          <a:bodyPr/>
          <a:lstStyle/>
          <a:p>
            <a:fld id="{47139A41-7A76-1D40-B3BE-29B670EC38FE}" type="slidenum">
              <a:rPr lang="en-US" smtClean="0"/>
              <a:t>101</a:t>
            </a:fld>
            <a:endParaRPr lang="en-US"/>
          </a:p>
        </p:txBody>
      </p:sp>
    </p:spTree>
    <p:extLst>
      <p:ext uri="{BB962C8B-B14F-4D97-AF65-F5344CB8AC3E}">
        <p14:creationId xmlns:p14="http://schemas.microsoft.com/office/powerpoint/2010/main" val="397157158"/>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Wingdings" pitchFamily="2" charset="2"/>
              <a:buChar char="q"/>
              <a:tabLst/>
              <a:defRPr/>
            </a:pPr>
            <a:r>
              <a:rPr lang="en-US" sz="1200" dirty="0">
                <a:latin typeface="Corbel" panose="020B0503020204020204" pitchFamily="34" charset="0"/>
              </a:rPr>
              <a:t>GACT of Darwin is optimized for long reads, </a:t>
            </a:r>
            <a:r>
              <a:rPr lang="en-US" sz="1200" dirty="0" err="1">
                <a:latin typeface="Corbel" panose="020B0503020204020204" pitchFamily="34" charset="0"/>
              </a:rPr>
              <a:t>SillaX</a:t>
            </a:r>
            <a:r>
              <a:rPr lang="en-US" sz="1200" dirty="0">
                <a:latin typeface="Corbel" panose="020B0503020204020204" pitchFamily="34" charset="0"/>
              </a:rPr>
              <a:t> of </a:t>
            </a:r>
            <a:r>
              <a:rPr lang="en-US" sz="1200" dirty="0" err="1">
                <a:latin typeface="Corbel" panose="020B0503020204020204" pitchFamily="34" charset="0"/>
              </a:rPr>
              <a:t>GenAx</a:t>
            </a:r>
            <a:r>
              <a:rPr lang="en-US" sz="1200" dirty="0">
                <a:latin typeface="Corbel" panose="020B0503020204020204" pitchFamily="34" charset="0"/>
              </a:rPr>
              <a:t> is optimized for short reads, and GenASM is optimized for both short and long reads.</a:t>
            </a:r>
          </a:p>
          <a:p>
            <a:pPr marL="285750" indent="-285750">
              <a:buFont typeface="Wingdings" pitchFamily="2" charset="2"/>
              <a:buChar char="q"/>
            </a:pPr>
            <a:r>
              <a:rPr lang="en-US" sz="1200" dirty="0">
                <a:latin typeface="Corbel" panose="020B0503020204020204" pitchFamily="34" charset="0"/>
              </a:rPr>
              <a:t>We use the optimum configuration of each accelerator reported in their corresponding papers. </a:t>
            </a:r>
          </a:p>
        </p:txBody>
      </p:sp>
      <p:sp>
        <p:nvSpPr>
          <p:cNvPr id="4" name="Slide Number Placeholder 3"/>
          <p:cNvSpPr>
            <a:spLocks noGrp="1"/>
          </p:cNvSpPr>
          <p:nvPr>
            <p:ph type="sldNum" sz="quarter" idx="5"/>
          </p:nvPr>
        </p:nvSpPr>
        <p:spPr/>
        <p:txBody>
          <a:bodyPr/>
          <a:lstStyle/>
          <a:p>
            <a:fld id="{47139A41-7A76-1D40-B3BE-29B670EC38FE}" type="slidenum">
              <a:rPr lang="en-US" smtClean="0"/>
              <a:t>102</a:t>
            </a:fld>
            <a:endParaRPr lang="en-US"/>
          </a:p>
        </p:txBody>
      </p:sp>
    </p:spTree>
    <p:extLst>
      <p:ext uri="{BB962C8B-B14F-4D97-AF65-F5344CB8AC3E}">
        <p14:creationId xmlns:p14="http://schemas.microsoft.com/office/powerpoint/2010/main" val="2916503539"/>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this work, we propose </a:t>
            </a:r>
            <a:r>
              <a:rPr lang="en-US" sz="1200" kern="1200" dirty="0" err="1">
                <a:solidFill>
                  <a:schemeClr val="tx1"/>
                </a:solidFill>
                <a:effectLst/>
                <a:latin typeface="+mn-lt"/>
                <a:ea typeface="+mn-ea"/>
                <a:cs typeface="+mn-cs"/>
              </a:rPr>
              <a:t>BitMAc</a:t>
            </a:r>
            <a:r>
              <a:rPr lang="en-US" sz="1200" kern="1200" dirty="0">
                <a:solidFill>
                  <a:schemeClr val="tx1"/>
                </a:solidFill>
                <a:effectLst/>
                <a:latin typeface="+mn-lt"/>
                <a:ea typeface="+mn-ea"/>
                <a:cs typeface="+mn-cs"/>
              </a:rPr>
              <a:t>, where we leverage a modern FPGA with high-bandwidth memory (HBM) for presenting an FPGA-based prototype for our GenASM accelerators. Our goal is to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First, we re-modified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Second, we exploit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And third, we exploit ...</a:t>
            </a: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Changes:</a:t>
            </a:r>
          </a:p>
          <a:p>
            <a:r>
              <a:rPr lang="en-US" sz="1200" kern="1200" dirty="0">
                <a:solidFill>
                  <a:schemeClr val="tx1"/>
                </a:solidFill>
                <a:effectLst/>
                <a:latin typeface="+mn-lt"/>
                <a:ea typeface="+mn-ea"/>
                <a:cs typeface="+mn-cs"/>
              </a:rPr>
              <a:t>However, for a better mapping, here in our </a:t>
            </a:r>
            <a:r>
              <a:rPr lang="en-US" sz="1200" kern="1200" dirty="0" err="1">
                <a:solidFill>
                  <a:schemeClr val="tx1"/>
                </a:solidFill>
                <a:effectLst/>
                <a:latin typeface="+mn-lt"/>
                <a:ea typeface="+mn-ea"/>
                <a:cs typeface="+mn-cs"/>
              </a:rPr>
              <a:t>BitMAc</a:t>
            </a:r>
            <a:r>
              <a:rPr lang="en-US" sz="1200" kern="1200" dirty="0">
                <a:solidFill>
                  <a:schemeClr val="tx1"/>
                </a:solidFill>
                <a:effectLst/>
                <a:latin typeface="+mn-lt"/>
                <a:ea typeface="+mn-ea"/>
                <a:cs typeface="+mn-cs"/>
              </a:rPr>
              <a:t> design, to match the width of the data port of M20Ks (40 bits) and to decrease the amount of data written to M20Ks, we set the window size as 60 and we store only 2 out of the 4 intermediate bitvectors (i.e., deletion and match) since substitution bitvector can be obtained using the deletion bitvector and if none of these 3 bitvectors contain the 0-of-interest at the position-of-interest, it means that insertion bitvector has it, thus it is not required to explicitly store the fourth bitvector. These changes enable us to decrease the amount of data generated by each processing element of the DC accelerator to be 120 bits (instead of the original 192 bits), which is 3 times of the width of an M20K data bus. </a:t>
            </a:r>
            <a:endParaRPr lang="en-US" dirty="0"/>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Since we have 6847 many M20Ks in our FPGA and since we need 3 M20K ports for each processing element, within our budget, we can instantiate 2282 many processing elements (PEs). To be able to instantiate multiple </a:t>
            </a:r>
            <a:r>
              <a:rPr lang="en-US" sz="1200" kern="1200" dirty="0" err="1">
                <a:solidFill>
                  <a:schemeClr val="tx1"/>
                </a:solidFill>
                <a:effectLst/>
                <a:latin typeface="+mn-lt"/>
                <a:ea typeface="+mn-ea"/>
                <a:cs typeface="+mn-cs"/>
              </a:rPr>
              <a:t>BitMAc</a:t>
            </a:r>
            <a:r>
              <a:rPr lang="en-US" sz="1200" kern="1200" dirty="0">
                <a:solidFill>
                  <a:schemeClr val="tx1"/>
                </a:solidFill>
                <a:effectLst/>
                <a:latin typeface="+mn-lt"/>
                <a:ea typeface="+mn-ea"/>
                <a:cs typeface="+mn-cs"/>
              </a:rPr>
              <a:t> accelerators to exploit inter-level parallelism, we set the number of PEs as 16, based on our empirical analysis. This enables us to set the error threshold (</a:t>
            </a:r>
            <a:r>
              <a:rPr lang="en-US" sz="1200" i="1" kern="1200" dirty="0">
                <a:solidFill>
                  <a:schemeClr val="tx1"/>
                </a:solidFill>
                <a:effectLst/>
                <a:latin typeface="+mn-lt"/>
                <a:ea typeface="+mn-ea"/>
                <a:cs typeface="+mn-cs"/>
              </a:rPr>
              <a:t>k</a:t>
            </a:r>
            <a:r>
              <a:rPr lang="en-US" sz="1200" kern="1200" dirty="0">
                <a:solidFill>
                  <a:schemeClr val="tx1"/>
                </a:solidFill>
                <a:effectLst/>
                <a:latin typeface="+mn-lt"/>
                <a:ea typeface="+mn-ea"/>
                <a:cs typeface="+mn-cs"/>
              </a:rPr>
              <a:t>) for each window of the </a:t>
            </a:r>
            <a:r>
              <a:rPr lang="en-US" sz="1200" kern="1200" dirty="0" err="1">
                <a:solidFill>
                  <a:schemeClr val="tx1"/>
                </a:solidFill>
                <a:effectLst/>
                <a:latin typeface="+mn-lt"/>
                <a:ea typeface="+mn-ea"/>
                <a:cs typeface="+mn-cs"/>
              </a:rPr>
              <a:t>BitMAc</a:t>
            </a:r>
            <a:r>
              <a:rPr lang="en-US" sz="1200" kern="1200" dirty="0">
                <a:solidFill>
                  <a:schemeClr val="tx1"/>
                </a:solidFill>
                <a:effectLst/>
                <a:latin typeface="+mn-lt"/>
                <a:ea typeface="+mn-ea"/>
                <a:cs typeface="+mn-cs"/>
              </a:rPr>
              <a:t> execution as 15 since for each error value (0...</a:t>
            </a:r>
            <a:r>
              <a:rPr lang="en-US" sz="1200" i="1" kern="1200" dirty="0">
                <a:solidFill>
                  <a:schemeClr val="tx1"/>
                </a:solidFill>
                <a:effectLst/>
                <a:latin typeface="+mn-lt"/>
                <a:ea typeface="+mn-ea"/>
                <a:cs typeface="+mn-cs"/>
              </a:rPr>
              <a:t>k</a:t>
            </a:r>
            <a:r>
              <a:rPr lang="en-US" sz="1200" kern="1200" dirty="0">
                <a:solidFill>
                  <a:schemeClr val="tx1"/>
                </a:solidFill>
                <a:effectLst/>
                <a:latin typeface="+mn-lt"/>
                <a:ea typeface="+mn-ea"/>
                <a:cs typeface="+mn-cs"/>
              </a:rPr>
              <a:t>), we have one dedicated PE (Figure 4-4). With this configuration, we can instantiate maximum of 142 </a:t>
            </a:r>
            <a:r>
              <a:rPr lang="en-US" sz="1200" kern="1200" dirty="0" err="1">
                <a:solidFill>
                  <a:schemeClr val="tx1"/>
                </a:solidFill>
                <a:effectLst/>
                <a:latin typeface="+mn-lt"/>
                <a:ea typeface="+mn-ea"/>
                <a:cs typeface="+mn-cs"/>
              </a:rPr>
              <a:t>BitMAc</a:t>
            </a:r>
            <a:r>
              <a:rPr lang="en-US" sz="1200" kern="1200" dirty="0">
                <a:solidFill>
                  <a:schemeClr val="tx1"/>
                </a:solidFill>
                <a:effectLst/>
                <a:latin typeface="+mn-lt"/>
                <a:ea typeface="+mn-ea"/>
                <a:cs typeface="+mn-cs"/>
              </a:rPr>
              <a:t> accelerators on our FPGA. </a:t>
            </a:r>
          </a:p>
          <a:p>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order to exploit the high-bandwidth that the HBM2 stacks provide, we store our inputs (text-pattern pairs) and output (CIGAR string) in the HBM2 memory. Since we have 32 pseudo-channels in total, we can attach 4 </a:t>
            </a:r>
            <a:r>
              <a:rPr lang="en-US" sz="1200" kern="1200" dirty="0" err="1">
                <a:solidFill>
                  <a:schemeClr val="tx1"/>
                </a:solidFill>
                <a:effectLst/>
                <a:latin typeface="+mn-lt"/>
                <a:ea typeface="+mn-ea"/>
                <a:cs typeface="+mn-cs"/>
              </a:rPr>
              <a:t>BitMAc</a:t>
            </a:r>
            <a:r>
              <a:rPr lang="en-US" sz="1200" kern="1200" dirty="0">
                <a:solidFill>
                  <a:schemeClr val="tx1"/>
                </a:solidFill>
                <a:effectLst/>
                <a:latin typeface="+mn-lt"/>
                <a:ea typeface="+mn-ea"/>
                <a:cs typeface="+mn-cs"/>
              </a:rPr>
              <a:t> accelerators to each of these pseudo-channels not to exceed our 142 accelerator limit </a:t>
            </a:r>
            <a:endParaRPr lang="en-US"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057B29E-981E-4B62-B6B9-A448AF3A78B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19100745"/>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complete </a:t>
            </a:r>
            <a:r>
              <a:rPr lang="en-US" sz="1200" kern="1200" dirty="0" err="1">
                <a:solidFill>
                  <a:schemeClr val="tx1"/>
                </a:solidFill>
                <a:effectLst/>
                <a:latin typeface="+mn-lt"/>
                <a:ea typeface="+mn-ea"/>
                <a:cs typeface="+mn-cs"/>
              </a:rPr>
              <a:t>BitMAc</a:t>
            </a:r>
            <a:r>
              <a:rPr lang="en-US" sz="1200" kern="1200" dirty="0">
                <a:solidFill>
                  <a:schemeClr val="tx1"/>
                </a:solidFill>
                <a:effectLst/>
                <a:latin typeface="+mn-lt"/>
                <a:ea typeface="+mn-ea"/>
                <a:cs typeface="+mn-cs"/>
              </a:rPr>
              <a:t> design has 4 </a:t>
            </a:r>
            <a:r>
              <a:rPr lang="en-US" sz="1200" kern="1200" dirty="0" err="1">
                <a:solidFill>
                  <a:schemeClr val="tx1"/>
                </a:solidFill>
                <a:effectLst/>
                <a:latin typeface="+mn-lt"/>
                <a:ea typeface="+mn-ea"/>
                <a:cs typeface="+mn-cs"/>
              </a:rPr>
              <a:t>BitMAc</a:t>
            </a:r>
            <a:r>
              <a:rPr lang="en-US" sz="1200" kern="1200" dirty="0">
                <a:solidFill>
                  <a:schemeClr val="tx1"/>
                </a:solidFill>
                <a:effectLst/>
                <a:latin typeface="+mn-lt"/>
                <a:ea typeface="+mn-ea"/>
                <a:cs typeface="+mn-cs"/>
              </a:rPr>
              <a:t> accelerators connected to each pseudo-channel </a:t>
            </a:r>
            <a:endParaRPr lang="en-US" dirty="0"/>
          </a:p>
          <a:p>
            <a:r>
              <a:rPr lang="en-US" sz="1200" kern="1200" dirty="0">
                <a:solidFill>
                  <a:schemeClr val="tx1"/>
                </a:solidFill>
                <a:effectLst/>
                <a:latin typeface="+mn-lt"/>
                <a:ea typeface="+mn-ea"/>
                <a:cs typeface="+mn-cs"/>
              </a:rPr>
              <a:t>(128 in total), [CLICK] where each </a:t>
            </a:r>
            <a:r>
              <a:rPr lang="en-US" sz="1200" kern="1200" dirty="0" err="1">
                <a:solidFill>
                  <a:schemeClr val="tx1"/>
                </a:solidFill>
                <a:effectLst/>
                <a:latin typeface="+mn-lt"/>
                <a:ea typeface="+mn-ea"/>
                <a:cs typeface="+mn-cs"/>
              </a:rPr>
              <a:t>BitMAc</a:t>
            </a:r>
            <a:r>
              <a:rPr lang="en-US" sz="1200" kern="1200" dirty="0">
                <a:solidFill>
                  <a:schemeClr val="tx1"/>
                </a:solidFill>
                <a:effectLst/>
                <a:latin typeface="+mn-lt"/>
                <a:ea typeface="+mn-ea"/>
                <a:cs typeface="+mn-cs"/>
              </a:rPr>
              <a:t> accelerator contains a DC accelerator with 16 PEs, a TB accelerator, an FSM, and 13.2KB of M20Ks. We synthesize and place &amp; route the complete </a:t>
            </a:r>
            <a:r>
              <a:rPr lang="en-US" sz="1200" kern="1200" dirty="0" err="1">
                <a:solidFill>
                  <a:schemeClr val="tx1"/>
                </a:solidFill>
                <a:effectLst/>
                <a:latin typeface="+mn-lt"/>
                <a:ea typeface="+mn-ea"/>
                <a:cs typeface="+mn-cs"/>
              </a:rPr>
              <a:t>BitMAc</a:t>
            </a:r>
            <a:r>
              <a:rPr lang="en-US" sz="1200" kern="1200" dirty="0">
                <a:solidFill>
                  <a:schemeClr val="tx1"/>
                </a:solidFill>
                <a:effectLst/>
                <a:latin typeface="+mn-lt"/>
                <a:ea typeface="+mn-ea"/>
                <a:cs typeface="+mn-cs"/>
              </a:rPr>
              <a:t> design clocked at 200 MHz, and report the resource utilization and power analysis results based on the compilation flow that Intel Quartus Prime </a:t>
            </a:r>
            <a:endParaRPr lang="en-US" dirty="0"/>
          </a:p>
          <a:p>
            <a:r>
              <a:rPr lang="en-US" sz="1200" kern="1200" dirty="0">
                <a:solidFill>
                  <a:schemeClr val="tx1"/>
                </a:solidFill>
                <a:effectLst/>
                <a:latin typeface="+mn-lt"/>
                <a:ea typeface="+mn-ea"/>
                <a:cs typeface="+mn-cs"/>
              </a:rPr>
              <a:t>provides. We also modify the spreadsheet-based analytical model of GenASM based on our new </a:t>
            </a:r>
            <a:r>
              <a:rPr lang="en-US" sz="1200" kern="1200" dirty="0" err="1">
                <a:solidFill>
                  <a:schemeClr val="tx1"/>
                </a:solidFill>
                <a:effectLst/>
                <a:latin typeface="+mn-lt"/>
                <a:ea typeface="+mn-ea"/>
                <a:cs typeface="+mn-cs"/>
              </a:rPr>
              <a:t>BitMAc</a:t>
            </a:r>
            <a:r>
              <a:rPr lang="en-US" sz="1200" kern="1200" dirty="0">
                <a:solidFill>
                  <a:schemeClr val="tx1"/>
                </a:solidFill>
                <a:effectLst/>
                <a:latin typeface="+mn-lt"/>
                <a:ea typeface="+mn-ea"/>
                <a:cs typeface="+mn-cs"/>
              </a:rPr>
              <a:t> design, and report our performance results based on this analytical model. </a:t>
            </a:r>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perform our </a:t>
            </a:r>
            <a:r>
              <a:rPr lang="en-US" sz="1200" kern="1200" dirty="0" err="1">
                <a:solidFill>
                  <a:schemeClr val="tx1"/>
                </a:solidFill>
                <a:effectLst/>
                <a:latin typeface="+mn-lt"/>
                <a:ea typeface="+mn-ea"/>
                <a:cs typeface="+mn-cs"/>
              </a:rPr>
              <a:t>BitMAc</a:t>
            </a:r>
            <a:r>
              <a:rPr lang="en-US" sz="1200" kern="1200" dirty="0">
                <a:solidFill>
                  <a:schemeClr val="tx1"/>
                </a:solidFill>
                <a:effectLst/>
                <a:latin typeface="+mn-lt"/>
                <a:ea typeface="+mn-ea"/>
                <a:cs typeface="+mn-cs"/>
              </a:rPr>
              <a:t> evaluation for the read alignment use case (See Section 4.8). Similar to GenASM, we compare </a:t>
            </a:r>
            <a:r>
              <a:rPr lang="en-US" sz="1200" kern="1200" dirty="0" err="1">
                <a:solidFill>
                  <a:schemeClr val="tx1"/>
                </a:solidFill>
                <a:effectLst/>
                <a:latin typeface="+mn-lt"/>
                <a:ea typeface="+mn-ea"/>
                <a:cs typeface="+mn-cs"/>
              </a:rPr>
              <a:t>BitMAc</a:t>
            </a:r>
            <a:r>
              <a:rPr lang="en-US" sz="1200" kern="1200" dirty="0">
                <a:solidFill>
                  <a:schemeClr val="tx1"/>
                </a:solidFill>
                <a:effectLst/>
                <a:latin typeface="+mn-lt"/>
                <a:ea typeface="+mn-ea"/>
                <a:cs typeface="+mn-cs"/>
              </a:rPr>
              <a:t> with (1) the read alignment steps of Minimap2 [136] and BWA-MEM [134] as the CPU-based baselines, and (2) GASAL2 [6] as the GPU-based baseline.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[CLICK]</a:t>
            </a:r>
            <a:endParaRPr lang="en-US" dirty="0"/>
          </a:p>
        </p:txBody>
      </p:sp>
      <p:sp>
        <p:nvSpPr>
          <p:cNvPr id="4" name="Slide Number Placeholder 3"/>
          <p:cNvSpPr>
            <a:spLocks noGrp="1"/>
          </p:cNvSpPr>
          <p:nvPr>
            <p:ph type="sldNum" sz="quarter" idx="5"/>
          </p:nvPr>
        </p:nvSpPr>
        <p:spPr/>
        <p:txBody>
          <a:bodyPr/>
          <a:lstStyle/>
          <a:p>
            <a:fld id="{47139A41-7A76-1D40-B3BE-29B670EC38FE}" type="slidenum">
              <a:rPr lang="en-US" smtClean="0"/>
              <a:t>105</a:t>
            </a:fld>
            <a:endParaRPr lang="en-US"/>
          </a:p>
        </p:txBody>
      </p:sp>
    </p:spTree>
    <p:extLst>
      <p:ext uri="{BB962C8B-B14F-4D97-AF65-F5344CB8AC3E}">
        <p14:creationId xmlns:p14="http://schemas.microsoft.com/office/powerpoint/2010/main" val="4069148292"/>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[CLICK]</a:t>
            </a:r>
          </a:p>
          <a:p>
            <a:r>
              <a:rPr lang="en-US" sz="1200" kern="1200" dirty="0">
                <a:solidFill>
                  <a:schemeClr val="tx1"/>
                </a:solidFill>
                <a:effectLst/>
                <a:latin typeface="+mn-lt"/>
                <a:ea typeface="+mn-ea"/>
                <a:cs typeface="+mn-cs"/>
              </a:rPr>
              <a:t>[CLICK]</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When we look at the power dissipation analysis by block type for our complete </a:t>
            </a:r>
            <a:r>
              <a:rPr lang="en-US" sz="1200" kern="1200" dirty="0" err="1">
                <a:solidFill>
                  <a:schemeClr val="tx1"/>
                </a:solidFill>
                <a:effectLst/>
                <a:latin typeface="+mn-lt"/>
                <a:ea typeface="+mn-ea"/>
                <a:cs typeface="+mn-cs"/>
              </a:rPr>
              <a:t>BitMAc</a:t>
            </a:r>
            <a:r>
              <a:rPr lang="en-US" sz="1200" kern="1200" dirty="0">
                <a:solidFill>
                  <a:schemeClr val="tx1"/>
                </a:solidFill>
                <a:effectLst/>
                <a:latin typeface="+mn-lt"/>
                <a:ea typeface="+mn-ea"/>
                <a:cs typeface="+mn-cs"/>
              </a:rPr>
              <a:t> design, we find that 59% of the total dissipation accounts for the M20Ks, 9% </a:t>
            </a:r>
            <a:endParaRPr lang="en-US" dirty="0"/>
          </a:p>
          <a:p>
            <a:r>
              <a:rPr lang="en-US" sz="1200" kern="1200" dirty="0">
                <a:solidFill>
                  <a:schemeClr val="tx1"/>
                </a:solidFill>
                <a:effectLst/>
                <a:latin typeface="+mn-lt"/>
                <a:ea typeface="+mn-ea"/>
                <a:cs typeface="+mn-cs"/>
              </a:rPr>
              <a:t>accounts for the combination cells, 7% accounts for the register cells, 13% accounts for the clock network, and 12% accounts for the static power dissipation. Thus, M20Ks are the main contributors to the total on-chip power dissipation. </a:t>
            </a:r>
            <a:endParaRPr lang="en-US" dirty="0"/>
          </a:p>
          <a:p>
            <a:pPr marL="411163" indent="-322263">
              <a:lnSpc>
                <a:spcPct val="120000"/>
              </a:lnSpc>
              <a:spcBef>
                <a:spcPts val="0"/>
              </a:spcBef>
              <a:spcAft>
                <a:spcPts val="0"/>
              </a:spcAft>
            </a:pPr>
            <a:endParaRPr lang="en-US" sz="1200" dirty="0">
              <a:solidFill>
                <a:schemeClr val="tx1"/>
              </a:solidFill>
            </a:endParaRPr>
          </a:p>
          <a:p>
            <a:pPr marL="411163" marR="0" lvl="0" indent="-322263" algn="l" defTabSz="914400" rtl="0" eaLnBrk="1" fontAlgn="auto" latinLnBrk="0" hangingPunct="1">
              <a:lnSpc>
                <a:spcPct val="120000"/>
              </a:lnSpc>
              <a:spcBef>
                <a:spcPts val="0"/>
              </a:spcBef>
              <a:spcAft>
                <a:spcPts val="0"/>
              </a:spcAft>
              <a:buClrTx/>
              <a:buSzTx/>
              <a:buFontTx/>
              <a:buNone/>
              <a:tabLst/>
              <a:defRPr/>
            </a:pPr>
            <a:r>
              <a:rPr lang="en-US" sz="1200" kern="1200" dirty="0">
                <a:solidFill>
                  <a:schemeClr val="tx1"/>
                </a:solidFill>
                <a:effectLst/>
                <a:latin typeface="+mn-lt"/>
                <a:ea typeface="+mn-ea"/>
                <a:cs typeface="+mn-cs"/>
              </a:rPr>
              <a:t>Even though we find that there is a linear scaling of the FPGA resources with the number of instances we include in our design. </a:t>
            </a:r>
          </a:p>
          <a:p>
            <a:pPr marL="411163" marR="0" lvl="0" indent="-322263" algn="l" defTabSz="914400" rtl="0" eaLnBrk="1" fontAlgn="auto" latinLnBrk="0" hangingPunct="1">
              <a:lnSpc>
                <a:spcPct val="120000"/>
              </a:lnSpc>
              <a:spcBef>
                <a:spcPts val="0"/>
              </a:spcBef>
              <a:spcAft>
                <a:spcPts val="0"/>
              </a:spcAft>
              <a:buClrTx/>
              <a:buSzTx/>
              <a:buFontTx/>
              <a:buNone/>
              <a:tabLst/>
              <a:defRPr/>
            </a:pPr>
            <a:r>
              <a:rPr lang="en-US" sz="1200" kern="1200" dirty="0">
                <a:solidFill>
                  <a:schemeClr val="tx1"/>
                </a:solidFill>
                <a:effectLst/>
                <a:latin typeface="+mn-lt"/>
                <a:ea typeface="+mn-ea"/>
                <a:cs typeface="+mn-cs"/>
              </a:rPr>
              <a:t>Due to high amount of data that needs to be stored for the TB execution on M20Ks, we are bottlenecked by the amount of on-chip memory (i.e., M20Ks) we have. </a:t>
            </a:r>
            <a:endParaRPr lang="en-US" sz="1200" dirty="0">
              <a:solidFill>
                <a:schemeClr val="tx1"/>
              </a:solidFill>
            </a:endParaRPr>
          </a:p>
          <a:p>
            <a:pPr marL="411163" indent="-322263">
              <a:lnSpc>
                <a:spcPct val="120000"/>
              </a:lnSpc>
              <a:spcBef>
                <a:spcPts val="0"/>
              </a:spcBef>
              <a:spcAft>
                <a:spcPts val="0"/>
              </a:spcAft>
            </a:pPr>
            <a:endParaRPr lang="en-US" sz="1200" dirty="0">
              <a:solidFill>
                <a:schemeClr val="tx1"/>
              </a:solidFill>
            </a:endParaRPr>
          </a:p>
          <a:p>
            <a:pPr marL="411163" indent="-322263">
              <a:lnSpc>
                <a:spcPct val="120000"/>
              </a:lnSpc>
              <a:spcBef>
                <a:spcPts val="0"/>
              </a:spcBef>
              <a:spcAft>
                <a:spcPts val="0"/>
              </a:spcAft>
            </a:pPr>
            <a:endParaRPr lang="en-US" sz="1200" dirty="0">
              <a:solidFill>
                <a:schemeClr val="tx1"/>
              </a:solidFill>
            </a:endParaRPr>
          </a:p>
          <a:p>
            <a:pPr marL="411163" marR="0" lvl="0" indent="-322263" algn="l" defTabSz="914400" rtl="0" eaLnBrk="1" fontAlgn="auto" latinLnBrk="0" hangingPunct="1">
              <a:lnSpc>
                <a:spcPct val="12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show that the total power dissipation of a single </a:t>
            </a:r>
            <a:r>
              <a:rPr lang="en-US" sz="1200" kern="1200" dirty="0" err="1">
                <a:solidFill>
                  <a:schemeClr val="tx1"/>
                </a:solidFill>
                <a:effectLst/>
                <a:latin typeface="+mn-lt"/>
                <a:ea typeface="+mn-ea"/>
                <a:cs typeface="+mn-cs"/>
              </a:rPr>
              <a:t>BitMAc</a:t>
            </a:r>
            <a:r>
              <a:rPr lang="en-US" sz="1200" kern="1200" dirty="0">
                <a:solidFill>
                  <a:schemeClr val="tx1"/>
                </a:solidFill>
                <a:effectLst/>
                <a:latin typeface="+mn-lt"/>
                <a:ea typeface="+mn-ea"/>
                <a:cs typeface="+mn-cs"/>
              </a:rPr>
              <a:t> accelerator is 6 W. We also show that for 32 </a:t>
            </a:r>
            <a:r>
              <a:rPr lang="en-US" sz="1200" kern="1200" dirty="0" err="1">
                <a:solidFill>
                  <a:schemeClr val="tx1"/>
                </a:solidFill>
                <a:effectLst/>
                <a:latin typeface="+mn-lt"/>
                <a:ea typeface="+mn-ea"/>
                <a:cs typeface="+mn-cs"/>
              </a:rPr>
              <a:t>BitMAc</a:t>
            </a:r>
            <a:r>
              <a:rPr lang="en-US" sz="1200" kern="1200" dirty="0">
                <a:solidFill>
                  <a:schemeClr val="tx1"/>
                </a:solidFill>
                <a:effectLst/>
                <a:latin typeface="+mn-lt"/>
                <a:ea typeface="+mn-ea"/>
                <a:cs typeface="+mn-cs"/>
              </a:rPr>
              <a:t> accelerators (one </a:t>
            </a:r>
            <a:r>
              <a:rPr lang="en-US" sz="1200" kern="1200" dirty="0" err="1">
                <a:solidFill>
                  <a:schemeClr val="tx1"/>
                </a:solidFill>
                <a:effectLst/>
                <a:latin typeface="+mn-lt"/>
                <a:ea typeface="+mn-ea"/>
                <a:cs typeface="+mn-cs"/>
              </a:rPr>
              <a:t>BitMAc</a:t>
            </a:r>
            <a:r>
              <a:rPr lang="en-US" sz="1200" kern="1200" dirty="0">
                <a:solidFill>
                  <a:schemeClr val="tx1"/>
                </a:solidFill>
                <a:effectLst/>
                <a:latin typeface="+mn-lt"/>
                <a:ea typeface="+mn-ea"/>
                <a:cs typeface="+mn-cs"/>
              </a:rPr>
              <a:t> accelerator per pseudo-channel), the total power dissipation is 17.2W, and for 128 </a:t>
            </a:r>
            <a:r>
              <a:rPr lang="en-US" sz="1200" kern="1200" dirty="0" err="1">
                <a:solidFill>
                  <a:schemeClr val="tx1"/>
                </a:solidFill>
                <a:effectLst/>
                <a:latin typeface="+mn-lt"/>
                <a:ea typeface="+mn-ea"/>
                <a:cs typeface="+mn-cs"/>
              </a:rPr>
              <a:t>BitMAc</a:t>
            </a:r>
            <a:r>
              <a:rPr lang="en-US" sz="1200" kern="1200" dirty="0">
                <a:solidFill>
                  <a:schemeClr val="tx1"/>
                </a:solidFill>
                <a:effectLst/>
                <a:latin typeface="+mn-lt"/>
                <a:ea typeface="+mn-ea"/>
                <a:cs typeface="+mn-cs"/>
              </a:rPr>
              <a:t> accelerators (four </a:t>
            </a:r>
            <a:r>
              <a:rPr lang="en-US" sz="1200" kern="1200" dirty="0" err="1">
                <a:solidFill>
                  <a:schemeClr val="tx1"/>
                </a:solidFill>
                <a:effectLst/>
                <a:latin typeface="+mn-lt"/>
                <a:ea typeface="+mn-ea"/>
                <a:cs typeface="+mn-cs"/>
              </a:rPr>
              <a:t>BitMAc</a:t>
            </a:r>
            <a:r>
              <a:rPr lang="en-US" sz="1200" kern="1200" dirty="0">
                <a:solidFill>
                  <a:schemeClr val="tx1"/>
                </a:solidFill>
                <a:effectLst/>
                <a:latin typeface="+mn-lt"/>
                <a:ea typeface="+mn-ea"/>
                <a:cs typeface="+mn-cs"/>
              </a:rPr>
              <a:t> accelerators per pseudo-channel; our complete design), the total power dissipation is 48.9 W. </a:t>
            </a:r>
            <a:endParaRPr lang="en-US" dirty="0"/>
          </a:p>
          <a:p>
            <a:pPr marL="411163" indent="-322263">
              <a:lnSpc>
                <a:spcPct val="120000"/>
              </a:lnSpc>
              <a:spcBef>
                <a:spcPts val="0"/>
              </a:spcBef>
              <a:spcAft>
                <a:spcPts val="0"/>
              </a:spcAft>
            </a:pPr>
            <a:endParaRPr lang="en-US" sz="1200" dirty="0">
              <a:solidFill>
                <a:schemeClr val="tx1"/>
              </a:solidFill>
            </a:endParaRPr>
          </a:p>
          <a:p>
            <a:pPr marL="411163" indent="-322263">
              <a:lnSpc>
                <a:spcPct val="120000"/>
              </a:lnSpc>
              <a:spcBef>
                <a:spcPts val="0"/>
              </a:spcBef>
              <a:spcAft>
                <a:spcPts val="0"/>
              </a:spcAft>
            </a:pPr>
            <a:endParaRPr lang="en-US" sz="1200" dirty="0">
              <a:solidFill>
                <a:schemeClr val="tx1"/>
              </a:solidFill>
            </a:endParaRPr>
          </a:p>
        </p:txBody>
      </p:sp>
      <p:sp>
        <p:nvSpPr>
          <p:cNvPr id="4" name="Slide Number Placeholder 3"/>
          <p:cNvSpPr>
            <a:spLocks noGrp="1"/>
          </p:cNvSpPr>
          <p:nvPr>
            <p:ph type="sldNum" sz="quarter" idx="5"/>
          </p:nvPr>
        </p:nvSpPr>
        <p:spPr/>
        <p:txBody>
          <a:bodyPr/>
          <a:lstStyle/>
          <a:p>
            <a:fld id="{47139A41-7A76-1D40-B3BE-29B670EC38FE}" type="slidenum">
              <a:rPr lang="en-US" smtClean="0"/>
              <a:t>106</a:t>
            </a:fld>
            <a:endParaRPr lang="en-US"/>
          </a:p>
        </p:txBody>
      </p:sp>
    </p:spTree>
    <p:extLst>
      <p:ext uri="{BB962C8B-B14F-4D97-AF65-F5344CB8AC3E}">
        <p14:creationId xmlns:p14="http://schemas.microsoft.com/office/powerpoint/2010/main" val="6763269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7139A41-7A76-1D40-B3BE-29B670EC38FE}" type="slidenum">
              <a:rPr lang="en-US" smtClean="0"/>
              <a:t>10</a:t>
            </a:fld>
            <a:endParaRPr lang="en-US"/>
          </a:p>
        </p:txBody>
      </p:sp>
    </p:spTree>
    <p:extLst>
      <p:ext uri="{BB962C8B-B14F-4D97-AF65-F5344CB8AC3E}">
        <p14:creationId xmlns:p14="http://schemas.microsoft.com/office/powerpoint/2010/main" val="4141366932"/>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3"/>
        <p:cNvGrpSpPr/>
        <p:nvPr/>
      </p:nvGrpSpPr>
      <p:grpSpPr>
        <a:xfrm>
          <a:off x="0" y="0"/>
          <a:ext cx="0" cy="0"/>
          <a:chOff x="0" y="0"/>
          <a:chExt cx="0" cy="0"/>
        </a:xfrm>
      </p:grpSpPr>
      <p:sp>
        <p:nvSpPr>
          <p:cNvPr id="694" name="Google Shape;694;gd121dd48d8_38_21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5" name="Google Shape;695;gd121dd48d8_38_2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t>
            </a:r>
            <a:endParaRPr dirty="0"/>
          </a:p>
        </p:txBody>
      </p:sp>
    </p:spTree>
    <p:extLst>
      <p:ext uri="{BB962C8B-B14F-4D97-AF65-F5344CB8AC3E}">
        <p14:creationId xmlns:p14="http://schemas.microsoft.com/office/powerpoint/2010/main" val="2539342378"/>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3"/>
        <p:cNvGrpSpPr/>
        <p:nvPr/>
      </p:nvGrpSpPr>
      <p:grpSpPr>
        <a:xfrm>
          <a:off x="0" y="0"/>
          <a:ext cx="0" cy="0"/>
          <a:chOff x="0" y="0"/>
          <a:chExt cx="0" cy="0"/>
        </a:xfrm>
      </p:grpSpPr>
      <p:sp>
        <p:nvSpPr>
          <p:cNvPr id="694" name="Google Shape;694;gd121dd48d8_38_21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5" name="Google Shape;695;gd121dd48d8_38_2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a:t>
            </a:r>
            <a:r>
              <a:rPr lang="en-US" sz="1200" kern="1200" dirty="0" err="1">
                <a:solidFill>
                  <a:schemeClr val="tx1"/>
                </a:solidFill>
                <a:effectLst/>
                <a:latin typeface="+mn-lt"/>
                <a:ea typeface="+mn-ea"/>
                <a:cs typeface="+mn-cs"/>
              </a:rPr>
              <a:t>BitMAc</a:t>
            </a:r>
            <a:r>
              <a:rPr lang="en-US" sz="1200" kern="1200" dirty="0">
                <a:solidFill>
                  <a:schemeClr val="tx1"/>
                </a:solidFill>
                <a:effectLst/>
                <a:latin typeface="+mn-lt"/>
                <a:ea typeface="+mn-ea"/>
                <a:cs typeface="+mn-cs"/>
              </a:rPr>
              <a:t>, we map our GenASM accelerators and their associated SRAMs (See Section 4.7) to the Intel Stratix 10 MX device. As we show in Figure 5-2, we map the DC and TB datapaths along with the HBM2 interface to the FPGA core logic fabric. Due to their larger total capacity, we map TB-SRAMs to the M20Ks. On the other hand, since DC-SRAM is required only to store the input text and pattern, we store them into registers and thus, map them to the core logic fabric as well. </a:t>
            </a:r>
            <a:endParaRPr lang="en-US"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940623904"/>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3"/>
        <p:cNvGrpSpPr/>
        <p:nvPr/>
      </p:nvGrpSpPr>
      <p:grpSpPr>
        <a:xfrm>
          <a:off x="0" y="0"/>
          <a:ext cx="0" cy="0"/>
          <a:chOff x="0" y="0"/>
          <a:chExt cx="0" cy="0"/>
        </a:xfrm>
      </p:grpSpPr>
      <p:sp>
        <p:nvSpPr>
          <p:cNvPr id="694" name="Google Shape;694;gd121dd48d8_38_21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5" name="Google Shape;695;gd121dd48d8_38_2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t>
            </a:r>
            <a:endParaRPr dirty="0"/>
          </a:p>
        </p:txBody>
      </p:sp>
    </p:spTree>
    <p:extLst>
      <p:ext uri="{BB962C8B-B14F-4D97-AF65-F5344CB8AC3E}">
        <p14:creationId xmlns:p14="http://schemas.microsoft.com/office/powerpoint/2010/main" val="1715027404"/>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3"/>
        <p:cNvGrpSpPr/>
        <p:nvPr/>
      </p:nvGrpSpPr>
      <p:grpSpPr>
        <a:xfrm>
          <a:off x="0" y="0"/>
          <a:ext cx="0" cy="0"/>
          <a:chOff x="0" y="0"/>
          <a:chExt cx="0" cy="0"/>
        </a:xfrm>
      </p:grpSpPr>
      <p:sp>
        <p:nvSpPr>
          <p:cNvPr id="694" name="Google Shape;694;gd121dd48d8_38_21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5" name="Google Shape;695;gd121dd48d8_38_2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t>
            </a:r>
            <a:endParaRPr dirty="0"/>
          </a:p>
        </p:txBody>
      </p:sp>
    </p:spTree>
    <p:extLst>
      <p:ext uri="{BB962C8B-B14F-4D97-AF65-F5344CB8AC3E}">
        <p14:creationId xmlns:p14="http://schemas.microsoft.com/office/powerpoint/2010/main" val="35564448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22960" y="758952"/>
            <a:ext cx="7543800" cy="3566160"/>
          </a:xfrm>
          <a:prstGeom prst="rect">
            <a:avLst/>
          </a:prstGeom>
        </p:spPr>
        <p:txBody>
          <a:bodyPr anchor="b">
            <a:normAutofit/>
          </a:bodyPr>
          <a:lstStyle>
            <a:lvl1pPr algn="l">
              <a:lnSpc>
                <a:spcPct val="85000"/>
              </a:lnSpc>
              <a:defRPr sz="8000" spc="-50" baseline="0">
                <a:solidFill>
                  <a:schemeClr val="tx1">
                    <a:lumMod val="85000"/>
                    <a:lumOff val="15000"/>
                  </a:schemeClr>
                </a:solidFill>
                <a:latin typeface="Corbel" panose="020B0503020204020204" pitchFamily="34" charset="0"/>
              </a:defRPr>
            </a:lvl1pPr>
          </a:lstStyle>
          <a:p>
            <a:r>
              <a:rPr lang="en-US" dirty="0"/>
              <a:t>Click to edit Master title style</a:t>
            </a:r>
          </a:p>
        </p:txBody>
      </p:sp>
      <p:sp>
        <p:nvSpPr>
          <p:cNvPr id="3" name="Subtitle 2"/>
          <p:cNvSpPr>
            <a:spLocks noGrp="1"/>
          </p:cNvSpPr>
          <p:nvPr>
            <p:ph type="subTitle" idx="1"/>
          </p:nvPr>
        </p:nvSpPr>
        <p:spPr>
          <a:xfrm>
            <a:off x="825038" y="4455621"/>
            <a:ext cx="7543800" cy="1143000"/>
          </a:xfrm>
        </p:spPr>
        <p:txBody>
          <a:bodyPr lIns="91440" rIns="91440">
            <a:normAutofit/>
          </a:bodyPr>
          <a:lstStyle>
            <a:lvl1pPr marL="0" indent="0" algn="l">
              <a:buNone/>
              <a:defRPr lang="en-US" dirty="0">
                <a:latin typeface="Corbel" panose="020B0503020204020204" pitchFamily="34" charset="0"/>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dirty="0"/>
              <a:t>Click to edit Master subtitle style</a:t>
            </a:r>
          </a:p>
        </p:txBody>
      </p:sp>
      <p:sp>
        <p:nvSpPr>
          <p:cNvPr id="4" name="Date Placeholder 3"/>
          <p:cNvSpPr>
            <a:spLocks noGrp="1"/>
          </p:cNvSpPr>
          <p:nvPr>
            <p:ph type="dt" sz="half" idx="10"/>
          </p:nvPr>
        </p:nvSpPr>
        <p:spPr>
          <a:xfrm>
            <a:off x="822961" y="6459786"/>
            <a:ext cx="1854203" cy="365125"/>
          </a:xfrm>
          <a:prstGeom prst="rect">
            <a:avLst/>
          </a:prstGeom>
        </p:spPr>
        <p:txBody>
          <a:bodyPr/>
          <a:lstStyle>
            <a:lvl1pPr>
              <a:defRPr>
                <a:latin typeface="Corbel" panose="020B0503020204020204" pitchFamily="34" charset="0"/>
              </a:defRPr>
            </a:lvl1pPr>
          </a:lstStyle>
          <a:p>
            <a:endParaRPr lang="en-US"/>
          </a:p>
        </p:txBody>
      </p:sp>
      <p:sp>
        <p:nvSpPr>
          <p:cNvPr id="5" name="Footer Placeholder 4"/>
          <p:cNvSpPr>
            <a:spLocks noGrp="1"/>
          </p:cNvSpPr>
          <p:nvPr>
            <p:ph type="ftr" sz="quarter" idx="11"/>
          </p:nvPr>
        </p:nvSpPr>
        <p:spPr>
          <a:xfrm>
            <a:off x="2764639" y="6459786"/>
            <a:ext cx="3617103" cy="365125"/>
          </a:xfrm>
          <a:prstGeom prst="rect">
            <a:avLst/>
          </a:prstGeom>
        </p:spPr>
        <p:txBody>
          <a:bodyPr/>
          <a:lstStyle>
            <a:lvl1pPr>
              <a:defRPr>
                <a:latin typeface="Corbel" panose="020B0503020204020204" pitchFamily="34" charset="0"/>
              </a:defRPr>
            </a:lvl1pPr>
          </a:lstStyle>
          <a:p>
            <a:endParaRPr lang="en-US"/>
          </a:p>
        </p:txBody>
      </p:sp>
      <p:sp>
        <p:nvSpPr>
          <p:cNvPr id="6" name="Slide Number Placeholder 5"/>
          <p:cNvSpPr>
            <a:spLocks noGrp="1"/>
          </p:cNvSpPr>
          <p:nvPr>
            <p:ph type="sldNum" sz="quarter" idx="12"/>
          </p:nvPr>
        </p:nvSpPr>
        <p:spPr>
          <a:xfrm>
            <a:off x="7425344" y="6459786"/>
            <a:ext cx="984019" cy="365125"/>
          </a:xfrm>
          <a:prstGeom prst="rect">
            <a:avLst/>
          </a:prstGeom>
        </p:spPr>
        <p:txBody>
          <a:bodyPr/>
          <a:lstStyle>
            <a:lvl1pPr>
              <a:defRPr>
                <a:latin typeface="Corbel" panose="020B0503020204020204" pitchFamily="34" charset="0"/>
              </a:defRPr>
            </a:lvl1pPr>
          </a:lstStyle>
          <a:p>
            <a:fld id="{CD91F3D4-A4DB-CE42-BA95-FABA56D31263}" type="slidenum">
              <a:rPr lang="en-US" smtClean="0"/>
              <a:pPr/>
              <a:t>‹#›</a:t>
            </a:fld>
            <a:endParaRPr lang="en-US"/>
          </a:p>
        </p:txBody>
      </p:sp>
    </p:spTree>
    <p:extLst>
      <p:ext uri="{BB962C8B-B14F-4D97-AF65-F5344CB8AC3E}">
        <p14:creationId xmlns:p14="http://schemas.microsoft.com/office/powerpoint/2010/main" val="25443152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366963" y="257434"/>
            <a:ext cx="8410073" cy="753467"/>
          </a:xfrm>
          <a:prstGeom prst="rect">
            <a:avLst/>
          </a:prstGeo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22961" y="6459786"/>
            <a:ext cx="1854203" cy="365125"/>
          </a:xfrm>
          <a:prstGeom prst="rect">
            <a:avLst/>
          </a:prstGeom>
        </p:spPr>
        <p:txBody>
          <a:bodyPr/>
          <a:lstStyle/>
          <a:p>
            <a:endParaRPr lang="en-US"/>
          </a:p>
        </p:txBody>
      </p:sp>
      <p:sp>
        <p:nvSpPr>
          <p:cNvPr id="5" name="Footer Placeholder 4"/>
          <p:cNvSpPr>
            <a:spLocks noGrp="1"/>
          </p:cNvSpPr>
          <p:nvPr>
            <p:ph type="ftr" sz="quarter" idx="11"/>
          </p:nvPr>
        </p:nvSpPr>
        <p:spPr>
          <a:xfrm>
            <a:off x="2764639" y="6459786"/>
            <a:ext cx="3617103"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7425344" y="6459786"/>
            <a:ext cx="984019" cy="365125"/>
          </a:xfrm>
          <a:prstGeom prst="rect">
            <a:avLst/>
          </a:prstGeom>
        </p:spPr>
        <p:txBody>
          <a:bodyPr/>
          <a:lstStyle/>
          <a:p>
            <a:fld id="{CD91F3D4-A4DB-CE42-BA95-FABA56D31263}" type="slidenum">
              <a:rPr lang="en-US" smtClean="0"/>
              <a:t>‹#›</a:t>
            </a:fld>
            <a:endParaRPr lang="en-US"/>
          </a:p>
        </p:txBody>
      </p:sp>
    </p:spTree>
    <p:extLst>
      <p:ext uri="{BB962C8B-B14F-4D97-AF65-F5344CB8AC3E}">
        <p14:creationId xmlns:p14="http://schemas.microsoft.com/office/powerpoint/2010/main" val="32986158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822960" y="286605"/>
            <a:ext cx="7543800" cy="821760"/>
          </a:xfrm>
          <a:prstGeom prst="rect">
            <a:avLst/>
          </a:prstGeom>
        </p:spPr>
        <p:txBody>
          <a:bodyPr/>
          <a:lstStyle/>
          <a:p>
            <a:r>
              <a:rPr lang="en-US"/>
              <a:t>Click to edit Master title style</a:t>
            </a:r>
          </a:p>
        </p:txBody>
      </p:sp>
      <p:sp>
        <p:nvSpPr>
          <p:cNvPr id="7" name="Date Placeholder 6"/>
          <p:cNvSpPr>
            <a:spLocks noGrp="1"/>
          </p:cNvSpPr>
          <p:nvPr>
            <p:ph type="dt" sz="half" idx="10"/>
          </p:nvPr>
        </p:nvSpPr>
        <p:spPr>
          <a:xfrm>
            <a:off x="822961" y="6459786"/>
            <a:ext cx="1854203" cy="365125"/>
          </a:xfrm>
          <a:prstGeom prst="rect">
            <a:avLst/>
          </a:prstGeom>
        </p:spPr>
        <p:txBody>
          <a:bodyPr/>
          <a:lstStyle/>
          <a:p>
            <a:endParaRPr lang="en-US"/>
          </a:p>
        </p:txBody>
      </p:sp>
      <p:sp>
        <p:nvSpPr>
          <p:cNvPr id="8" name="Footer Placeholder 7"/>
          <p:cNvSpPr>
            <a:spLocks noGrp="1"/>
          </p:cNvSpPr>
          <p:nvPr>
            <p:ph type="ftr" sz="quarter" idx="11"/>
          </p:nvPr>
        </p:nvSpPr>
        <p:spPr>
          <a:xfrm>
            <a:off x="2764639" y="6459786"/>
            <a:ext cx="3617103"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7425344" y="6459786"/>
            <a:ext cx="984019" cy="365125"/>
          </a:xfrm>
          <a:prstGeom prst="rect">
            <a:avLst/>
          </a:prstGeom>
        </p:spPr>
        <p:txBody>
          <a:bodyPr/>
          <a:lstStyle/>
          <a:p>
            <a:fld id="{CD91F3D4-A4DB-CE42-BA95-FABA56D31263}" type="slidenum">
              <a:rPr lang="en-US" smtClean="0"/>
              <a:t>‹#›</a:t>
            </a:fld>
            <a:endParaRPr lang="en-US"/>
          </a:p>
        </p:txBody>
      </p:sp>
    </p:spTree>
    <p:extLst>
      <p:ext uri="{BB962C8B-B14F-4D97-AF65-F5344CB8AC3E}">
        <p14:creationId xmlns:p14="http://schemas.microsoft.com/office/powerpoint/2010/main" val="70555529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6543675" y="414779"/>
            <a:ext cx="1971675" cy="5757421"/>
          </a:xfrm>
          <a:prstGeom prst="rect">
            <a:avLst/>
          </a:prstGeo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414779"/>
            <a:ext cx="5800725" cy="5757420"/>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22961" y="6459786"/>
            <a:ext cx="1854203" cy="365125"/>
          </a:xfrm>
          <a:prstGeom prst="rect">
            <a:avLst/>
          </a:prstGeom>
        </p:spPr>
        <p:txBody>
          <a:bodyPr/>
          <a:lstStyle/>
          <a:p>
            <a:endParaRPr lang="en-US"/>
          </a:p>
        </p:txBody>
      </p:sp>
      <p:sp>
        <p:nvSpPr>
          <p:cNvPr id="5" name="Footer Placeholder 4"/>
          <p:cNvSpPr>
            <a:spLocks noGrp="1"/>
          </p:cNvSpPr>
          <p:nvPr>
            <p:ph type="ftr" sz="quarter" idx="11"/>
          </p:nvPr>
        </p:nvSpPr>
        <p:spPr>
          <a:xfrm>
            <a:off x="2764639" y="6459786"/>
            <a:ext cx="3617103"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7425344" y="6459786"/>
            <a:ext cx="984019" cy="365125"/>
          </a:xfrm>
          <a:prstGeom prst="rect">
            <a:avLst/>
          </a:prstGeom>
        </p:spPr>
        <p:txBody>
          <a:bodyPr/>
          <a:lstStyle/>
          <a:p>
            <a:fld id="{CD91F3D4-A4DB-CE42-BA95-FABA56D31263}" type="slidenum">
              <a:rPr lang="en-US" smtClean="0"/>
              <a:t>‹#›</a:t>
            </a:fld>
            <a:endParaRPr lang="en-US"/>
          </a:p>
        </p:txBody>
      </p:sp>
    </p:spTree>
    <p:extLst>
      <p:ext uri="{BB962C8B-B14F-4D97-AF65-F5344CB8AC3E}">
        <p14:creationId xmlns:p14="http://schemas.microsoft.com/office/powerpoint/2010/main" val="3847154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10" name="Title 9"/>
          <p:cNvSpPr>
            <a:spLocks noGrp="1"/>
          </p:cNvSpPr>
          <p:nvPr>
            <p:ph type="title"/>
          </p:nvPr>
        </p:nvSpPr>
        <p:spPr>
          <a:xfrm>
            <a:off x="366963" y="257434"/>
            <a:ext cx="8410073" cy="753467"/>
          </a:xfrm>
          <a:prstGeom prst="rect">
            <a:avLst/>
          </a:prstGeom>
        </p:spPr>
        <p:txBody>
          <a:bodyPr/>
          <a:lstStyle>
            <a:lvl1pPr>
              <a:defRPr>
                <a:solidFill>
                  <a:srgbClr val="0070C0"/>
                </a:solidFill>
                <a:latin typeface="Corbel" panose="020B0503020204020204" pitchFamily="34" charset="0"/>
              </a:defRPr>
            </a:lvl1pPr>
          </a:lstStyle>
          <a:p>
            <a:r>
              <a:rPr lang="en-US"/>
              <a:t>Click to edit Master title style</a:t>
            </a:r>
          </a:p>
        </p:txBody>
      </p:sp>
      <p:sp>
        <p:nvSpPr>
          <p:cNvPr id="15" name="Text Placeholder 2"/>
          <p:cNvSpPr>
            <a:spLocks noGrp="1"/>
          </p:cNvSpPr>
          <p:nvPr>
            <p:ph idx="1"/>
          </p:nvPr>
        </p:nvSpPr>
        <p:spPr>
          <a:xfrm>
            <a:off x="366963" y="1153551"/>
            <a:ext cx="8410073" cy="5275384"/>
          </a:xfrm>
          <a:prstGeom prst="rect">
            <a:avLst/>
          </a:prstGeom>
        </p:spPr>
        <p:txBody>
          <a:bodyPr vert="horz" lIns="0" tIns="45720" rIns="0" bIns="45720" rtlCol="0">
            <a:normAutofit/>
          </a:bodyPr>
          <a:lstStyle>
            <a:lvl1pPr marL="454025" indent="-274638">
              <a:buSzPct val="90000"/>
              <a:buFont typeface="Wingdings" pitchFamily="2" charset="2"/>
              <a:buChar char="q"/>
              <a:tabLst/>
              <a:defRPr>
                <a:latin typeface="Corbel" panose="020B0503020204020204" pitchFamily="34" charset="0"/>
              </a:defRPr>
            </a:lvl1pPr>
            <a:lvl2pPr marL="717550" indent="-263525">
              <a:buSzPct val="90000"/>
              <a:buFont typeface="Courier New" panose="02070309020205020404" pitchFamily="49" charset="0"/>
              <a:buChar char="o"/>
              <a:tabLst/>
              <a:defRPr>
                <a:latin typeface="Corbel" panose="020B0503020204020204" pitchFamily="34" charset="0"/>
              </a:defRPr>
            </a:lvl2pPr>
            <a:lvl3pPr marL="896938" indent="-179388">
              <a:buSzPct val="90000"/>
              <a:buFont typeface="Wingdings" pitchFamily="2" charset="2"/>
              <a:buChar char="§"/>
              <a:tabLst/>
              <a:defRPr>
                <a:latin typeface="Corbel" panose="020B0503020204020204" pitchFamily="34" charset="0"/>
              </a:defRPr>
            </a:lvl3pPr>
            <a:lvl4pPr marL="454025" indent="-274638">
              <a:buFont typeface="Courier New" panose="02070309020205020404" pitchFamily="49" charset="0"/>
              <a:buChar char="o"/>
              <a:tabLst/>
              <a:defRPr>
                <a:latin typeface="Corbel" panose="020B0503020204020204" pitchFamily="34" charset="0"/>
              </a:defRPr>
            </a:lvl4pPr>
            <a:lvl5pPr marL="454025" indent="-274638">
              <a:buFont typeface="Courier New" panose="02070309020205020404" pitchFamily="49" charset="0"/>
              <a:buChar char="o"/>
              <a:tabLst/>
              <a:defRPr>
                <a:latin typeface="Corbel" panose="020B0503020204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Slide Number Placeholder 11">
            <a:extLst>
              <a:ext uri="{FF2B5EF4-FFF2-40B4-BE49-F238E27FC236}">
                <a16:creationId xmlns:a16="http://schemas.microsoft.com/office/drawing/2014/main" id="{ACB0FC8C-43DD-9D48-AFAC-3990C93373E6}"/>
              </a:ext>
            </a:extLst>
          </p:cNvPr>
          <p:cNvSpPr>
            <a:spLocks noGrp="1"/>
          </p:cNvSpPr>
          <p:nvPr>
            <p:ph type="sldNum" sz="quarter" idx="10"/>
          </p:nvPr>
        </p:nvSpPr>
        <p:spPr>
          <a:xfrm>
            <a:off x="7516375" y="6571538"/>
            <a:ext cx="1260661" cy="270767"/>
          </a:xfrm>
          <a:prstGeom prst="rect">
            <a:avLst/>
          </a:prstGeom>
        </p:spPr>
        <p:txBody>
          <a:bodyPr anchor="ctr" anchorCtr="0"/>
          <a:lstStyle>
            <a:lvl1pPr algn="r">
              <a:defRPr sz="1600" b="1" i="0">
                <a:solidFill>
                  <a:srgbClr val="0070C0"/>
                </a:solidFill>
                <a:latin typeface="Calibri" panose="020F0502020204030204" pitchFamily="34" charset="0"/>
                <a:ea typeface="Linux Libertine O Semibold" panose="02000503000000000000" pitchFamily="2" charset="0"/>
                <a:cs typeface="Calibri" panose="020F0502020204030204" pitchFamily="34" charset="0"/>
              </a:defRPr>
            </a:lvl1pPr>
          </a:lstStyle>
          <a:p>
            <a:fld id="{BE67019E-6B59-9444-A8F8-0CFAB6B6981D}" type="slidenum">
              <a:rPr lang="en-US" smtClean="0"/>
              <a:pPr/>
              <a:t>‹#›</a:t>
            </a:fld>
            <a:endParaRPr lang="en-US" dirty="0"/>
          </a:p>
        </p:txBody>
      </p:sp>
      <p:sp>
        <p:nvSpPr>
          <p:cNvPr id="2" name="TextBox 1">
            <a:extLst>
              <a:ext uri="{FF2B5EF4-FFF2-40B4-BE49-F238E27FC236}">
                <a16:creationId xmlns:a16="http://schemas.microsoft.com/office/drawing/2014/main" id="{DFF6FA9D-EFD2-1C4F-A541-91C2470A455F}"/>
              </a:ext>
            </a:extLst>
          </p:cNvPr>
          <p:cNvSpPr txBox="1"/>
          <p:nvPr userDrawn="1"/>
        </p:nvSpPr>
        <p:spPr>
          <a:xfrm>
            <a:off x="366963" y="6535300"/>
            <a:ext cx="2286000" cy="338554"/>
          </a:xfrm>
          <a:prstGeom prst="rect">
            <a:avLst/>
          </a:prstGeom>
          <a:noFill/>
        </p:spPr>
        <p:txBody>
          <a:bodyPr wrap="square" rtlCol="0">
            <a:spAutoFit/>
          </a:bodyPr>
          <a:lstStyle/>
          <a:p>
            <a:pPr algn="l"/>
            <a:r>
              <a:rPr lang="en-US" sz="1600" b="1" i="0" dirty="0">
                <a:solidFill>
                  <a:srgbClr val="0070C0"/>
                </a:solidFill>
                <a:latin typeface="Corbel" panose="020B0503020204020204" pitchFamily="34" charset="0"/>
                <a:ea typeface="Linux Libertine O Semibold" panose="02000503000000000000" pitchFamily="2" charset="0"/>
                <a:cs typeface="Calibri" panose="020F0502020204030204" pitchFamily="34" charset="0"/>
              </a:rPr>
              <a:t>Damla Senol Cali</a:t>
            </a:r>
          </a:p>
        </p:txBody>
      </p:sp>
      <p:pic>
        <p:nvPicPr>
          <p:cNvPr id="8" name="Google Shape;100;p14">
            <a:extLst>
              <a:ext uri="{FF2B5EF4-FFF2-40B4-BE49-F238E27FC236}">
                <a16:creationId xmlns:a16="http://schemas.microsoft.com/office/drawing/2014/main" id="{F4A0F5C3-C964-255C-5013-1988EF8A41C9}"/>
              </a:ext>
            </a:extLst>
          </p:cNvPr>
          <p:cNvPicPr preferRelativeResize="0"/>
          <p:nvPr userDrawn="1"/>
        </p:nvPicPr>
        <p:blipFill rotWithShape="1">
          <a:blip r:embed="rId2">
            <a:alphaModFix/>
          </a:blip>
          <a:srcRect/>
          <a:stretch/>
        </p:blipFill>
        <p:spPr>
          <a:xfrm>
            <a:off x="4057435" y="6573517"/>
            <a:ext cx="1029131" cy="300337"/>
          </a:xfrm>
          <a:prstGeom prst="rect">
            <a:avLst/>
          </a:prstGeom>
          <a:noFill/>
          <a:ln>
            <a:noFill/>
          </a:ln>
        </p:spPr>
      </p:pic>
    </p:spTree>
    <p:extLst>
      <p:ext uri="{BB962C8B-B14F-4D97-AF65-F5344CB8AC3E}">
        <p14:creationId xmlns:p14="http://schemas.microsoft.com/office/powerpoint/2010/main" val="12361769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22960" y="758952"/>
            <a:ext cx="7543800" cy="3566160"/>
          </a:xfrm>
          <a:prstGeom prst="rect">
            <a:avLst/>
          </a:prstGeo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822960" y="4453128"/>
            <a:ext cx="75438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10" name="Rectangle 9">
            <a:extLst>
              <a:ext uri="{FF2B5EF4-FFF2-40B4-BE49-F238E27FC236}">
                <a16:creationId xmlns:a16="http://schemas.microsoft.com/office/drawing/2014/main" id="{3A3EF56B-2326-4E43-9A56-37F643A747BE}"/>
              </a:ext>
            </a:extLst>
          </p:cNvPr>
          <p:cNvSpPr/>
          <p:nvPr userDrawn="1"/>
        </p:nvSpPr>
        <p:spPr>
          <a:xfrm flipV="1">
            <a:off x="462012" y="4366260"/>
            <a:ext cx="8265695"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a:extLst>
              <a:ext uri="{FF2B5EF4-FFF2-40B4-BE49-F238E27FC236}">
                <a16:creationId xmlns:a16="http://schemas.microsoft.com/office/drawing/2014/main" id="{81548F38-4271-374F-8F2F-F4933C041C58}"/>
              </a:ext>
            </a:extLst>
          </p:cNvPr>
          <p:cNvSpPr/>
          <p:nvPr userDrawn="1"/>
        </p:nvSpPr>
        <p:spPr>
          <a:xfrm>
            <a:off x="0" y="6403574"/>
            <a:ext cx="9144001" cy="480184"/>
          </a:xfrm>
          <a:prstGeom prst="rect">
            <a:avLst/>
          </a:prstGeom>
          <a:solidFill>
            <a:srgbClr val="75ABDF"/>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b="0" dirty="0"/>
          </a:p>
        </p:txBody>
      </p:sp>
    </p:spTree>
    <p:extLst>
      <p:ext uri="{BB962C8B-B14F-4D97-AF65-F5344CB8AC3E}">
        <p14:creationId xmlns:p14="http://schemas.microsoft.com/office/powerpoint/2010/main" val="2717980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822960" y="286604"/>
            <a:ext cx="7543800" cy="1450757"/>
          </a:xfrm>
          <a:prstGeom prst="rect">
            <a:avLst/>
          </a:prstGeom>
        </p:spPr>
        <p:txBody>
          <a:bodyPr/>
          <a:lstStyle/>
          <a:p>
            <a:r>
              <a:rPr lang="en-US"/>
              <a:t>Click to edit Master title style</a:t>
            </a:r>
            <a:endParaRPr lang="en-US" dirty="0"/>
          </a:p>
        </p:txBody>
      </p:sp>
      <p:sp>
        <p:nvSpPr>
          <p:cNvPr id="3" name="Content Placeholder 2"/>
          <p:cNvSpPr>
            <a:spLocks noGrp="1"/>
          </p:cNvSpPr>
          <p:nvPr>
            <p:ph sz="half" idx="1"/>
          </p:nvPr>
        </p:nvSpPr>
        <p:spPr>
          <a:xfrm>
            <a:off x="822960" y="1845734"/>
            <a:ext cx="370332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440" y="1845736"/>
            <a:ext cx="3703320" cy="402335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822961" y="6459786"/>
            <a:ext cx="1854203" cy="365125"/>
          </a:xfrm>
          <a:prstGeom prst="rect">
            <a:avLst/>
          </a:prstGeom>
        </p:spPr>
        <p:txBody>
          <a:bodyPr/>
          <a:lstStyle/>
          <a:p>
            <a:endParaRPr lang="en-US"/>
          </a:p>
        </p:txBody>
      </p:sp>
      <p:sp>
        <p:nvSpPr>
          <p:cNvPr id="6" name="Footer Placeholder 5"/>
          <p:cNvSpPr>
            <a:spLocks noGrp="1"/>
          </p:cNvSpPr>
          <p:nvPr>
            <p:ph type="ftr" sz="quarter" idx="11"/>
          </p:nvPr>
        </p:nvSpPr>
        <p:spPr>
          <a:xfrm>
            <a:off x="2764639" y="6459786"/>
            <a:ext cx="3617103"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7425344" y="6459786"/>
            <a:ext cx="984019" cy="365125"/>
          </a:xfrm>
          <a:prstGeom prst="rect">
            <a:avLst/>
          </a:prstGeom>
        </p:spPr>
        <p:txBody>
          <a:bodyPr/>
          <a:lstStyle/>
          <a:p>
            <a:fld id="{CD91F3D4-A4DB-CE42-BA95-FABA56D31263}" type="slidenum">
              <a:rPr lang="en-US" smtClean="0"/>
              <a:t>‹#›</a:t>
            </a:fld>
            <a:endParaRPr lang="en-US"/>
          </a:p>
        </p:txBody>
      </p:sp>
    </p:spTree>
    <p:extLst>
      <p:ext uri="{BB962C8B-B14F-4D97-AF65-F5344CB8AC3E}">
        <p14:creationId xmlns:p14="http://schemas.microsoft.com/office/powerpoint/2010/main" val="376262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822960" y="286604"/>
            <a:ext cx="7543800" cy="1450757"/>
          </a:xfrm>
          <a:prstGeom prst="rect">
            <a:avLst/>
          </a:prstGeom>
        </p:spPr>
        <p:txBody>
          <a:bodyPr/>
          <a:lstStyle/>
          <a:p>
            <a:r>
              <a:rPr lang="en-US"/>
              <a:t>Click to edit Master title style</a:t>
            </a:r>
            <a:endParaRPr lang="en-US" dirty="0"/>
          </a:p>
        </p:txBody>
      </p:sp>
      <p:sp>
        <p:nvSpPr>
          <p:cNvPr id="3" name="Text Placeholder 2"/>
          <p:cNvSpPr>
            <a:spLocks noGrp="1"/>
          </p:cNvSpPr>
          <p:nvPr>
            <p:ph type="body" idx="1"/>
          </p:nvPr>
        </p:nvSpPr>
        <p:spPr>
          <a:xfrm>
            <a:off x="82296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22960" y="2582334"/>
            <a:ext cx="370332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6344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63440" y="2582334"/>
            <a:ext cx="370332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822961" y="6459786"/>
            <a:ext cx="1854203" cy="365125"/>
          </a:xfrm>
          <a:prstGeom prst="rect">
            <a:avLst/>
          </a:prstGeom>
        </p:spPr>
        <p:txBody>
          <a:bodyPr/>
          <a:lstStyle/>
          <a:p>
            <a:endParaRPr lang="en-US"/>
          </a:p>
        </p:txBody>
      </p:sp>
      <p:sp>
        <p:nvSpPr>
          <p:cNvPr id="8" name="Footer Placeholder 7"/>
          <p:cNvSpPr>
            <a:spLocks noGrp="1"/>
          </p:cNvSpPr>
          <p:nvPr>
            <p:ph type="ftr" sz="quarter" idx="11"/>
          </p:nvPr>
        </p:nvSpPr>
        <p:spPr>
          <a:xfrm>
            <a:off x="2764639" y="6459786"/>
            <a:ext cx="3617103"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7425344" y="6459786"/>
            <a:ext cx="984019" cy="365125"/>
          </a:xfrm>
          <a:prstGeom prst="rect">
            <a:avLst/>
          </a:prstGeom>
        </p:spPr>
        <p:txBody>
          <a:bodyPr/>
          <a:lstStyle/>
          <a:p>
            <a:fld id="{CD91F3D4-A4DB-CE42-BA95-FABA56D31263}" type="slidenum">
              <a:rPr lang="en-US" smtClean="0"/>
              <a:t>‹#›</a:t>
            </a:fld>
            <a:endParaRPr lang="en-US"/>
          </a:p>
        </p:txBody>
      </p:sp>
    </p:spTree>
    <p:extLst>
      <p:ext uri="{BB962C8B-B14F-4D97-AF65-F5344CB8AC3E}">
        <p14:creationId xmlns:p14="http://schemas.microsoft.com/office/powerpoint/2010/main" val="6286200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66963" y="257434"/>
            <a:ext cx="8410073" cy="753467"/>
          </a:xfrm>
          <a:prstGeom prst="rect">
            <a:avLst/>
          </a:prstGeom>
        </p:spPr>
        <p:txBody>
          <a:bodyPr/>
          <a:lstStyle/>
          <a:p>
            <a:r>
              <a:rPr lang="en-US"/>
              <a:t>Click to edit Master title style</a:t>
            </a:r>
            <a:endParaRPr lang="en-US" dirty="0"/>
          </a:p>
        </p:txBody>
      </p:sp>
      <p:sp>
        <p:nvSpPr>
          <p:cNvPr id="3" name="Date Placeholder 2"/>
          <p:cNvSpPr>
            <a:spLocks noGrp="1"/>
          </p:cNvSpPr>
          <p:nvPr>
            <p:ph type="dt" sz="half" idx="10"/>
          </p:nvPr>
        </p:nvSpPr>
        <p:spPr>
          <a:xfrm>
            <a:off x="822961" y="6459786"/>
            <a:ext cx="1854203" cy="365125"/>
          </a:xfrm>
          <a:prstGeom prst="rect">
            <a:avLst/>
          </a:prstGeom>
        </p:spPr>
        <p:txBody>
          <a:bodyPr/>
          <a:lstStyle/>
          <a:p>
            <a:endParaRPr lang="en-US"/>
          </a:p>
        </p:txBody>
      </p:sp>
      <p:sp>
        <p:nvSpPr>
          <p:cNvPr id="4" name="Footer Placeholder 3"/>
          <p:cNvSpPr>
            <a:spLocks noGrp="1"/>
          </p:cNvSpPr>
          <p:nvPr>
            <p:ph type="ftr" sz="quarter" idx="11"/>
          </p:nvPr>
        </p:nvSpPr>
        <p:spPr>
          <a:xfrm>
            <a:off x="2764639" y="6459786"/>
            <a:ext cx="3617103"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110144" y="6388833"/>
            <a:ext cx="984019" cy="365125"/>
          </a:xfrm>
          <a:prstGeom prst="rect">
            <a:avLst/>
          </a:prstGeom>
        </p:spPr>
        <p:txBody>
          <a:bodyPr/>
          <a:lstStyle/>
          <a:p>
            <a:fld id="{CD91F3D4-A4DB-CE42-BA95-FABA56D31263}" type="slidenum">
              <a:rPr lang="en-US" smtClean="0"/>
              <a:t>‹#›</a:t>
            </a:fld>
            <a:endParaRPr lang="en-US"/>
          </a:p>
        </p:txBody>
      </p:sp>
    </p:spTree>
    <p:extLst>
      <p:ext uri="{BB962C8B-B14F-4D97-AF65-F5344CB8AC3E}">
        <p14:creationId xmlns:p14="http://schemas.microsoft.com/office/powerpoint/2010/main" val="24048406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a:xfrm>
            <a:off x="822961" y="6459786"/>
            <a:ext cx="1854203" cy="365125"/>
          </a:xfrm>
          <a:prstGeom prst="rect">
            <a:avLst/>
          </a:prstGeom>
        </p:spPr>
        <p:txBody>
          <a:bodyPr/>
          <a:lstStyle/>
          <a:p>
            <a:endParaRPr lang="en-US"/>
          </a:p>
        </p:txBody>
      </p:sp>
      <p:sp>
        <p:nvSpPr>
          <p:cNvPr id="8" name="Footer Placeholder 7"/>
          <p:cNvSpPr>
            <a:spLocks noGrp="1"/>
          </p:cNvSpPr>
          <p:nvPr>
            <p:ph type="ftr" sz="quarter" idx="11"/>
          </p:nvPr>
        </p:nvSpPr>
        <p:spPr>
          <a:xfrm>
            <a:off x="2764639" y="6459786"/>
            <a:ext cx="3617103" cy="365125"/>
          </a:xfrm>
          <a:prstGeom prst="rect">
            <a:avLst/>
          </a:prstGeom>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a:xfrm>
            <a:off x="7425344" y="6459786"/>
            <a:ext cx="984019" cy="365125"/>
          </a:xfrm>
          <a:prstGeom prst="rect">
            <a:avLst/>
          </a:prstGeom>
        </p:spPr>
        <p:txBody>
          <a:bodyPr/>
          <a:lstStyle/>
          <a:p>
            <a:fld id="{CD91F3D4-A4DB-CE42-BA95-FABA56D31263}" type="slidenum">
              <a:rPr lang="en-US" smtClean="0"/>
              <a:t>‹#›</a:t>
            </a:fld>
            <a:endParaRPr lang="en-US"/>
          </a:p>
        </p:txBody>
      </p:sp>
    </p:spTree>
    <p:extLst>
      <p:ext uri="{BB962C8B-B14F-4D97-AF65-F5344CB8AC3E}">
        <p14:creationId xmlns:p14="http://schemas.microsoft.com/office/powerpoint/2010/main" val="8240756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3"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594359"/>
            <a:ext cx="2400300" cy="2286000"/>
          </a:xfrm>
          <a:prstGeom prst="rect">
            <a:avLst/>
          </a:prstGeo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3460237" y="731520"/>
            <a:ext cx="5009393"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42900" y="2926080"/>
            <a:ext cx="24003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349134" y="6459786"/>
            <a:ext cx="1963883" cy="365125"/>
          </a:xfrm>
          <a:prstGeom prst="rect">
            <a:avLst/>
          </a:prstGeom>
        </p:spPr>
        <p:txBody>
          <a:bodyPr/>
          <a:lstStyle>
            <a:lvl1pPr algn="l">
              <a:defRPr/>
            </a:lvl1pPr>
          </a:lstStyle>
          <a:p>
            <a:endParaRPr lang="en-US"/>
          </a:p>
        </p:txBody>
      </p:sp>
      <p:sp>
        <p:nvSpPr>
          <p:cNvPr id="6" name="Footer Placeholder 5"/>
          <p:cNvSpPr>
            <a:spLocks noGrp="1"/>
          </p:cNvSpPr>
          <p:nvPr>
            <p:ph type="ftr" sz="quarter" idx="11"/>
          </p:nvPr>
        </p:nvSpPr>
        <p:spPr>
          <a:xfrm>
            <a:off x="3600450" y="6459786"/>
            <a:ext cx="3486150" cy="365125"/>
          </a:xfrm>
          <a:prstGeom prst="rect">
            <a:avLst/>
          </a:prstGeo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a:xfrm>
            <a:off x="7425344" y="6459786"/>
            <a:ext cx="984019" cy="365125"/>
          </a:xfrm>
          <a:prstGeom prst="rect">
            <a:avLst/>
          </a:prstGeom>
        </p:spPr>
        <p:txBody>
          <a:bodyPr/>
          <a:lstStyle>
            <a:lvl1pPr>
              <a:defRPr>
                <a:solidFill>
                  <a:schemeClr val="tx2"/>
                </a:solidFill>
              </a:defRPr>
            </a:lvl1pPr>
          </a:lstStyle>
          <a:p>
            <a:fld id="{CD91F3D4-A4DB-CE42-BA95-FABA56D31263}" type="slidenum">
              <a:rPr lang="en-US" smtClean="0"/>
              <a:t>‹#›</a:t>
            </a:fld>
            <a:endParaRPr lang="en-US"/>
          </a:p>
        </p:txBody>
      </p:sp>
    </p:spTree>
    <p:extLst>
      <p:ext uri="{BB962C8B-B14F-4D97-AF65-F5344CB8AC3E}">
        <p14:creationId xmlns:p14="http://schemas.microsoft.com/office/powerpoint/2010/main" val="40457172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9141619"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2" y="491507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5074920"/>
            <a:ext cx="7589520" cy="822960"/>
          </a:xfrm>
          <a:prstGeom prst="rect">
            <a:avLst/>
          </a:prstGeo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2" y="0"/>
            <a:ext cx="9143989" cy="4915076"/>
          </a:xfrm>
          <a:solidFill>
            <a:schemeClr val="accent2"/>
          </a:solid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22959" y="5907024"/>
            <a:ext cx="7589520"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822961" y="6459786"/>
            <a:ext cx="1854203" cy="365125"/>
          </a:xfrm>
          <a:prstGeom prst="rect">
            <a:avLst/>
          </a:prstGeom>
        </p:spPr>
        <p:txBody>
          <a:bodyPr/>
          <a:lstStyle/>
          <a:p>
            <a:endParaRPr lang="en-US"/>
          </a:p>
        </p:txBody>
      </p:sp>
      <p:sp>
        <p:nvSpPr>
          <p:cNvPr id="6" name="Footer Placeholder 5"/>
          <p:cNvSpPr>
            <a:spLocks noGrp="1"/>
          </p:cNvSpPr>
          <p:nvPr>
            <p:ph type="ftr" sz="quarter" idx="11"/>
          </p:nvPr>
        </p:nvSpPr>
        <p:spPr>
          <a:xfrm>
            <a:off x="2764639" y="6459786"/>
            <a:ext cx="3617103"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7425344" y="6459786"/>
            <a:ext cx="984019" cy="365125"/>
          </a:xfrm>
          <a:prstGeom prst="rect">
            <a:avLst/>
          </a:prstGeom>
        </p:spPr>
        <p:txBody>
          <a:bodyPr/>
          <a:lstStyle/>
          <a:p>
            <a:fld id="{CD91F3D4-A4DB-CE42-BA95-FABA56D31263}" type="slidenum">
              <a:rPr lang="en-US" smtClean="0"/>
              <a:t>‹#›</a:t>
            </a:fld>
            <a:endParaRPr lang="en-US"/>
          </a:p>
        </p:txBody>
      </p:sp>
    </p:spTree>
    <p:extLst>
      <p:ext uri="{BB962C8B-B14F-4D97-AF65-F5344CB8AC3E}">
        <p14:creationId xmlns:p14="http://schemas.microsoft.com/office/powerpoint/2010/main" val="11351314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2" y="6536970"/>
            <a:ext cx="9144001" cy="370458"/>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b="0" dirty="0"/>
          </a:p>
        </p:txBody>
      </p:sp>
      <p:sp>
        <p:nvSpPr>
          <p:cNvPr id="9" name="Rectangle 8"/>
          <p:cNvSpPr/>
          <p:nvPr/>
        </p:nvSpPr>
        <p:spPr>
          <a:xfrm>
            <a:off x="366963" y="1006133"/>
            <a:ext cx="8410073" cy="4571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366964" y="1138595"/>
            <a:ext cx="8410073" cy="5311632"/>
          </a:xfrm>
          <a:prstGeom prst="rect">
            <a:avLst/>
          </a:prstGeom>
        </p:spPr>
        <p:txBody>
          <a:bodyPr vert="horz" lIns="0" tIns="45720" rIns="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11">
            <a:extLst>
              <a:ext uri="{FF2B5EF4-FFF2-40B4-BE49-F238E27FC236}">
                <a16:creationId xmlns:a16="http://schemas.microsoft.com/office/drawing/2014/main" id="{9A79501A-6899-B540-BD7F-353D672C4F01}"/>
              </a:ext>
            </a:extLst>
          </p:cNvPr>
          <p:cNvSpPr>
            <a:spLocks noGrp="1"/>
          </p:cNvSpPr>
          <p:nvPr>
            <p:ph type="sldNum" sz="quarter" idx="4"/>
          </p:nvPr>
        </p:nvSpPr>
        <p:spPr>
          <a:xfrm>
            <a:off x="7516375" y="6567235"/>
            <a:ext cx="1260661" cy="270767"/>
          </a:xfrm>
          <a:prstGeom prst="rect">
            <a:avLst/>
          </a:prstGeom>
        </p:spPr>
        <p:txBody>
          <a:bodyPr anchor="ctr" anchorCtr="0"/>
          <a:lstStyle>
            <a:lvl1pPr algn="r">
              <a:defRPr sz="1600" b="1">
                <a:solidFill>
                  <a:schemeClr val="bg1"/>
                </a:solidFill>
                <a:latin typeface="Corbel" panose="020B0503020204020204" pitchFamily="34" charset="0"/>
                <a:cs typeface="Calibri" panose="020F0502020204030204" pitchFamily="34" charset="0"/>
              </a:defRPr>
            </a:lvl1pPr>
          </a:lstStyle>
          <a:p>
            <a:fld id="{BE67019E-6B59-9444-A8F8-0CFAB6B6981D}" type="slidenum">
              <a:rPr lang="en-US" smtClean="0"/>
              <a:pPr/>
              <a:t>‹#›</a:t>
            </a:fld>
            <a:endParaRPr lang="en-US" dirty="0"/>
          </a:p>
        </p:txBody>
      </p:sp>
      <p:sp>
        <p:nvSpPr>
          <p:cNvPr id="8" name="Title Placeholder 1">
            <a:extLst>
              <a:ext uri="{FF2B5EF4-FFF2-40B4-BE49-F238E27FC236}">
                <a16:creationId xmlns:a16="http://schemas.microsoft.com/office/drawing/2014/main" id="{B64D9AE9-2733-754F-86B9-8A69E05BAA3E}"/>
              </a:ext>
            </a:extLst>
          </p:cNvPr>
          <p:cNvSpPr>
            <a:spLocks noGrp="1"/>
          </p:cNvSpPr>
          <p:nvPr>
            <p:ph type="title"/>
          </p:nvPr>
        </p:nvSpPr>
        <p:spPr>
          <a:xfrm>
            <a:off x="366963" y="257434"/>
            <a:ext cx="8410073" cy="753467"/>
          </a:xfrm>
          <a:prstGeom prst="rect">
            <a:avLst/>
          </a:prstGeom>
        </p:spPr>
        <p:txBody>
          <a:bodyPr vert="horz" lIns="91440" tIns="45720" rIns="91440" bIns="45720" rtlCol="0" anchor="ctr" anchorCtr="0">
            <a:normAutofit/>
          </a:bodyPr>
          <a:lstStyle/>
          <a:p>
            <a:r>
              <a:rPr lang="en-US" dirty="0"/>
              <a:t>Click to edit Master title style</a:t>
            </a:r>
          </a:p>
        </p:txBody>
      </p:sp>
    </p:spTree>
    <p:extLst>
      <p:ext uri="{BB962C8B-B14F-4D97-AF65-F5344CB8AC3E}">
        <p14:creationId xmlns:p14="http://schemas.microsoft.com/office/powerpoint/2010/main" val="176632843"/>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Lst>
  <p:hf hdr="0" ftr="0" dt="0"/>
  <p:txStyles>
    <p:titleStyle>
      <a:lvl1pPr algn="l" defTabSz="914400" rtl="0" eaLnBrk="1" latinLnBrk="0" hangingPunct="1">
        <a:lnSpc>
          <a:spcPct val="100000"/>
        </a:lnSpc>
        <a:spcBef>
          <a:spcPct val="0"/>
        </a:spcBef>
        <a:buNone/>
        <a:defRPr sz="4800" kern="1200" spc="-50" baseline="0">
          <a:solidFill>
            <a:schemeClr val="accent1"/>
          </a:solidFill>
          <a:latin typeface="Corbel" panose="020B0503020204020204" pitchFamily="34" charset="0"/>
          <a:ea typeface="+mj-ea"/>
          <a:cs typeface="Calibri" panose="020F0502020204030204" pitchFamily="34" charset="0"/>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Corbel" panose="020B0503020204020204" pitchFamily="34" charset="0"/>
          <a:ea typeface="+mn-ea"/>
          <a:cs typeface="Calibri" panose="020F0502020204030204" pitchFamily="34" charset="0"/>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Corbel" panose="020B0503020204020204" pitchFamily="34" charset="0"/>
          <a:ea typeface="+mn-ea"/>
          <a:cs typeface="Calibri" panose="020F0502020204030204" pitchFamily="34" charset="0"/>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Corbel" panose="020B0503020204020204" pitchFamily="34" charset="0"/>
          <a:ea typeface="+mn-ea"/>
          <a:cs typeface="Calibri" panose="020F0502020204030204" pitchFamily="34" charset="0"/>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Corbel" panose="020B0503020204020204" pitchFamily="34" charset="0"/>
          <a:ea typeface="+mn-ea"/>
          <a:cs typeface="Calibri" panose="020F0502020204030204" pitchFamily="34" charset="0"/>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Corbel" panose="020B0503020204020204" pitchFamily="34" charset="0"/>
          <a:ea typeface="+mn-ea"/>
          <a:cs typeface="Calibri" panose="020F0502020204030204" pitchFamily="34" charset="0"/>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hyperlink" Target="mailto:damlasenolcali@gmail.com"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tiff"/><Relationship Id="rId5" Type="http://schemas.openxmlformats.org/officeDocument/2006/relationships/image" Target="../media/image2.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3" Type="http://schemas.openxmlformats.org/officeDocument/2006/relationships/notesSlide" Target="../notesSlides/notesSlide87.xml"/><Relationship Id="rId2" Type="http://schemas.openxmlformats.org/officeDocument/2006/relationships/slideLayout" Target="../slideLayouts/slideLayout2.xml"/><Relationship Id="rId1" Type="http://schemas.openxmlformats.org/officeDocument/2006/relationships/tags" Target="../tags/tag35.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tags" Target="../tags/tag3.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tags" Target="../tags/tag4.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tags" Target="../tags/tag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tags" Target="../tags/tag6.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tags" Target="../tags/tag7.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1.xml"/><Relationship Id="rId4" Type="http://schemas.openxmlformats.org/officeDocument/2006/relationships/image" Target="../media/image4.emf"/></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tags" Target="../tags/tag8.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tags" Target="../tags/tag9.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tags" Target="../tags/tag10.xml"/><Relationship Id="rId5" Type="http://schemas.openxmlformats.org/officeDocument/2006/relationships/image" Target="../media/image19.emf"/><Relationship Id="rId4" Type="http://schemas.openxmlformats.org/officeDocument/2006/relationships/image" Target="../media/image18.emf"/></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tags" Target="../tags/tag11.xml"/><Relationship Id="rId5" Type="http://schemas.openxmlformats.org/officeDocument/2006/relationships/image" Target="../media/image19.emf"/><Relationship Id="rId4" Type="http://schemas.openxmlformats.org/officeDocument/2006/relationships/image" Target="../media/image18.emf"/></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tags" Target="../tags/tag12.xml"/><Relationship Id="rId5" Type="http://schemas.openxmlformats.org/officeDocument/2006/relationships/image" Target="../media/image19.emf"/><Relationship Id="rId4" Type="http://schemas.openxmlformats.org/officeDocument/2006/relationships/image" Target="../media/image18.emf"/></Relationships>
</file>

<file path=ppt/slides/_rels/slide26.xml.rels><?xml version="1.0" encoding="UTF-8" standalone="yes"?>
<Relationships xmlns="http://schemas.openxmlformats.org/package/2006/relationships"><Relationship Id="rId8" Type="http://schemas.openxmlformats.org/officeDocument/2006/relationships/image" Target="../media/image24.emf"/><Relationship Id="rId3" Type="http://schemas.openxmlformats.org/officeDocument/2006/relationships/notesSlide" Target="../notesSlides/notesSlide25.xml"/><Relationship Id="rId7" Type="http://schemas.openxmlformats.org/officeDocument/2006/relationships/image" Target="../media/image23.emf"/><Relationship Id="rId2" Type="http://schemas.openxmlformats.org/officeDocument/2006/relationships/slideLayout" Target="../slideLayouts/slideLayout2.xml"/><Relationship Id="rId1" Type="http://schemas.openxmlformats.org/officeDocument/2006/relationships/tags" Target="../tags/tag13.xml"/><Relationship Id="rId6" Type="http://schemas.openxmlformats.org/officeDocument/2006/relationships/image" Target="../media/image22.emf"/><Relationship Id="rId5" Type="http://schemas.openxmlformats.org/officeDocument/2006/relationships/image" Target="../media/image21.emf"/><Relationship Id="rId4" Type="http://schemas.openxmlformats.org/officeDocument/2006/relationships/image" Target="../media/image20.emf"/></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xml"/><Relationship Id="rId1" Type="http://schemas.openxmlformats.org/officeDocument/2006/relationships/tags" Target="../tags/tag14.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xml"/><Relationship Id="rId1" Type="http://schemas.openxmlformats.org/officeDocument/2006/relationships/tags" Target="../tags/tag15.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xml"/><Relationship Id="rId1" Type="http://schemas.openxmlformats.org/officeDocument/2006/relationships/tags" Target="../tags/tag16.xml"/></Relationships>
</file>

<file path=ppt/slides/_rels/slide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emf"/><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emf"/><Relationship Id="rId5" Type="http://schemas.openxmlformats.org/officeDocument/2006/relationships/image" Target="../media/image8.png"/><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2.xml"/><Relationship Id="rId1" Type="http://schemas.openxmlformats.org/officeDocument/2006/relationships/tags" Target="../tags/tag17.xml"/><Relationship Id="rId4" Type="http://schemas.openxmlformats.org/officeDocument/2006/relationships/image" Target="../media/image25.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2.xml"/><Relationship Id="rId1" Type="http://schemas.openxmlformats.org/officeDocument/2006/relationships/tags" Target="../tags/tag18.xml"/><Relationship Id="rId4" Type="http://schemas.openxmlformats.org/officeDocument/2006/relationships/image" Target="../media/image25.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2.xml"/><Relationship Id="rId1" Type="http://schemas.openxmlformats.org/officeDocument/2006/relationships/tags" Target="../tags/tag19.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2.xml"/><Relationship Id="rId1" Type="http://schemas.openxmlformats.org/officeDocument/2006/relationships/tags" Target="../tags/tag20.xml"/></Relationships>
</file>

<file path=ppt/slides/_rels/slide38.xml.rels><?xml version="1.0" encoding="UTF-8" standalone="yes"?>
<Relationships xmlns="http://schemas.openxmlformats.org/package/2006/relationships"><Relationship Id="rId3" Type="http://schemas.openxmlformats.org/officeDocument/2006/relationships/hyperlink" Target="https://people.inf.ethz.ch/omutlu/pub/GenASM-approximate-string-matching-framework-for-genome-analysis_micro20.pdf" TargetMode="External"/><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hyperlink" Target="http://www.microarch.org/micro53/" TargetMode="External"/></Relationships>
</file>

<file path=ppt/slides/_rels/slide39.xml.rels><?xml version="1.0" encoding="UTF-8" standalone="yes"?>
<Relationships xmlns="http://schemas.openxmlformats.org/package/2006/relationships"><Relationship Id="rId3" Type="http://schemas.openxmlformats.org/officeDocument/2006/relationships/hyperlink" Target="https://github.com/CMU-SAFARI/GenASM" TargetMode="External"/><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5.tiff"/><Relationship Id="rId5" Type="http://schemas.openxmlformats.org/officeDocument/2006/relationships/image" Target="../media/image14.tiff"/><Relationship Id="rId4" Type="http://schemas.openxmlformats.org/officeDocument/2006/relationships/image" Target="../media/image13.jpe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2.xml"/><Relationship Id="rId1" Type="http://schemas.openxmlformats.org/officeDocument/2006/relationships/tags" Target="../tags/tag2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www.genome.gov/about-genomics/fact-sheets/DNA-Sequencing-Costs-Data"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6.jpeg"/></Relationships>
</file>

<file path=ppt/slides/_rels/slide5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2.xml"/><Relationship Id="rId1" Type="http://schemas.openxmlformats.org/officeDocument/2006/relationships/tags" Target="../tags/tag22.xml"/></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2.xml"/><Relationship Id="rId1" Type="http://schemas.openxmlformats.org/officeDocument/2006/relationships/tags" Target="../tags/tag23.xml"/></Relationships>
</file>

<file path=ppt/slides/_rels/slide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hyperlink" Target="https://www.genome.gov/about-genomics/fact-sheets/DNA-Sequencing-Costs-Data" TargetMode="External"/></Relationships>
</file>

<file path=ppt/slides/_rels/slide6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2.xml"/><Relationship Id="rId1" Type="http://schemas.openxmlformats.org/officeDocument/2006/relationships/tags" Target="../tags/tag24.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61.xml"/><Relationship Id="rId2" Type="http://schemas.openxmlformats.org/officeDocument/2006/relationships/slideLayout" Target="../slideLayouts/slideLayout2.xml"/><Relationship Id="rId1" Type="http://schemas.openxmlformats.org/officeDocument/2006/relationships/tags" Target="../tags/tag25.xml"/></Relationships>
</file>

<file path=ppt/slides/_rels/slide6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2.xml"/><Relationship Id="rId1" Type="http://schemas.openxmlformats.org/officeDocument/2006/relationships/slideLayout" Target="../slideLayouts/slideLayout2.xml"/><Relationship Id="rId5" Type="http://schemas.openxmlformats.org/officeDocument/2006/relationships/hyperlink" Target="https://iscaconf.org/isca2022/" TargetMode="External"/><Relationship Id="rId4" Type="http://schemas.openxmlformats.org/officeDocument/2006/relationships/hyperlink" Target="https://people.inf.ethz.ch/omutlu/pub/SeGraM_genomic-sequence-mapping-universal-accelerator_isca22.pdf" TargetMode="External"/></Relationships>
</file>

<file path=ppt/slides/_rels/slide65.xml.rels><?xml version="1.0" encoding="UTF-8" standalone="yes"?>
<Relationships xmlns="http://schemas.openxmlformats.org/package/2006/relationships"><Relationship Id="rId3" Type="http://schemas.openxmlformats.org/officeDocument/2006/relationships/hyperlink" Target="https://github.com/CMU-SAFARI/SeGraM" TargetMode="External"/><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hyperlink" Target="mailto:damlasenolcali@gmail.com" TargetMode="External"/><Relationship Id="rId2" Type="http://schemas.openxmlformats.org/officeDocument/2006/relationships/notesSlide" Target="../notesSlides/notesSlide63.xml"/><Relationship Id="rId1" Type="http://schemas.openxmlformats.org/officeDocument/2006/relationships/slideLayout" Target="../slideLayouts/slideLayout1.xml"/><Relationship Id="rId6" Type="http://schemas.openxmlformats.org/officeDocument/2006/relationships/image" Target="../media/image3.tiff"/><Relationship Id="rId5" Type="http://schemas.openxmlformats.org/officeDocument/2006/relationships/image" Target="../media/image2.png"/><Relationship Id="rId4" Type="http://schemas.openxmlformats.org/officeDocument/2006/relationships/image" Target="../media/image1.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32.gif"/><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hyperlink" Target="https://arxiv.org/pdf/1711.08774.pdf" TargetMode="External"/><Relationship Id="rId2" Type="http://schemas.openxmlformats.org/officeDocument/2006/relationships/notesSlide" Target="../notesSlides/notesSlide69.xml"/><Relationship Id="rId1" Type="http://schemas.openxmlformats.org/officeDocument/2006/relationships/slideLayout" Target="../slideLayouts/slideLayout2.xml"/><Relationship Id="rId4" Type="http://schemas.openxmlformats.org/officeDocument/2006/relationships/image" Target="../media/image17.tiff"/></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notesSlide" Target="../notesSlides/notesSlide70.xml"/><Relationship Id="rId2" Type="http://schemas.openxmlformats.org/officeDocument/2006/relationships/slideLayout" Target="../slideLayouts/slideLayout2.xml"/><Relationship Id="rId1" Type="http://schemas.openxmlformats.org/officeDocument/2006/relationships/tags" Target="../tags/tag26.xml"/></Relationships>
</file>

<file path=ppt/slides/_rels/slide77.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notesSlide" Target="../notesSlides/notesSlide71.xml"/><Relationship Id="rId2" Type="http://schemas.openxmlformats.org/officeDocument/2006/relationships/slideLayout" Target="../slideLayouts/slideLayout2.xml"/><Relationship Id="rId1" Type="http://schemas.openxmlformats.org/officeDocument/2006/relationships/tags" Target="../tags/tag2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notesSlide" Target="../notesSlides/notesSlide72.xml"/><Relationship Id="rId2" Type="http://schemas.openxmlformats.org/officeDocument/2006/relationships/slideLayout" Target="../slideLayouts/slideLayout2.xml"/><Relationship Id="rId1" Type="http://schemas.openxmlformats.org/officeDocument/2006/relationships/tags" Target="../tags/tag28.xml"/><Relationship Id="rId4" Type="http://schemas.openxmlformats.org/officeDocument/2006/relationships/image" Target="../media/image36.emf"/></Relationships>
</file>

<file path=ppt/slides/_rels/slide81.xml.rels><?xml version="1.0" encoding="UTF-8" standalone="yes"?>
<Relationships xmlns="http://schemas.openxmlformats.org/package/2006/relationships"><Relationship Id="rId3" Type="http://schemas.openxmlformats.org/officeDocument/2006/relationships/notesSlide" Target="../notesSlides/notesSlide73.xml"/><Relationship Id="rId2" Type="http://schemas.openxmlformats.org/officeDocument/2006/relationships/slideLayout" Target="../slideLayouts/slideLayout2.xml"/><Relationship Id="rId1" Type="http://schemas.openxmlformats.org/officeDocument/2006/relationships/tags" Target="../tags/tag29.xml"/><Relationship Id="rId4" Type="http://schemas.openxmlformats.org/officeDocument/2006/relationships/image" Target="../media/image37.emf"/></Relationships>
</file>

<file path=ppt/slides/_rels/slide82.xml.rels><?xml version="1.0" encoding="UTF-8" standalone="yes"?>
<Relationships xmlns="http://schemas.openxmlformats.org/package/2006/relationships"><Relationship Id="rId3" Type="http://schemas.openxmlformats.org/officeDocument/2006/relationships/notesSlide" Target="../notesSlides/notesSlide74.xml"/><Relationship Id="rId2" Type="http://schemas.openxmlformats.org/officeDocument/2006/relationships/slideLayout" Target="../slideLayouts/slideLayout2.xml"/><Relationship Id="rId1" Type="http://schemas.openxmlformats.org/officeDocument/2006/relationships/tags" Target="../tags/tag30.xml"/><Relationship Id="rId4" Type="http://schemas.openxmlformats.org/officeDocument/2006/relationships/image" Target="../media/image38.emf"/></Relationships>
</file>

<file path=ppt/slides/_rels/slide83.xml.rels><?xml version="1.0" encoding="UTF-8" standalone="yes"?>
<Relationships xmlns="http://schemas.openxmlformats.org/package/2006/relationships"><Relationship Id="rId3" Type="http://schemas.openxmlformats.org/officeDocument/2006/relationships/notesSlide" Target="../notesSlides/notesSlide75.xml"/><Relationship Id="rId2" Type="http://schemas.openxmlformats.org/officeDocument/2006/relationships/slideLayout" Target="../slideLayouts/slideLayout2.xml"/><Relationship Id="rId1" Type="http://schemas.openxmlformats.org/officeDocument/2006/relationships/tags" Target="../tags/tag31.xml"/></Relationships>
</file>

<file path=ppt/slides/_rels/slide84.xml.rels><?xml version="1.0" encoding="UTF-8" standalone="yes"?>
<Relationships xmlns="http://schemas.openxmlformats.org/package/2006/relationships"><Relationship Id="rId3" Type="http://schemas.openxmlformats.org/officeDocument/2006/relationships/notesSlide" Target="../notesSlides/notesSlide76.xml"/><Relationship Id="rId2" Type="http://schemas.openxmlformats.org/officeDocument/2006/relationships/slideLayout" Target="../slideLayouts/slideLayout2.xml"/><Relationship Id="rId1" Type="http://schemas.openxmlformats.org/officeDocument/2006/relationships/tags" Target="../tags/tag32.xml"/></Relationships>
</file>

<file path=ppt/slides/_rels/slide85.xml.rels><?xml version="1.0" encoding="UTF-8" standalone="yes"?>
<Relationships xmlns="http://schemas.openxmlformats.org/package/2006/relationships"><Relationship Id="rId3" Type="http://schemas.openxmlformats.org/officeDocument/2006/relationships/notesSlide" Target="../notesSlides/notesSlide77.xml"/><Relationship Id="rId2" Type="http://schemas.openxmlformats.org/officeDocument/2006/relationships/slideLayout" Target="../slideLayouts/slideLayout2.xml"/><Relationship Id="rId1" Type="http://schemas.openxmlformats.org/officeDocument/2006/relationships/tags" Target="../tags/tag33.xml"/></Relationships>
</file>

<file path=ppt/slides/_rels/slide86.xml.rels><?xml version="1.0" encoding="UTF-8" standalone="yes"?>
<Relationships xmlns="http://schemas.openxmlformats.org/package/2006/relationships"><Relationship Id="rId3" Type="http://schemas.openxmlformats.org/officeDocument/2006/relationships/notesSlide" Target="../notesSlides/notesSlide78.xml"/><Relationship Id="rId2" Type="http://schemas.openxmlformats.org/officeDocument/2006/relationships/slideLayout" Target="../slideLayouts/slideLayout2.xml"/><Relationship Id="rId1" Type="http://schemas.openxmlformats.org/officeDocument/2006/relationships/tags" Target="../tags/tag34.xml"/><Relationship Id="rId4" Type="http://schemas.openxmlformats.org/officeDocument/2006/relationships/image" Target="../media/image39.emf"/></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arxiv.org/pdf/1711.08774.pdf"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7.tiff"/></Relationships>
</file>

<file path=ppt/slides/_rels/slide9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Subtitle 2">
            <a:extLst>
              <a:ext uri="{FF2B5EF4-FFF2-40B4-BE49-F238E27FC236}">
                <a16:creationId xmlns:a16="http://schemas.microsoft.com/office/drawing/2014/main" id="{796CC445-E4A1-C147-83BA-30245FA13992}"/>
              </a:ext>
            </a:extLst>
          </p:cNvPr>
          <p:cNvSpPr>
            <a:spLocks noGrp="1"/>
          </p:cNvSpPr>
          <p:nvPr>
            <p:ph type="subTitle" idx="1"/>
          </p:nvPr>
        </p:nvSpPr>
        <p:spPr>
          <a:xfrm>
            <a:off x="0" y="2326511"/>
            <a:ext cx="9144000" cy="3687428"/>
          </a:xfrm>
        </p:spPr>
        <p:txBody>
          <a:bodyPr>
            <a:noAutofit/>
          </a:bodyPr>
          <a:lstStyle/>
          <a:p>
            <a:pPr algn="ctr">
              <a:lnSpc>
                <a:spcPct val="105000"/>
              </a:lnSpc>
              <a:spcBef>
                <a:spcPts val="0"/>
              </a:spcBef>
              <a:spcAft>
                <a:spcPts val="0"/>
              </a:spcAft>
            </a:pPr>
            <a:r>
              <a:rPr lang="en-US" sz="2800" b="1" dirty="0">
                <a:solidFill>
                  <a:schemeClr val="tx1"/>
                </a:solidFill>
              </a:rPr>
              <a:t>Damla Senol Cali, Ph.D.</a:t>
            </a:r>
          </a:p>
          <a:p>
            <a:pPr algn="ctr">
              <a:lnSpc>
                <a:spcPct val="105000"/>
              </a:lnSpc>
              <a:spcBef>
                <a:spcPts val="0"/>
              </a:spcBef>
              <a:spcAft>
                <a:spcPts val="0"/>
              </a:spcAft>
            </a:pPr>
            <a:r>
              <a:rPr lang="en-US" sz="2400" dirty="0">
                <a:solidFill>
                  <a:srgbClr val="0070C0"/>
                </a:solidFill>
                <a:hlinkClick r:id="rId3">
                  <a:extLst>
                    <a:ext uri="{A12FA001-AC4F-418D-AE19-62706E023703}">
                      <ahyp:hlinkClr xmlns:ahyp="http://schemas.microsoft.com/office/drawing/2018/hyperlinkcolor" val="tx"/>
                    </a:ext>
                  </a:extLst>
                </a:hlinkClick>
              </a:rPr>
              <a:t>https://damlasenolcali.github.io/</a:t>
            </a:r>
          </a:p>
          <a:p>
            <a:pPr algn="ctr">
              <a:lnSpc>
                <a:spcPct val="105000"/>
              </a:lnSpc>
              <a:spcBef>
                <a:spcPts val="0"/>
              </a:spcBef>
              <a:spcAft>
                <a:spcPts val="0"/>
              </a:spcAft>
            </a:pPr>
            <a:r>
              <a:rPr lang="en-US" sz="2400" dirty="0">
                <a:solidFill>
                  <a:srgbClr val="0070C0"/>
                </a:solidFill>
                <a:hlinkClick r:id="rId3">
                  <a:extLst>
                    <a:ext uri="{A12FA001-AC4F-418D-AE19-62706E023703}">
                      <ahyp:hlinkClr xmlns:ahyp="http://schemas.microsoft.com/office/drawing/2018/hyperlinkcolor" val="tx"/>
                    </a:ext>
                  </a:extLst>
                </a:hlinkClick>
              </a:rPr>
              <a:t>damlasenolcali@gmail.com</a:t>
            </a:r>
            <a:r>
              <a:rPr lang="en-US" sz="2400" dirty="0">
                <a:solidFill>
                  <a:srgbClr val="0070C0"/>
                </a:solidFill>
              </a:rPr>
              <a:t> </a:t>
            </a:r>
          </a:p>
          <a:p>
            <a:pPr algn="ctr">
              <a:lnSpc>
                <a:spcPct val="105000"/>
              </a:lnSpc>
              <a:spcBef>
                <a:spcPts val="0"/>
              </a:spcBef>
              <a:spcAft>
                <a:spcPts val="0"/>
              </a:spcAft>
            </a:pPr>
            <a:endParaRPr lang="en-US" sz="2400" dirty="0">
              <a:solidFill>
                <a:schemeClr val="tx1"/>
              </a:solidFill>
            </a:endParaRPr>
          </a:p>
          <a:p>
            <a:pPr algn="ctr">
              <a:lnSpc>
                <a:spcPct val="105000"/>
              </a:lnSpc>
              <a:spcBef>
                <a:spcPts val="0"/>
              </a:spcBef>
              <a:spcAft>
                <a:spcPts val="0"/>
              </a:spcAft>
            </a:pPr>
            <a:r>
              <a:rPr lang="en-US" sz="2400" dirty="0">
                <a:solidFill>
                  <a:schemeClr val="tx1"/>
                </a:solidFill>
              </a:rPr>
              <a:t>Staff Software Engineer, Hardware Acceleration</a:t>
            </a:r>
          </a:p>
          <a:p>
            <a:pPr algn="ctr">
              <a:lnSpc>
                <a:spcPct val="105000"/>
              </a:lnSpc>
              <a:spcBef>
                <a:spcPts val="0"/>
              </a:spcBef>
              <a:spcAft>
                <a:spcPts val="0"/>
              </a:spcAft>
            </a:pPr>
            <a:r>
              <a:rPr lang="en-US" sz="2400" dirty="0">
                <a:solidFill>
                  <a:schemeClr val="tx1"/>
                </a:solidFill>
              </a:rPr>
              <a:t>Bionano Genomics</a:t>
            </a:r>
          </a:p>
          <a:p>
            <a:pPr algn="ctr">
              <a:lnSpc>
                <a:spcPct val="105000"/>
              </a:lnSpc>
              <a:spcBef>
                <a:spcPts val="600"/>
              </a:spcBef>
              <a:spcAft>
                <a:spcPts val="0"/>
              </a:spcAft>
            </a:pPr>
            <a:endParaRPr lang="en-US" sz="1800" b="1" dirty="0">
              <a:solidFill>
                <a:schemeClr val="tx1"/>
              </a:solidFill>
            </a:endParaRPr>
          </a:p>
          <a:p>
            <a:pPr algn="ctr">
              <a:lnSpc>
                <a:spcPct val="105000"/>
              </a:lnSpc>
              <a:spcBef>
                <a:spcPts val="0"/>
              </a:spcBef>
              <a:spcAft>
                <a:spcPts val="0"/>
              </a:spcAft>
            </a:pPr>
            <a:r>
              <a:rPr lang="en-US" sz="2400" b="1" dirty="0">
                <a:solidFill>
                  <a:schemeClr val="tx1"/>
                </a:solidFill>
                <a:latin typeface="+mj-lt"/>
              </a:rPr>
              <a:t>AACBB Workshop @ ISCA </a:t>
            </a:r>
            <a:r>
              <a:rPr lang="en-US" sz="2400" b="1" dirty="0">
                <a:solidFill>
                  <a:schemeClr val="tx1"/>
                </a:solidFill>
                <a:latin typeface="Calibri" panose="020F0502020204030204" pitchFamily="34" charset="0"/>
                <a:ea typeface="Cambria" panose="02040503050406030204" pitchFamily="18" charset="0"/>
              </a:rPr>
              <a:t>2022</a:t>
            </a:r>
          </a:p>
          <a:p>
            <a:pPr algn="ctr">
              <a:lnSpc>
                <a:spcPct val="105000"/>
              </a:lnSpc>
              <a:spcBef>
                <a:spcPts val="0"/>
              </a:spcBef>
              <a:spcAft>
                <a:spcPts val="0"/>
              </a:spcAft>
            </a:pPr>
            <a:r>
              <a:rPr lang="en-US" sz="2400" dirty="0">
                <a:solidFill>
                  <a:schemeClr val="tx1"/>
                </a:solidFill>
              </a:rPr>
              <a:t>June </a:t>
            </a:r>
            <a:r>
              <a:rPr lang="en-US" sz="2400" dirty="0">
                <a:solidFill>
                  <a:schemeClr val="tx1"/>
                </a:solidFill>
                <a:latin typeface="Calibri" panose="020F0502020204030204" pitchFamily="34" charset="0"/>
              </a:rPr>
              <a:t>18</a:t>
            </a:r>
            <a:r>
              <a:rPr lang="en-US" sz="2400" dirty="0">
                <a:solidFill>
                  <a:schemeClr val="tx1"/>
                </a:solidFill>
              </a:rPr>
              <a:t>, </a:t>
            </a:r>
            <a:r>
              <a:rPr lang="en-US" sz="2400" dirty="0">
                <a:solidFill>
                  <a:schemeClr val="tx1"/>
                </a:solidFill>
                <a:latin typeface="Calibri" panose="020F0502020204030204" pitchFamily="34" charset="0"/>
              </a:rPr>
              <a:t>2022</a:t>
            </a:r>
          </a:p>
          <a:p>
            <a:pPr algn="ctr">
              <a:lnSpc>
                <a:spcPct val="105000"/>
              </a:lnSpc>
              <a:spcBef>
                <a:spcPts val="0"/>
              </a:spcBef>
              <a:spcAft>
                <a:spcPts val="0"/>
              </a:spcAft>
            </a:pPr>
            <a:endParaRPr lang="en-US" sz="2500" baseline="30000" dirty="0">
              <a:solidFill>
                <a:schemeClr val="tx1"/>
              </a:solidFill>
            </a:endParaRPr>
          </a:p>
          <a:p>
            <a:pPr>
              <a:lnSpc>
                <a:spcPct val="105000"/>
              </a:lnSpc>
              <a:spcBef>
                <a:spcPts val="0"/>
              </a:spcBef>
              <a:spcAft>
                <a:spcPts val="0"/>
              </a:spcAft>
            </a:pPr>
            <a:r>
              <a:rPr lang="en-US" sz="2500" b="1" dirty="0">
                <a:solidFill>
                  <a:schemeClr val="tx1"/>
                </a:solidFill>
              </a:rPr>
              <a:t>       </a:t>
            </a:r>
          </a:p>
          <a:p>
            <a:pPr>
              <a:lnSpc>
                <a:spcPct val="105000"/>
              </a:lnSpc>
              <a:spcBef>
                <a:spcPts val="0"/>
              </a:spcBef>
              <a:spcAft>
                <a:spcPts val="0"/>
              </a:spcAft>
            </a:pPr>
            <a:r>
              <a:rPr lang="en-US" sz="2500" b="1" dirty="0">
                <a:solidFill>
                  <a:schemeClr val="tx1"/>
                </a:solidFill>
              </a:rPr>
              <a:t> 	</a:t>
            </a:r>
            <a:endParaRPr lang="en-US" sz="2500" dirty="0"/>
          </a:p>
        </p:txBody>
      </p:sp>
      <p:sp>
        <p:nvSpPr>
          <p:cNvPr id="49" name="Title 1">
            <a:extLst>
              <a:ext uri="{FF2B5EF4-FFF2-40B4-BE49-F238E27FC236}">
                <a16:creationId xmlns:a16="http://schemas.microsoft.com/office/drawing/2014/main" id="{D7BD3DAB-B726-A54A-870D-2B897B36D72A}"/>
              </a:ext>
            </a:extLst>
          </p:cNvPr>
          <p:cNvSpPr>
            <a:spLocks noGrp="1"/>
          </p:cNvSpPr>
          <p:nvPr>
            <p:ph type="ctrTitle"/>
          </p:nvPr>
        </p:nvSpPr>
        <p:spPr>
          <a:xfrm>
            <a:off x="0" y="-1"/>
            <a:ext cx="9144000" cy="2106593"/>
          </a:xfrm>
          <a:solidFill>
            <a:schemeClr val="accent2">
              <a:lumMod val="20000"/>
              <a:lumOff val="80000"/>
            </a:schemeClr>
          </a:solidFill>
        </p:spPr>
        <p:txBody>
          <a:bodyPr anchor="ctr" anchorCtr="0">
            <a:normAutofit/>
          </a:bodyPr>
          <a:lstStyle/>
          <a:p>
            <a:pPr algn="ctr">
              <a:lnSpc>
                <a:spcPct val="105000"/>
              </a:lnSpc>
            </a:pPr>
            <a:r>
              <a:rPr lang="en-US" sz="3500" b="1" dirty="0">
                <a:solidFill>
                  <a:srgbClr val="0070C0"/>
                </a:solidFill>
              </a:rPr>
              <a:t>Accelerating Genome Sequence Analysis via </a:t>
            </a:r>
            <a:br>
              <a:rPr lang="en-US" sz="3500" b="1" dirty="0">
                <a:solidFill>
                  <a:srgbClr val="0070C0"/>
                </a:solidFill>
              </a:rPr>
            </a:br>
            <a:r>
              <a:rPr lang="en-US" sz="3500" b="1" dirty="0">
                <a:solidFill>
                  <a:srgbClr val="0070C0"/>
                </a:solidFill>
              </a:rPr>
              <a:t>Efficient Hardware/Algorithm Co-Design</a:t>
            </a:r>
            <a:endParaRPr lang="en-US" sz="3500" dirty="0">
              <a:solidFill>
                <a:schemeClr val="accent1"/>
              </a:solidFill>
            </a:endParaRPr>
          </a:p>
        </p:txBody>
      </p:sp>
      <p:pic>
        <p:nvPicPr>
          <p:cNvPr id="6" name="Google Shape;100;p14">
            <a:extLst>
              <a:ext uri="{FF2B5EF4-FFF2-40B4-BE49-F238E27FC236}">
                <a16:creationId xmlns:a16="http://schemas.microsoft.com/office/drawing/2014/main" id="{4D234C57-EC8E-6044-951F-A97582F50F72}"/>
              </a:ext>
            </a:extLst>
          </p:cNvPr>
          <p:cNvPicPr preferRelativeResize="0"/>
          <p:nvPr/>
        </p:nvPicPr>
        <p:blipFill rotWithShape="1">
          <a:blip r:embed="rId4">
            <a:alphaModFix/>
          </a:blip>
          <a:srcRect/>
          <a:stretch/>
        </p:blipFill>
        <p:spPr>
          <a:xfrm>
            <a:off x="3954761" y="6271201"/>
            <a:ext cx="1656505" cy="489422"/>
          </a:xfrm>
          <a:prstGeom prst="rect">
            <a:avLst/>
          </a:prstGeom>
          <a:noFill/>
          <a:ln>
            <a:noFill/>
          </a:ln>
        </p:spPr>
      </p:pic>
      <p:pic>
        <p:nvPicPr>
          <p:cNvPr id="7" name="Google Shape;101;p14">
            <a:extLst>
              <a:ext uri="{FF2B5EF4-FFF2-40B4-BE49-F238E27FC236}">
                <a16:creationId xmlns:a16="http://schemas.microsoft.com/office/drawing/2014/main" id="{1A78AFD1-66B9-1747-BC55-04087AC0B4D7}"/>
              </a:ext>
            </a:extLst>
          </p:cNvPr>
          <p:cNvPicPr preferRelativeResize="0"/>
          <p:nvPr/>
        </p:nvPicPr>
        <p:blipFill rotWithShape="1">
          <a:blip r:embed="rId5">
            <a:alphaModFix/>
          </a:blip>
          <a:srcRect/>
          <a:stretch/>
        </p:blipFill>
        <p:spPr>
          <a:xfrm>
            <a:off x="268148" y="6289251"/>
            <a:ext cx="2634968" cy="489422"/>
          </a:xfrm>
          <a:prstGeom prst="rect">
            <a:avLst/>
          </a:prstGeom>
          <a:noFill/>
          <a:ln>
            <a:noFill/>
          </a:ln>
        </p:spPr>
      </p:pic>
      <p:pic>
        <p:nvPicPr>
          <p:cNvPr id="8" name="Picture 7">
            <a:extLst>
              <a:ext uri="{FF2B5EF4-FFF2-40B4-BE49-F238E27FC236}">
                <a16:creationId xmlns:a16="http://schemas.microsoft.com/office/drawing/2014/main" id="{56784E6D-5D22-C2E7-E561-2A488A3A1A30}"/>
              </a:ext>
            </a:extLst>
          </p:cNvPr>
          <p:cNvPicPr>
            <a:picLocks noChangeAspect="1"/>
          </p:cNvPicPr>
          <p:nvPr/>
        </p:nvPicPr>
        <p:blipFill>
          <a:blip r:embed="rId6"/>
          <a:stretch>
            <a:fillRect/>
          </a:stretch>
        </p:blipFill>
        <p:spPr>
          <a:xfrm>
            <a:off x="6662911" y="6235101"/>
            <a:ext cx="2112530" cy="525522"/>
          </a:xfrm>
          <a:prstGeom prst="rect">
            <a:avLst/>
          </a:prstGeom>
        </p:spPr>
      </p:pic>
    </p:spTree>
    <p:extLst>
      <p:ext uri="{BB962C8B-B14F-4D97-AF65-F5344CB8AC3E}">
        <p14:creationId xmlns:p14="http://schemas.microsoft.com/office/powerpoint/2010/main" val="33837498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EBDEBC-24E0-F14A-9B09-0C884A81AEEC}"/>
              </a:ext>
            </a:extLst>
          </p:cNvPr>
          <p:cNvSpPr>
            <a:spLocks noGrp="1"/>
          </p:cNvSpPr>
          <p:nvPr>
            <p:ph type="title"/>
          </p:nvPr>
        </p:nvSpPr>
        <p:spPr/>
        <p:txBody>
          <a:bodyPr>
            <a:normAutofit fontScale="90000"/>
          </a:bodyPr>
          <a:lstStyle/>
          <a:p>
            <a:r>
              <a:rPr lang="en-US" dirty="0"/>
              <a:t>Key Findings</a:t>
            </a:r>
          </a:p>
        </p:txBody>
      </p:sp>
      <p:sp>
        <p:nvSpPr>
          <p:cNvPr id="3" name="Content Placeholder 2">
            <a:extLst>
              <a:ext uri="{FF2B5EF4-FFF2-40B4-BE49-F238E27FC236}">
                <a16:creationId xmlns:a16="http://schemas.microsoft.com/office/drawing/2014/main" id="{48515F80-B9C1-DE42-B201-310A709EDBBE}"/>
              </a:ext>
            </a:extLst>
          </p:cNvPr>
          <p:cNvSpPr>
            <a:spLocks noGrp="1"/>
          </p:cNvSpPr>
          <p:nvPr>
            <p:ph idx="1"/>
          </p:nvPr>
        </p:nvSpPr>
        <p:spPr/>
        <p:txBody>
          <a:bodyPr>
            <a:noAutofit/>
          </a:bodyPr>
          <a:lstStyle/>
          <a:p>
            <a:pPr marL="407988" indent="-352425" algn="just">
              <a:lnSpc>
                <a:spcPct val="100000"/>
              </a:lnSpc>
              <a:spcBef>
                <a:spcPts val="0"/>
              </a:spcBef>
              <a:spcAft>
                <a:spcPts val="0"/>
              </a:spcAft>
              <a:buFont typeface="Wingdings" charset="2"/>
              <a:buChar char="q"/>
            </a:pPr>
            <a:r>
              <a:rPr lang="en-US" dirty="0">
                <a:solidFill>
                  <a:srgbClr val="FE6200"/>
                </a:solidFill>
              </a:rPr>
              <a:t>Laptops</a:t>
            </a:r>
            <a:r>
              <a:rPr lang="en-US" dirty="0"/>
              <a:t> are becoming a popular platform for running genome assembly tools, as the </a:t>
            </a:r>
            <a:r>
              <a:rPr lang="en-US" dirty="0">
                <a:solidFill>
                  <a:srgbClr val="FE6200"/>
                </a:solidFill>
              </a:rPr>
              <a:t>portability</a:t>
            </a:r>
            <a:r>
              <a:rPr lang="en-US" dirty="0"/>
              <a:t> of a laptop makes it a good fit for </a:t>
            </a:r>
            <a:r>
              <a:rPr lang="en-US" dirty="0">
                <a:solidFill>
                  <a:srgbClr val="FE6200"/>
                </a:solidFill>
              </a:rPr>
              <a:t>in-field analysis </a:t>
            </a:r>
          </a:p>
          <a:p>
            <a:pPr marL="700088" lvl="1" indent="-292100" algn="just">
              <a:lnSpc>
                <a:spcPct val="100000"/>
              </a:lnSpc>
              <a:spcBef>
                <a:spcPts val="600"/>
              </a:spcBef>
              <a:spcAft>
                <a:spcPts val="0"/>
              </a:spcAft>
            </a:pPr>
            <a:r>
              <a:rPr lang="en-US" dirty="0"/>
              <a:t>Greater memory constraints,</a:t>
            </a:r>
          </a:p>
          <a:p>
            <a:pPr marL="700088" lvl="1" indent="-292100" algn="just">
              <a:lnSpc>
                <a:spcPct val="100000"/>
              </a:lnSpc>
              <a:spcBef>
                <a:spcPts val="0"/>
              </a:spcBef>
              <a:spcAft>
                <a:spcPts val="0"/>
              </a:spcAft>
            </a:pPr>
            <a:r>
              <a:rPr lang="en-US" dirty="0"/>
              <a:t>Lower computational power </a:t>
            </a:r>
          </a:p>
          <a:p>
            <a:pPr marL="700088" lvl="1" indent="-292100" algn="just">
              <a:lnSpc>
                <a:spcPct val="100000"/>
              </a:lnSpc>
              <a:spcBef>
                <a:spcPts val="0"/>
              </a:spcBef>
              <a:spcAft>
                <a:spcPts val="0"/>
              </a:spcAft>
            </a:pPr>
            <a:r>
              <a:rPr lang="en-US" dirty="0"/>
              <a:t>Limited battery life</a:t>
            </a:r>
          </a:p>
          <a:p>
            <a:pPr marL="407988" lvl="1" indent="0" algn="just">
              <a:lnSpc>
                <a:spcPct val="100000"/>
              </a:lnSpc>
              <a:spcBef>
                <a:spcPts val="0"/>
              </a:spcBef>
              <a:spcAft>
                <a:spcPts val="0"/>
              </a:spcAft>
              <a:buNone/>
            </a:pPr>
            <a:endParaRPr lang="en-US" sz="2000" dirty="0"/>
          </a:p>
          <a:p>
            <a:pPr marL="407988" indent="-352425" algn="just">
              <a:lnSpc>
                <a:spcPct val="100000"/>
              </a:lnSpc>
              <a:spcBef>
                <a:spcPts val="0"/>
              </a:spcBef>
              <a:spcAft>
                <a:spcPts val="0"/>
              </a:spcAft>
              <a:buFont typeface="Wingdings" charset="2"/>
              <a:buChar char="q"/>
            </a:pPr>
            <a:r>
              <a:rPr lang="en-US" dirty="0">
                <a:solidFill>
                  <a:srgbClr val="00B050"/>
                </a:solidFill>
              </a:rPr>
              <a:t>Memory usage </a:t>
            </a:r>
            <a:r>
              <a:rPr lang="en-US" dirty="0"/>
              <a:t>is an important factor that greatly affects the performance and the usability of the tool </a:t>
            </a:r>
          </a:p>
          <a:p>
            <a:pPr marL="700088" lvl="1" indent="-292100" algn="just">
              <a:lnSpc>
                <a:spcPct val="100000"/>
              </a:lnSpc>
              <a:spcBef>
                <a:spcPts val="600"/>
              </a:spcBef>
              <a:spcAft>
                <a:spcPts val="0"/>
              </a:spcAft>
            </a:pPr>
            <a:r>
              <a:rPr lang="en-US" dirty="0"/>
              <a:t>Data structure choices that can minimize the memory requirements</a:t>
            </a:r>
          </a:p>
          <a:p>
            <a:pPr marL="700088" lvl="1" indent="-292100" algn="just">
              <a:lnSpc>
                <a:spcPct val="100000"/>
              </a:lnSpc>
              <a:spcBef>
                <a:spcPts val="0"/>
              </a:spcBef>
              <a:spcAft>
                <a:spcPts val="0"/>
              </a:spcAft>
            </a:pPr>
            <a:r>
              <a:rPr lang="en-US" dirty="0"/>
              <a:t>Cache-efficient algorithms</a:t>
            </a:r>
          </a:p>
          <a:p>
            <a:pPr marL="700088" lvl="1" indent="-292100" algn="just">
              <a:lnSpc>
                <a:spcPct val="100000"/>
              </a:lnSpc>
              <a:spcBef>
                <a:spcPts val="0"/>
              </a:spcBef>
              <a:spcAft>
                <a:spcPts val="0"/>
              </a:spcAft>
            </a:pPr>
            <a:r>
              <a:rPr lang="en-US" dirty="0"/>
              <a:t>Keeping memory usage in check with the number of threads </a:t>
            </a:r>
          </a:p>
          <a:p>
            <a:pPr marL="700088" lvl="1" indent="-292100" algn="just">
              <a:lnSpc>
                <a:spcPct val="100000"/>
              </a:lnSpc>
              <a:spcBef>
                <a:spcPts val="0"/>
              </a:spcBef>
              <a:spcAft>
                <a:spcPts val="0"/>
              </a:spcAft>
            </a:pPr>
            <a:endParaRPr lang="en-US" sz="2000" dirty="0"/>
          </a:p>
          <a:p>
            <a:pPr marL="436563" indent="-292100" algn="just">
              <a:lnSpc>
                <a:spcPct val="100000"/>
              </a:lnSpc>
              <a:spcBef>
                <a:spcPts val="0"/>
              </a:spcBef>
              <a:spcAft>
                <a:spcPts val="0"/>
              </a:spcAft>
            </a:pPr>
            <a:r>
              <a:rPr lang="en-US" dirty="0">
                <a:solidFill>
                  <a:srgbClr val="0070C0"/>
                </a:solidFill>
              </a:rPr>
              <a:t>Scalability of the tool </a:t>
            </a:r>
            <a:r>
              <a:rPr lang="en-US" dirty="0"/>
              <a:t>with the number of cores is an important requirement. However, parallelizing the tool can </a:t>
            </a:r>
            <a:r>
              <a:rPr lang="en-US" dirty="0">
                <a:solidFill>
                  <a:srgbClr val="C00000"/>
                </a:solidFill>
              </a:rPr>
              <a:t>increase the memory usage.</a:t>
            </a:r>
            <a:endParaRPr lang="en-US" dirty="0"/>
          </a:p>
          <a:p>
            <a:pPr marL="700088" lvl="1" indent="-292100" algn="just">
              <a:lnSpc>
                <a:spcPct val="100000"/>
              </a:lnSpc>
              <a:spcBef>
                <a:spcPts val="600"/>
              </a:spcBef>
              <a:spcAft>
                <a:spcPts val="0"/>
              </a:spcAft>
            </a:pPr>
            <a:r>
              <a:rPr lang="en-US" dirty="0"/>
              <a:t>Dividing the input data into batches</a:t>
            </a:r>
          </a:p>
          <a:p>
            <a:pPr marL="700088" lvl="1" indent="-292100" algn="just">
              <a:lnSpc>
                <a:spcPct val="100000"/>
              </a:lnSpc>
              <a:spcBef>
                <a:spcPts val="0"/>
              </a:spcBef>
              <a:spcAft>
                <a:spcPts val="0"/>
              </a:spcAft>
            </a:pPr>
            <a:r>
              <a:rPr lang="en-US" dirty="0"/>
              <a:t>Limiting the memory usage of each thread</a:t>
            </a:r>
          </a:p>
          <a:p>
            <a:pPr marL="700088" lvl="1" indent="-292100" algn="just">
              <a:lnSpc>
                <a:spcPct val="100000"/>
              </a:lnSpc>
              <a:spcBef>
                <a:spcPts val="0"/>
              </a:spcBef>
              <a:spcAft>
                <a:spcPts val="0"/>
              </a:spcAft>
            </a:pPr>
            <a:r>
              <a:rPr lang="en-US" dirty="0"/>
              <a:t>Dividing the computation instead of the dataset between simultaneous threads</a:t>
            </a:r>
          </a:p>
        </p:txBody>
      </p:sp>
      <p:sp>
        <p:nvSpPr>
          <p:cNvPr id="13" name="TextBox 12">
            <a:extLst>
              <a:ext uri="{FF2B5EF4-FFF2-40B4-BE49-F238E27FC236}">
                <a16:creationId xmlns:a16="http://schemas.microsoft.com/office/drawing/2014/main" id="{D77CBC08-D034-D448-82B3-C82ADE861D50}"/>
              </a:ext>
            </a:extLst>
          </p:cNvPr>
          <p:cNvSpPr txBox="1"/>
          <p:nvPr/>
        </p:nvSpPr>
        <p:spPr>
          <a:xfrm>
            <a:off x="366962" y="1153504"/>
            <a:ext cx="8410073" cy="1635416"/>
          </a:xfrm>
          <a:prstGeom prst="roundRect">
            <a:avLst>
              <a:gd name="adj" fmla="val 4777"/>
            </a:avLst>
          </a:prstGeom>
          <a:solidFill>
            <a:schemeClr val="bg1"/>
          </a:solidFill>
          <a:ln w="28575">
            <a:solidFill>
              <a:schemeClr val="bg1"/>
            </a:solidFill>
          </a:ln>
        </p:spPr>
        <p:txBody>
          <a:bodyPr wrap="square" rtlCol="0" anchor="ctr" anchorCtr="0">
            <a:noAutofit/>
          </a:bodyPr>
          <a:lstStyle>
            <a:defPPr>
              <a:defRPr lang="en-US"/>
            </a:defPPr>
            <a:lvl1pPr algn="ctr">
              <a:defRPr sz="2200">
                <a:latin typeface="Corbel" panose="020B0503020204020204" pitchFamily="34" charset="0"/>
                <a:cs typeface="Calibri" panose="020F0502020204030204" pitchFamily="34" charset="0"/>
              </a:defRPr>
            </a:lvl1pPr>
          </a:lstStyle>
          <a:p>
            <a:endParaRPr lang="en-US" sz="4000" b="1" dirty="0"/>
          </a:p>
        </p:txBody>
      </p:sp>
      <p:sp>
        <p:nvSpPr>
          <p:cNvPr id="4" name="Slide Number Placeholder 3">
            <a:extLst>
              <a:ext uri="{FF2B5EF4-FFF2-40B4-BE49-F238E27FC236}">
                <a16:creationId xmlns:a16="http://schemas.microsoft.com/office/drawing/2014/main" id="{646E96D2-AEE4-C344-A584-E8418C0B022F}"/>
              </a:ext>
            </a:extLst>
          </p:cNvPr>
          <p:cNvSpPr>
            <a:spLocks noGrp="1"/>
          </p:cNvSpPr>
          <p:nvPr>
            <p:ph type="sldNum" sz="quarter" idx="10"/>
          </p:nvPr>
        </p:nvSpPr>
        <p:spPr/>
        <p:txBody>
          <a:bodyPr/>
          <a:lstStyle/>
          <a:p>
            <a:fld id="{BE67019E-6B59-9444-A8F8-0CFAB6B6981D}" type="slidenum">
              <a:rPr lang="en-US" smtClean="0"/>
              <a:pPr/>
              <a:t>10</a:t>
            </a:fld>
            <a:endParaRPr lang="en-US" dirty="0"/>
          </a:p>
        </p:txBody>
      </p:sp>
      <p:sp>
        <p:nvSpPr>
          <p:cNvPr id="6" name="TextBox 5">
            <a:extLst>
              <a:ext uri="{FF2B5EF4-FFF2-40B4-BE49-F238E27FC236}">
                <a16:creationId xmlns:a16="http://schemas.microsoft.com/office/drawing/2014/main" id="{1F5611E2-0BBD-BF45-97C8-DB4E67F89012}"/>
              </a:ext>
            </a:extLst>
          </p:cNvPr>
          <p:cNvSpPr txBox="1"/>
          <p:nvPr/>
        </p:nvSpPr>
        <p:spPr>
          <a:xfrm>
            <a:off x="366963" y="1153504"/>
            <a:ext cx="8410073" cy="1635416"/>
          </a:xfrm>
          <a:prstGeom prst="roundRect">
            <a:avLst>
              <a:gd name="adj" fmla="val 4777"/>
            </a:avLst>
          </a:prstGeom>
          <a:solidFill>
            <a:srgbClr val="FE6200">
              <a:alpha val="29806"/>
            </a:srgbClr>
          </a:solidFill>
          <a:ln w="28575">
            <a:solidFill>
              <a:srgbClr val="FE6200"/>
            </a:solidFill>
          </a:ln>
        </p:spPr>
        <p:txBody>
          <a:bodyPr wrap="square" rtlCol="0" anchor="ctr" anchorCtr="0">
            <a:noAutofit/>
          </a:bodyPr>
          <a:lstStyle>
            <a:defPPr>
              <a:defRPr lang="en-US"/>
            </a:defPPr>
            <a:lvl1pPr algn="ctr">
              <a:defRPr sz="2200">
                <a:latin typeface="Corbel" panose="020B0503020204020204" pitchFamily="34" charset="0"/>
                <a:cs typeface="Calibri" panose="020F0502020204030204" pitchFamily="34" charset="0"/>
              </a:defRPr>
            </a:lvl1pPr>
          </a:lstStyle>
          <a:p>
            <a:r>
              <a:rPr lang="en-US" sz="4000" b="1" dirty="0"/>
              <a:t>Goal </a:t>
            </a:r>
            <a:r>
              <a:rPr lang="en-US" sz="4000" b="1" dirty="0">
                <a:latin typeface="Calibri" panose="020F0502020204030204" pitchFamily="34" charset="0"/>
              </a:rPr>
              <a:t>1</a:t>
            </a:r>
            <a:r>
              <a:rPr lang="en-US" sz="4000" b="1" dirty="0"/>
              <a:t>:</a:t>
            </a:r>
          </a:p>
          <a:p>
            <a:r>
              <a:rPr lang="en-US" sz="4000" b="1" dirty="0"/>
              <a:t>High-performance and low-power</a:t>
            </a:r>
          </a:p>
        </p:txBody>
      </p:sp>
      <p:sp>
        <p:nvSpPr>
          <p:cNvPr id="7" name="TextBox 6">
            <a:extLst>
              <a:ext uri="{FF2B5EF4-FFF2-40B4-BE49-F238E27FC236}">
                <a16:creationId xmlns:a16="http://schemas.microsoft.com/office/drawing/2014/main" id="{AE78A5BD-CDCB-9A4D-A47E-80DF69B28E6D}"/>
              </a:ext>
            </a:extLst>
          </p:cNvPr>
          <p:cNvSpPr txBox="1"/>
          <p:nvPr/>
        </p:nvSpPr>
        <p:spPr>
          <a:xfrm>
            <a:off x="366962" y="2931523"/>
            <a:ext cx="8410073" cy="1635416"/>
          </a:xfrm>
          <a:prstGeom prst="roundRect">
            <a:avLst>
              <a:gd name="adj" fmla="val 4777"/>
            </a:avLst>
          </a:prstGeom>
          <a:solidFill>
            <a:schemeClr val="bg1"/>
          </a:solidFill>
          <a:ln w="28575">
            <a:solidFill>
              <a:schemeClr val="bg1"/>
            </a:solidFill>
          </a:ln>
        </p:spPr>
        <p:txBody>
          <a:bodyPr wrap="square" rtlCol="0" anchor="ctr" anchorCtr="0">
            <a:noAutofit/>
          </a:bodyPr>
          <a:lstStyle>
            <a:defPPr>
              <a:defRPr lang="en-US"/>
            </a:defPPr>
            <a:lvl1pPr algn="ctr">
              <a:defRPr sz="2200">
                <a:latin typeface="Corbel" panose="020B0503020204020204" pitchFamily="34" charset="0"/>
                <a:cs typeface="Calibri" panose="020F0502020204030204" pitchFamily="34" charset="0"/>
              </a:defRPr>
            </a:lvl1pPr>
          </a:lstStyle>
          <a:p>
            <a:endParaRPr lang="en-US" sz="4000" b="1" dirty="0"/>
          </a:p>
        </p:txBody>
      </p:sp>
      <p:sp>
        <p:nvSpPr>
          <p:cNvPr id="8" name="TextBox 7">
            <a:extLst>
              <a:ext uri="{FF2B5EF4-FFF2-40B4-BE49-F238E27FC236}">
                <a16:creationId xmlns:a16="http://schemas.microsoft.com/office/drawing/2014/main" id="{B01D8D54-F63B-4148-A362-A83536900F84}"/>
              </a:ext>
            </a:extLst>
          </p:cNvPr>
          <p:cNvSpPr txBox="1"/>
          <p:nvPr/>
        </p:nvSpPr>
        <p:spPr>
          <a:xfrm>
            <a:off x="366961" y="2931523"/>
            <a:ext cx="8410073" cy="1635416"/>
          </a:xfrm>
          <a:prstGeom prst="roundRect">
            <a:avLst>
              <a:gd name="adj" fmla="val 4777"/>
            </a:avLst>
          </a:prstGeom>
          <a:solidFill>
            <a:srgbClr val="00B050">
              <a:alpha val="29806"/>
            </a:srgbClr>
          </a:solidFill>
          <a:ln w="28575">
            <a:solidFill>
              <a:srgbClr val="00B050"/>
            </a:solidFill>
          </a:ln>
        </p:spPr>
        <p:txBody>
          <a:bodyPr wrap="square" rtlCol="0" anchor="ctr" anchorCtr="0">
            <a:noAutofit/>
          </a:bodyPr>
          <a:lstStyle>
            <a:defPPr>
              <a:defRPr lang="en-US"/>
            </a:defPPr>
            <a:lvl1pPr algn="ctr">
              <a:defRPr sz="2200">
                <a:latin typeface="Corbel" panose="020B0503020204020204" pitchFamily="34" charset="0"/>
                <a:cs typeface="Calibri" panose="020F0502020204030204" pitchFamily="34" charset="0"/>
              </a:defRPr>
            </a:lvl1pPr>
          </a:lstStyle>
          <a:p>
            <a:r>
              <a:rPr lang="en-US" sz="4000" b="1" dirty="0"/>
              <a:t>Goal </a:t>
            </a:r>
            <a:r>
              <a:rPr lang="en-US" sz="4000" b="1" dirty="0">
                <a:latin typeface="Calibri" panose="020F0502020204030204" pitchFamily="34" charset="0"/>
              </a:rPr>
              <a:t>2</a:t>
            </a:r>
            <a:r>
              <a:rPr lang="en-US" sz="4000" b="1" dirty="0"/>
              <a:t>:</a:t>
            </a:r>
          </a:p>
          <a:p>
            <a:r>
              <a:rPr lang="en-US" sz="4000" b="1" dirty="0"/>
              <a:t>Memory-efficient</a:t>
            </a:r>
          </a:p>
        </p:txBody>
      </p:sp>
      <p:sp>
        <p:nvSpPr>
          <p:cNvPr id="9" name="TextBox 8">
            <a:extLst>
              <a:ext uri="{FF2B5EF4-FFF2-40B4-BE49-F238E27FC236}">
                <a16:creationId xmlns:a16="http://schemas.microsoft.com/office/drawing/2014/main" id="{17AE2A18-478E-5B48-91BF-2184849C4C76}"/>
              </a:ext>
            </a:extLst>
          </p:cNvPr>
          <p:cNvSpPr txBox="1"/>
          <p:nvPr/>
        </p:nvSpPr>
        <p:spPr>
          <a:xfrm>
            <a:off x="366961" y="4709542"/>
            <a:ext cx="8410073" cy="1635416"/>
          </a:xfrm>
          <a:prstGeom prst="roundRect">
            <a:avLst>
              <a:gd name="adj" fmla="val 4777"/>
            </a:avLst>
          </a:prstGeom>
          <a:solidFill>
            <a:schemeClr val="bg1"/>
          </a:solidFill>
          <a:ln w="28575">
            <a:solidFill>
              <a:schemeClr val="bg1"/>
            </a:solidFill>
          </a:ln>
        </p:spPr>
        <p:txBody>
          <a:bodyPr wrap="square" rtlCol="0" anchor="ctr" anchorCtr="0">
            <a:noAutofit/>
          </a:bodyPr>
          <a:lstStyle>
            <a:defPPr>
              <a:defRPr lang="en-US"/>
            </a:defPPr>
            <a:lvl1pPr algn="ctr">
              <a:defRPr sz="2200">
                <a:latin typeface="Corbel" panose="020B0503020204020204" pitchFamily="34" charset="0"/>
                <a:cs typeface="Calibri" panose="020F0502020204030204" pitchFamily="34" charset="0"/>
              </a:defRPr>
            </a:lvl1pPr>
          </a:lstStyle>
          <a:p>
            <a:endParaRPr lang="en-US" sz="4000" b="1" dirty="0"/>
          </a:p>
        </p:txBody>
      </p:sp>
      <p:sp>
        <p:nvSpPr>
          <p:cNvPr id="10" name="TextBox 9">
            <a:extLst>
              <a:ext uri="{FF2B5EF4-FFF2-40B4-BE49-F238E27FC236}">
                <a16:creationId xmlns:a16="http://schemas.microsoft.com/office/drawing/2014/main" id="{0070DEEB-1B97-B644-8B49-C9E79A871C42}"/>
              </a:ext>
            </a:extLst>
          </p:cNvPr>
          <p:cNvSpPr txBox="1"/>
          <p:nvPr/>
        </p:nvSpPr>
        <p:spPr>
          <a:xfrm>
            <a:off x="366962" y="4709542"/>
            <a:ext cx="8410073" cy="1635416"/>
          </a:xfrm>
          <a:prstGeom prst="roundRect">
            <a:avLst>
              <a:gd name="adj" fmla="val 4777"/>
            </a:avLst>
          </a:prstGeom>
          <a:solidFill>
            <a:srgbClr val="0070C0">
              <a:alpha val="29806"/>
            </a:srgbClr>
          </a:solidFill>
          <a:ln w="28575">
            <a:solidFill>
              <a:srgbClr val="0070C0"/>
            </a:solidFill>
          </a:ln>
        </p:spPr>
        <p:txBody>
          <a:bodyPr wrap="square" rtlCol="0" anchor="ctr" anchorCtr="0">
            <a:noAutofit/>
          </a:bodyPr>
          <a:lstStyle>
            <a:defPPr>
              <a:defRPr lang="en-US"/>
            </a:defPPr>
            <a:lvl1pPr algn="ctr">
              <a:defRPr sz="2200">
                <a:latin typeface="Corbel" panose="020B0503020204020204" pitchFamily="34" charset="0"/>
                <a:cs typeface="Calibri" panose="020F0502020204030204" pitchFamily="34" charset="0"/>
              </a:defRPr>
            </a:lvl1pPr>
          </a:lstStyle>
          <a:p>
            <a:r>
              <a:rPr lang="en-US" sz="4000" b="1" dirty="0"/>
              <a:t>Goal </a:t>
            </a:r>
            <a:r>
              <a:rPr lang="en-US" sz="4000" b="1" dirty="0">
                <a:latin typeface="Calibri" panose="020F0502020204030204" pitchFamily="34" charset="0"/>
              </a:rPr>
              <a:t>3</a:t>
            </a:r>
            <a:r>
              <a:rPr lang="en-US" sz="4000" b="1" dirty="0"/>
              <a:t>:</a:t>
            </a:r>
          </a:p>
          <a:p>
            <a:r>
              <a:rPr lang="en-US" sz="4000" b="1" dirty="0"/>
              <a:t>Scalable/highly-parallel</a:t>
            </a:r>
          </a:p>
        </p:txBody>
      </p:sp>
    </p:spTree>
    <p:extLst>
      <p:ext uri="{BB962C8B-B14F-4D97-AF65-F5344CB8AC3E}">
        <p14:creationId xmlns:p14="http://schemas.microsoft.com/office/powerpoint/2010/main" val="87372332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EA05144-B80C-964B-BC58-B3237B8C7B93}"/>
              </a:ext>
            </a:extLst>
          </p:cNvPr>
          <p:cNvSpPr>
            <a:spLocks noGrp="1"/>
          </p:cNvSpPr>
          <p:nvPr>
            <p:ph type="sldNum" sz="quarter" idx="10"/>
          </p:nvPr>
        </p:nvSpPr>
        <p:spPr/>
        <p:txBody>
          <a:bodyPr/>
          <a:lstStyle/>
          <a:p>
            <a:fld id="{BE67019E-6B59-9444-A8F8-0CFAB6B6981D}" type="slidenum">
              <a:rPr lang="en-US" smtClean="0"/>
              <a:pPr/>
              <a:t>100</a:t>
            </a:fld>
            <a:endParaRPr lang="en-US" dirty="0"/>
          </a:p>
        </p:txBody>
      </p:sp>
      <p:sp>
        <p:nvSpPr>
          <p:cNvPr id="8" name="Title 1">
            <a:extLst>
              <a:ext uri="{FF2B5EF4-FFF2-40B4-BE49-F238E27FC236}">
                <a16:creationId xmlns:a16="http://schemas.microsoft.com/office/drawing/2014/main" id="{1276D34C-ABC1-0647-815F-091A79E659EA}"/>
              </a:ext>
            </a:extLst>
          </p:cNvPr>
          <p:cNvSpPr>
            <a:spLocks noGrp="1"/>
          </p:cNvSpPr>
          <p:nvPr>
            <p:ph type="title"/>
          </p:nvPr>
        </p:nvSpPr>
        <p:spPr>
          <a:xfrm>
            <a:off x="366963" y="257434"/>
            <a:ext cx="8410073" cy="753467"/>
          </a:xfrm>
        </p:spPr>
        <p:txBody>
          <a:bodyPr>
            <a:noAutofit/>
          </a:bodyPr>
          <a:lstStyle/>
          <a:p>
            <a:r>
              <a:rPr lang="en-US" sz="4100" dirty="0"/>
              <a:t>Key Results – SeGraM with Short Reads</a:t>
            </a:r>
          </a:p>
        </p:txBody>
      </p:sp>
      <p:pic>
        <p:nvPicPr>
          <p:cNvPr id="3" name="Picture 2" descr="Chart, bar chart&#10;&#10;Description automatically generated">
            <a:extLst>
              <a:ext uri="{FF2B5EF4-FFF2-40B4-BE49-F238E27FC236}">
                <a16:creationId xmlns:a16="http://schemas.microsoft.com/office/drawing/2014/main" id="{9FA3DE5C-50BC-9952-07C2-0B30E725E6A3}"/>
              </a:ext>
            </a:extLst>
          </p:cNvPr>
          <p:cNvPicPr>
            <a:picLocks noChangeAspect="1"/>
          </p:cNvPicPr>
          <p:nvPr/>
        </p:nvPicPr>
        <p:blipFill>
          <a:blip r:embed="rId3"/>
          <a:stretch>
            <a:fillRect/>
          </a:stretch>
        </p:blipFill>
        <p:spPr>
          <a:xfrm>
            <a:off x="411480" y="1102487"/>
            <a:ext cx="8321040" cy="3198914"/>
          </a:xfrm>
          <a:prstGeom prst="rect">
            <a:avLst/>
          </a:prstGeom>
        </p:spPr>
      </p:pic>
      <p:sp>
        <p:nvSpPr>
          <p:cNvPr id="9" name="Rounded Rectangle 5">
            <a:extLst>
              <a:ext uri="{FF2B5EF4-FFF2-40B4-BE49-F238E27FC236}">
                <a16:creationId xmlns:a16="http://schemas.microsoft.com/office/drawing/2014/main" id="{85824553-F60E-88C2-9FFC-963406B2334A}"/>
              </a:ext>
            </a:extLst>
          </p:cNvPr>
          <p:cNvSpPr/>
          <p:nvPr/>
        </p:nvSpPr>
        <p:spPr>
          <a:xfrm>
            <a:off x="366963" y="4392987"/>
            <a:ext cx="8410072" cy="1825280"/>
          </a:xfrm>
          <a:prstGeom prst="roundRect">
            <a:avLst>
              <a:gd name="adj" fmla="val 7378"/>
            </a:avLst>
          </a:prstGeom>
          <a:solidFill>
            <a:srgbClr val="7030A0">
              <a:alpha val="15000"/>
            </a:srgbClr>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marL="15875" lvl="1" algn="ctr">
              <a:lnSpc>
                <a:spcPct val="110000"/>
              </a:lnSpc>
              <a:spcBef>
                <a:spcPts val="0"/>
              </a:spcBef>
              <a:spcAft>
                <a:spcPts val="0"/>
              </a:spcAft>
            </a:pPr>
            <a:r>
              <a:rPr lang="en-US" sz="2600" dirty="0">
                <a:solidFill>
                  <a:schemeClr val="tx1"/>
                </a:solidFill>
                <a:latin typeface="Corbel" panose="020B0503020204020204" pitchFamily="34" charset="0"/>
              </a:rPr>
              <a:t>SeGraM provides </a:t>
            </a:r>
            <a:r>
              <a:rPr lang="en-US" sz="2600" b="1" dirty="0">
                <a:solidFill>
                  <a:srgbClr val="7030A0"/>
                </a:solidFill>
                <a:latin typeface="Calibri" panose="020F0502020204030204" pitchFamily="34" charset="0"/>
                <a:cs typeface="Calibri" panose="020F0502020204030204" pitchFamily="34" charset="0"/>
              </a:rPr>
              <a:t>106× and 742×</a:t>
            </a:r>
            <a:r>
              <a:rPr lang="en-US" sz="2600" b="1" dirty="0">
                <a:solidFill>
                  <a:srgbClr val="7030A0"/>
                </a:solidFill>
                <a:latin typeface="Corbel" panose="020B0503020204020204" pitchFamily="34" charset="0"/>
              </a:rPr>
              <a:t> throughput improvement</a:t>
            </a:r>
            <a:r>
              <a:rPr lang="en-US" sz="2600" b="1" dirty="0">
                <a:solidFill>
                  <a:srgbClr val="0070C0"/>
                </a:solidFill>
                <a:latin typeface="Corbel" panose="020B0503020204020204" pitchFamily="34" charset="0"/>
              </a:rPr>
              <a:t> </a:t>
            </a:r>
            <a:r>
              <a:rPr lang="en-US" sz="2600" dirty="0">
                <a:solidFill>
                  <a:schemeClr val="tx1"/>
                </a:solidFill>
                <a:latin typeface="Corbel" panose="020B0503020204020204" pitchFamily="34" charset="0"/>
              </a:rPr>
              <a:t>over </a:t>
            </a:r>
            <a:r>
              <a:rPr lang="en-US" sz="2600" dirty="0" err="1">
                <a:solidFill>
                  <a:schemeClr val="tx1"/>
                </a:solidFill>
                <a:latin typeface="Corbel" panose="020B0503020204020204" pitchFamily="34" charset="0"/>
              </a:rPr>
              <a:t>GraphAligner</a:t>
            </a:r>
            <a:r>
              <a:rPr lang="en-US" sz="2600" dirty="0">
                <a:solidFill>
                  <a:schemeClr val="tx1"/>
                </a:solidFill>
                <a:latin typeface="Corbel" panose="020B0503020204020204" pitchFamily="34" charset="0"/>
              </a:rPr>
              <a:t> and vg, </a:t>
            </a:r>
          </a:p>
          <a:p>
            <a:pPr marL="15875" lvl="1" algn="ctr">
              <a:lnSpc>
                <a:spcPct val="110000"/>
              </a:lnSpc>
              <a:spcBef>
                <a:spcPts val="0"/>
              </a:spcBef>
              <a:spcAft>
                <a:spcPts val="0"/>
              </a:spcAft>
            </a:pPr>
            <a:r>
              <a:rPr lang="en-US" sz="2600" dirty="0">
                <a:solidFill>
                  <a:schemeClr val="tx1"/>
                </a:solidFill>
                <a:latin typeface="Corbel" panose="020B0503020204020204" pitchFamily="34" charset="0"/>
              </a:rPr>
              <a:t>while </a:t>
            </a:r>
            <a:r>
              <a:rPr lang="en-US" sz="2600" b="1" dirty="0">
                <a:solidFill>
                  <a:srgbClr val="7030A0"/>
                </a:solidFill>
                <a:latin typeface="Corbel" panose="020B0503020204020204" pitchFamily="34" charset="0"/>
              </a:rPr>
              <a:t>reducing the power consumption by </a:t>
            </a:r>
            <a:r>
              <a:rPr lang="en-US" sz="2600" b="1" dirty="0">
                <a:solidFill>
                  <a:srgbClr val="7030A0"/>
                </a:solidFill>
                <a:latin typeface="Calibri" panose="020F0502020204030204" pitchFamily="34" charset="0"/>
                <a:cs typeface="Calibri" panose="020F0502020204030204" pitchFamily="34" charset="0"/>
              </a:rPr>
              <a:t>3.0× and 3.2×</a:t>
            </a:r>
          </a:p>
        </p:txBody>
      </p:sp>
    </p:spTree>
    <p:extLst>
      <p:ext uri="{BB962C8B-B14F-4D97-AF65-F5344CB8AC3E}">
        <p14:creationId xmlns:p14="http://schemas.microsoft.com/office/powerpoint/2010/main" val="165272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EA05144-B80C-964B-BC58-B3237B8C7B93}"/>
              </a:ext>
            </a:extLst>
          </p:cNvPr>
          <p:cNvSpPr>
            <a:spLocks noGrp="1"/>
          </p:cNvSpPr>
          <p:nvPr>
            <p:ph type="sldNum" sz="quarter" idx="10"/>
          </p:nvPr>
        </p:nvSpPr>
        <p:spPr/>
        <p:txBody>
          <a:bodyPr/>
          <a:lstStyle/>
          <a:p>
            <a:fld id="{BE67019E-6B59-9444-A8F8-0CFAB6B6981D}" type="slidenum">
              <a:rPr lang="en-US" smtClean="0"/>
              <a:pPr/>
              <a:t>101</a:t>
            </a:fld>
            <a:endParaRPr lang="en-US" dirty="0"/>
          </a:p>
        </p:txBody>
      </p:sp>
      <p:sp>
        <p:nvSpPr>
          <p:cNvPr id="5" name="Rounded Rectangle 4">
            <a:extLst>
              <a:ext uri="{FF2B5EF4-FFF2-40B4-BE49-F238E27FC236}">
                <a16:creationId xmlns:a16="http://schemas.microsoft.com/office/drawing/2014/main" id="{4C4D16E6-A8E5-B44E-9B1C-84186E681669}"/>
              </a:ext>
            </a:extLst>
          </p:cNvPr>
          <p:cNvSpPr/>
          <p:nvPr/>
        </p:nvSpPr>
        <p:spPr>
          <a:xfrm>
            <a:off x="366964" y="4859923"/>
            <a:ext cx="8410072" cy="1322174"/>
          </a:xfrm>
          <a:prstGeom prst="roundRect">
            <a:avLst>
              <a:gd name="adj" fmla="val 7378"/>
            </a:avLst>
          </a:prstGeom>
          <a:solidFill>
            <a:srgbClr val="00B050">
              <a:alpha val="15000"/>
            </a:srgbClr>
          </a:solid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marL="15875" lvl="1" algn="ctr">
              <a:lnSpc>
                <a:spcPct val="110000"/>
              </a:lnSpc>
              <a:spcBef>
                <a:spcPts val="0"/>
              </a:spcBef>
              <a:spcAft>
                <a:spcPts val="0"/>
              </a:spcAft>
            </a:pPr>
            <a:r>
              <a:rPr lang="en-US" sz="2800" dirty="0">
                <a:solidFill>
                  <a:schemeClr val="tx1"/>
                </a:solidFill>
                <a:latin typeface="Corbel" panose="020B0503020204020204" pitchFamily="34" charset="0"/>
              </a:rPr>
              <a:t>BitAlign provides </a:t>
            </a:r>
            <a:r>
              <a:rPr lang="en-US" sz="2800" b="1" dirty="0">
                <a:solidFill>
                  <a:srgbClr val="00B050"/>
                </a:solidFill>
                <a:latin typeface="Calibri" panose="020F0502020204030204" pitchFamily="34" charset="0"/>
                <a:cs typeface="Calibri" panose="020F0502020204030204" pitchFamily="34" charset="0"/>
              </a:rPr>
              <a:t>41×-539×</a:t>
            </a:r>
            <a:r>
              <a:rPr lang="en-US" sz="2800" b="1" dirty="0">
                <a:solidFill>
                  <a:srgbClr val="00B050"/>
                </a:solidFill>
                <a:latin typeface="Corbel" panose="020B0503020204020204" pitchFamily="34" charset="0"/>
              </a:rPr>
              <a:t> speedup </a:t>
            </a:r>
            <a:r>
              <a:rPr lang="en-US" sz="2800" dirty="0">
                <a:solidFill>
                  <a:schemeClr val="tx1"/>
                </a:solidFill>
                <a:latin typeface="Corbel" panose="020B0503020204020204" pitchFamily="34" charset="0"/>
              </a:rPr>
              <a:t>over</a:t>
            </a:r>
            <a:r>
              <a:rPr lang="en-US" sz="2800" b="1" dirty="0">
                <a:solidFill>
                  <a:srgbClr val="7030A0"/>
                </a:solidFill>
                <a:latin typeface="Corbel" panose="020B0503020204020204" pitchFamily="34" charset="0"/>
              </a:rPr>
              <a:t> </a:t>
            </a:r>
            <a:r>
              <a:rPr lang="en-US" sz="2800" dirty="0" err="1">
                <a:solidFill>
                  <a:schemeClr val="tx1"/>
                </a:solidFill>
                <a:latin typeface="Corbel" panose="020B0503020204020204" pitchFamily="34" charset="0"/>
              </a:rPr>
              <a:t>PaSGAL</a:t>
            </a:r>
            <a:endParaRPr lang="en-US" sz="2800" dirty="0">
              <a:solidFill>
                <a:schemeClr val="tx1"/>
              </a:solidFill>
              <a:latin typeface="Calibri" panose="020F0502020204030204" pitchFamily="34" charset="0"/>
              <a:cs typeface="Calibri" panose="020F0502020204030204" pitchFamily="34" charset="0"/>
            </a:endParaRPr>
          </a:p>
        </p:txBody>
      </p:sp>
      <p:sp>
        <p:nvSpPr>
          <p:cNvPr id="10" name="Title 1">
            <a:extLst>
              <a:ext uri="{FF2B5EF4-FFF2-40B4-BE49-F238E27FC236}">
                <a16:creationId xmlns:a16="http://schemas.microsoft.com/office/drawing/2014/main" id="{569270B1-90A8-AE45-9EFB-1C4E337E29A9}"/>
              </a:ext>
            </a:extLst>
          </p:cNvPr>
          <p:cNvSpPr>
            <a:spLocks noGrp="1"/>
          </p:cNvSpPr>
          <p:nvPr>
            <p:ph type="title"/>
          </p:nvPr>
        </p:nvSpPr>
        <p:spPr>
          <a:xfrm>
            <a:off x="366963" y="257434"/>
            <a:ext cx="8410073" cy="753467"/>
          </a:xfrm>
        </p:spPr>
        <p:txBody>
          <a:bodyPr>
            <a:noAutofit/>
          </a:bodyPr>
          <a:lstStyle/>
          <a:p>
            <a:r>
              <a:rPr lang="en-US" sz="4100" dirty="0"/>
              <a:t>Key Results – BitAlign (S2G Alignment)</a:t>
            </a:r>
          </a:p>
        </p:txBody>
      </p:sp>
      <p:pic>
        <p:nvPicPr>
          <p:cNvPr id="2" name="Picture 1">
            <a:extLst>
              <a:ext uri="{FF2B5EF4-FFF2-40B4-BE49-F238E27FC236}">
                <a16:creationId xmlns:a16="http://schemas.microsoft.com/office/drawing/2014/main" id="{576933C0-DAEA-A779-30D2-56519980286D}"/>
              </a:ext>
            </a:extLst>
          </p:cNvPr>
          <p:cNvPicPr>
            <a:picLocks noChangeAspect="1"/>
          </p:cNvPicPr>
          <p:nvPr/>
        </p:nvPicPr>
        <p:blipFill>
          <a:blip r:embed="rId3"/>
          <a:stretch>
            <a:fillRect/>
          </a:stretch>
        </p:blipFill>
        <p:spPr>
          <a:xfrm>
            <a:off x="183482" y="1103717"/>
            <a:ext cx="8777036" cy="3549089"/>
          </a:xfrm>
          <a:prstGeom prst="rect">
            <a:avLst/>
          </a:prstGeom>
        </p:spPr>
      </p:pic>
    </p:spTree>
    <p:extLst>
      <p:ext uri="{BB962C8B-B14F-4D97-AF65-F5344CB8AC3E}">
        <p14:creationId xmlns:p14="http://schemas.microsoft.com/office/powerpoint/2010/main" val="37518475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EA05144-B80C-964B-BC58-B3237B8C7B93}"/>
              </a:ext>
            </a:extLst>
          </p:cNvPr>
          <p:cNvSpPr>
            <a:spLocks noGrp="1"/>
          </p:cNvSpPr>
          <p:nvPr>
            <p:ph type="sldNum" sz="quarter" idx="10"/>
          </p:nvPr>
        </p:nvSpPr>
        <p:spPr/>
        <p:txBody>
          <a:bodyPr/>
          <a:lstStyle/>
          <a:p>
            <a:fld id="{BE67019E-6B59-9444-A8F8-0CFAB6B6981D}" type="slidenum">
              <a:rPr lang="en-US" smtClean="0"/>
              <a:pPr/>
              <a:t>102</a:t>
            </a:fld>
            <a:endParaRPr lang="en-US" dirty="0"/>
          </a:p>
        </p:txBody>
      </p:sp>
      <p:sp>
        <p:nvSpPr>
          <p:cNvPr id="10" name="Title 1">
            <a:extLst>
              <a:ext uri="{FF2B5EF4-FFF2-40B4-BE49-F238E27FC236}">
                <a16:creationId xmlns:a16="http://schemas.microsoft.com/office/drawing/2014/main" id="{569270B1-90A8-AE45-9EFB-1C4E337E29A9}"/>
              </a:ext>
            </a:extLst>
          </p:cNvPr>
          <p:cNvSpPr>
            <a:spLocks noGrp="1"/>
          </p:cNvSpPr>
          <p:nvPr>
            <p:ph type="title"/>
          </p:nvPr>
        </p:nvSpPr>
        <p:spPr>
          <a:xfrm>
            <a:off x="366963" y="257434"/>
            <a:ext cx="8410073" cy="753467"/>
          </a:xfrm>
        </p:spPr>
        <p:txBody>
          <a:bodyPr>
            <a:noAutofit/>
          </a:bodyPr>
          <a:lstStyle/>
          <a:p>
            <a:r>
              <a:rPr lang="en-US" sz="4100" dirty="0"/>
              <a:t>Key Results – BitAlign (S2S Alignment)</a:t>
            </a:r>
          </a:p>
        </p:txBody>
      </p:sp>
      <p:sp>
        <p:nvSpPr>
          <p:cNvPr id="2" name="Rectangle 1">
            <a:extLst>
              <a:ext uri="{FF2B5EF4-FFF2-40B4-BE49-F238E27FC236}">
                <a16:creationId xmlns:a16="http://schemas.microsoft.com/office/drawing/2014/main" id="{2324CF78-6305-6C4E-A7D8-2AB75CC6E033}"/>
              </a:ext>
            </a:extLst>
          </p:cNvPr>
          <p:cNvSpPr/>
          <p:nvPr/>
        </p:nvSpPr>
        <p:spPr>
          <a:xfrm>
            <a:off x="366963" y="1118476"/>
            <a:ext cx="8410073" cy="5197705"/>
          </a:xfrm>
          <a:prstGeom prst="rect">
            <a:avLst/>
          </a:prstGeom>
        </p:spPr>
        <p:txBody>
          <a:bodyPr wrap="square">
            <a:spAutoFit/>
          </a:bodyPr>
          <a:lstStyle/>
          <a:p>
            <a:pPr marL="357188" indent="-357188">
              <a:lnSpc>
                <a:spcPct val="120000"/>
              </a:lnSpc>
              <a:buClr>
                <a:srgbClr val="0070C0"/>
              </a:buClr>
              <a:buFont typeface="Wingdings" pitchFamily="2" charset="2"/>
              <a:buChar char="q"/>
            </a:pPr>
            <a:r>
              <a:rPr lang="en-US" sz="2300" dirty="0">
                <a:latin typeface="Corbel" panose="020B0503020204020204" pitchFamily="34" charset="0"/>
              </a:rPr>
              <a:t>BitAlign can be used for both sequence-to-sequence alignment and sequence-to-graph alignment </a:t>
            </a:r>
          </a:p>
          <a:p>
            <a:pPr marL="714375" lvl="1" indent="-268288">
              <a:lnSpc>
                <a:spcPct val="120000"/>
              </a:lnSpc>
              <a:buClr>
                <a:srgbClr val="0070C0"/>
              </a:buClr>
              <a:buFont typeface="Courier New" panose="02070309020205020404" pitchFamily="49" charset="0"/>
              <a:buChar char="o"/>
            </a:pPr>
            <a:r>
              <a:rPr lang="en-US" sz="2300" dirty="0">
                <a:latin typeface="Corbel" panose="020B0503020204020204" pitchFamily="34" charset="0"/>
              </a:rPr>
              <a:t>The cost of more functionality: </a:t>
            </a:r>
            <a:r>
              <a:rPr lang="en-US" sz="2300" dirty="0">
                <a:solidFill>
                  <a:srgbClr val="C00000"/>
                </a:solidFill>
                <a:latin typeface="Corbel" panose="020B0503020204020204" pitchFamily="34" charset="0"/>
              </a:rPr>
              <a:t>Extra hop queue registers </a:t>
            </a:r>
            <a:r>
              <a:rPr lang="en-US" sz="2300" dirty="0">
                <a:latin typeface="Corbel" panose="020B0503020204020204" pitchFamily="34" charset="0"/>
              </a:rPr>
              <a:t>in BitAlign</a:t>
            </a:r>
          </a:p>
          <a:p>
            <a:pPr marL="714375" lvl="1" indent="-268288">
              <a:lnSpc>
                <a:spcPct val="120000"/>
              </a:lnSpc>
              <a:buClr>
                <a:srgbClr val="0070C0"/>
              </a:buClr>
              <a:buFont typeface="Courier New" panose="02070309020205020404" pitchFamily="49" charset="0"/>
              <a:buChar char="o"/>
            </a:pPr>
            <a:r>
              <a:rPr lang="en-US" sz="2300" dirty="0">
                <a:solidFill>
                  <a:srgbClr val="00B050"/>
                </a:solidFill>
                <a:latin typeface="Corbel" panose="020B0503020204020204" pitchFamily="34" charset="0"/>
              </a:rPr>
              <a:t>We do </a:t>
            </a:r>
            <a:r>
              <a:rPr lang="en-US" sz="2300" i="1" dirty="0">
                <a:solidFill>
                  <a:srgbClr val="00B050"/>
                </a:solidFill>
                <a:latin typeface="Corbel" panose="020B0503020204020204" pitchFamily="34" charset="0"/>
              </a:rPr>
              <a:t>not </a:t>
            </a:r>
            <a:r>
              <a:rPr lang="en-US" sz="2300" dirty="0">
                <a:solidFill>
                  <a:srgbClr val="00B050"/>
                </a:solidFill>
                <a:latin typeface="Corbel" panose="020B0503020204020204" pitchFamily="34" charset="0"/>
              </a:rPr>
              <a:t>sacrifice any performance </a:t>
            </a:r>
          </a:p>
          <a:p>
            <a:pPr marL="357188" indent="-357188">
              <a:lnSpc>
                <a:spcPct val="120000"/>
              </a:lnSpc>
              <a:spcBef>
                <a:spcPts val="1800"/>
              </a:spcBef>
              <a:buClr>
                <a:srgbClr val="0070C0"/>
              </a:buClr>
              <a:buFont typeface="Wingdings" pitchFamily="2" charset="2"/>
              <a:buChar char="q"/>
            </a:pPr>
            <a:r>
              <a:rPr lang="en-US" sz="2300" b="1" dirty="0">
                <a:solidFill>
                  <a:srgbClr val="FE6200"/>
                </a:solidFill>
                <a:latin typeface="Corbel" panose="020B0503020204020204" pitchFamily="34" charset="0"/>
              </a:rPr>
              <a:t>For long reads (over GACT of Darwin and GenASM): </a:t>
            </a:r>
          </a:p>
          <a:p>
            <a:pPr marL="714375" lvl="1" indent="-268288">
              <a:lnSpc>
                <a:spcPct val="120000"/>
              </a:lnSpc>
              <a:buClr>
                <a:srgbClr val="0070C0"/>
              </a:buClr>
              <a:buFont typeface="Courier New" panose="02070309020205020404" pitchFamily="49" charset="0"/>
              <a:buChar char="o"/>
            </a:pPr>
            <a:r>
              <a:rPr lang="en-US" sz="2300" dirty="0">
                <a:latin typeface="Calibri" panose="020F0502020204030204" pitchFamily="34" charset="0"/>
                <a:cs typeface="Calibri" panose="020F0502020204030204" pitchFamily="34" charset="0"/>
              </a:rPr>
              <a:t>4.8× and 1.2× </a:t>
            </a:r>
            <a:r>
              <a:rPr lang="en-US" sz="2300" dirty="0">
                <a:latin typeface="Corbel" panose="020B0503020204020204" pitchFamily="34" charset="0"/>
              </a:rPr>
              <a:t>throughput improvement, </a:t>
            </a:r>
          </a:p>
          <a:p>
            <a:pPr marL="714375" lvl="1" indent="-268288">
              <a:lnSpc>
                <a:spcPct val="120000"/>
              </a:lnSpc>
              <a:buClr>
                <a:srgbClr val="0070C0"/>
              </a:buClr>
              <a:buFont typeface="Courier New" panose="02070309020205020404" pitchFamily="49" charset="0"/>
              <a:buChar char="o"/>
            </a:pPr>
            <a:r>
              <a:rPr lang="en-US" sz="2300" dirty="0">
                <a:latin typeface="Calibri" panose="020F0502020204030204" pitchFamily="34" charset="0"/>
                <a:cs typeface="Calibri" panose="020F0502020204030204" pitchFamily="34" charset="0"/>
              </a:rPr>
              <a:t>2.7× and 7.5× </a:t>
            </a:r>
            <a:r>
              <a:rPr lang="en-US" sz="2300" dirty="0">
                <a:latin typeface="Corbel" panose="020B0503020204020204" pitchFamily="34" charset="0"/>
              </a:rPr>
              <a:t>higher power consumption, and </a:t>
            </a:r>
          </a:p>
          <a:p>
            <a:pPr marL="714375" lvl="1" indent="-268288">
              <a:lnSpc>
                <a:spcPct val="120000"/>
              </a:lnSpc>
              <a:buClr>
                <a:srgbClr val="0070C0"/>
              </a:buClr>
              <a:buFont typeface="Courier New" panose="02070309020205020404" pitchFamily="49" charset="0"/>
              <a:buChar char="o"/>
            </a:pPr>
            <a:r>
              <a:rPr lang="en-US" sz="2300" dirty="0">
                <a:latin typeface="Calibri" panose="020F0502020204030204" pitchFamily="34" charset="0"/>
                <a:cs typeface="Calibri" panose="020F0502020204030204" pitchFamily="34" charset="0"/>
              </a:rPr>
              <a:t>1.5× and 2.6× </a:t>
            </a:r>
            <a:r>
              <a:rPr lang="en-US" sz="2300" dirty="0">
                <a:latin typeface="Corbel" panose="020B0503020204020204" pitchFamily="34" charset="0"/>
              </a:rPr>
              <a:t>higher area overhead</a:t>
            </a:r>
          </a:p>
          <a:p>
            <a:pPr marL="357188" indent="-357188">
              <a:lnSpc>
                <a:spcPct val="120000"/>
              </a:lnSpc>
              <a:spcBef>
                <a:spcPts val="1800"/>
              </a:spcBef>
              <a:buClr>
                <a:srgbClr val="0070C0"/>
              </a:buClr>
              <a:buFont typeface="Wingdings" pitchFamily="2" charset="2"/>
              <a:buChar char="q"/>
            </a:pPr>
            <a:r>
              <a:rPr lang="en-US" sz="2300" b="1" dirty="0">
                <a:solidFill>
                  <a:srgbClr val="FE6200"/>
                </a:solidFill>
                <a:latin typeface="Corbel" panose="020B0503020204020204" pitchFamily="34" charset="0"/>
              </a:rPr>
              <a:t>For short reads (over </a:t>
            </a:r>
            <a:r>
              <a:rPr lang="en-US" sz="2300" b="1" dirty="0" err="1">
                <a:solidFill>
                  <a:srgbClr val="FE6200"/>
                </a:solidFill>
                <a:latin typeface="Corbel" panose="020B0503020204020204" pitchFamily="34" charset="0"/>
              </a:rPr>
              <a:t>SillaX</a:t>
            </a:r>
            <a:r>
              <a:rPr lang="en-US" sz="2300" b="1" dirty="0">
                <a:solidFill>
                  <a:srgbClr val="FE6200"/>
                </a:solidFill>
                <a:latin typeface="Corbel" panose="020B0503020204020204" pitchFamily="34" charset="0"/>
              </a:rPr>
              <a:t> of </a:t>
            </a:r>
            <a:r>
              <a:rPr lang="en-US" sz="2300" b="1" dirty="0" err="1">
                <a:solidFill>
                  <a:srgbClr val="FE6200"/>
                </a:solidFill>
                <a:latin typeface="Corbel" panose="020B0503020204020204" pitchFamily="34" charset="0"/>
              </a:rPr>
              <a:t>GenAx</a:t>
            </a:r>
            <a:r>
              <a:rPr lang="en-US" sz="2300" b="1" dirty="0">
                <a:solidFill>
                  <a:srgbClr val="FE6200"/>
                </a:solidFill>
                <a:latin typeface="Corbel" panose="020B0503020204020204" pitchFamily="34" charset="0"/>
              </a:rPr>
              <a:t> and GenASM):</a:t>
            </a:r>
          </a:p>
          <a:p>
            <a:pPr marL="714375" lvl="1" indent="-268288">
              <a:lnSpc>
                <a:spcPct val="120000"/>
              </a:lnSpc>
              <a:buClr>
                <a:srgbClr val="0070C0"/>
              </a:buClr>
              <a:buFont typeface="Courier New" panose="02070309020205020404" pitchFamily="49" charset="0"/>
              <a:buChar char="o"/>
            </a:pPr>
            <a:r>
              <a:rPr lang="en-US" sz="2300" dirty="0">
                <a:latin typeface="Calibri" panose="020F0502020204030204" pitchFamily="34" charset="0"/>
                <a:cs typeface="Calibri" panose="020F0502020204030204" pitchFamily="34" charset="0"/>
              </a:rPr>
              <a:t>2.4× and 1.3× </a:t>
            </a:r>
            <a:r>
              <a:rPr lang="en-US" sz="2300" dirty="0">
                <a:latin typeface="Corbel" panose="020B0503020204020204" pitchFamily="34" charset="0"/>
              </a:rPr>
              <a:t>throughput improvement</a:t>
            </a:r>
          </a:p>
        </p:txBody>
      </p:sp>
    </p:spTree>
    <p:extLst>
      <p:ext uri="{BB962C8B-B14F-4D97-AF65-F5344CB8AC3E}">
        <p14:creationId xmlns:p14="http://schemas.microsoft.com/office/powerpoint/2010/main" val="597385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CE3E9A-BB67-D64D-B9CD-3F955BC2F713}"/>
              </a:ext>
            </a:extLst>
          </p:cNvPr>
          <p:cNvSpPr>
            <a:spLocks noGrp="1"/>
          </p:cNvSpPr>
          <p:nvPr>
            <p:ph type="title"/>
          </p:nvPr>
        </p:nvSpPr>
        <p:spPr/>
        <p:txBody>
          <a:bodyPr/>
          <a:lstStyle/>
          <a:p>
            <a:r>
              <a:rPr lang="en-US" dirty="0">
                <a:solidFill>
                  <a:schemeClr val="accent1"/>
                </a:solidFill>
              </a:rPr>
              <a:t>Backup Slides</a:t>
            </a:r>
            <a:br>
              <a:rPr lang="en-US" dirty="0">
                <a:solidFill>
                  <a:schemeClr val="accent1"/>
                </a:solidFill>
              </a:rPr>
            </a:br>
            <a:r>
              <a:rPr lang="en-US" sz="4000" dirty="0">
                <a:solidFill>
                  <a:schemeClr val="accent1"/>
                </a:solidFill>
              </a:rPr>
              <a:t>(BitMAc)</a:t>
            </a:r>
          </a:p>
        </p:txBody>
      </p:sp>
    </p:spTree>
    <p:extLst>
      <p:ext uri="{BB962C8B-B14F-4D97-AF65-F5344CB8AC3E}">
        <p14:creationId xmlns:p14="http://schemas.microsoft.com/office/powerpoint/2010/main" val="5824810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6963" y="257434"/>
            <a:ext cx="8410073" cy="753467"/>
          </a:xfrm>
        </p:spPr>
        <p:txBody>
          <a:bodyPr>
            <a:normAutofit fontScale="90000"/>
          </a:bodyPr>
          <a:lstStyle/>
          <a:p>
            <a:r>
              <a:rPr lang="en-US" dirty="0" err="1"/>
              <a:t>BitMAc</a:t>
            </a:r>
            <a:r>
              <a:rPr lang="en-US" dirty="0"/>
              <a:t>: FPGA-based GenASM</a:t>
            </a:r>
          </a:p>
        </p:txBody>
      </p:sp>
      <p:sp>
        <p:nvSpPr>
          <p:cNvPr id="3" name="Content Placeholder 2"/>
          <p:cNvSpPr>
            <a:spLocks noGrp="1"/>
          </p:cNvSpPr>
          <p:nvPr>
            <p:ph idx="1"/>
          </p:nvPr>
        </p:nvSpPr>
        <p:spPr>
          <a:xfrm>
            <a:off x="366962" y="3844314"/>
            <a:ext cx="8410073" cy="2600029"/>
          </a:xfrm>
        </p:spPr>
        <p:txBody>
          <a:bodyPr>
            <a:noAutofit/>
          </a:bodyPr>
          <a:lstStyle/>
          <a:p>
            <a:pPr marL="285750" indent="-285750">
              <a:lnSpc>
                <a:spcPct val="120000"/>
              </a:lnSpc>
              <a:spcBef>
                <a:spcPts val="0"/>
              </a:spcBef>
              <a:spcAft>
                <a:spcPts val="0"/>
              </a:spcAft>
            </a:pPr>
            <a:r>
              <a:rPr lang="en-US" sz="2200" b="1" dirty="0">
                <a:solidFill>
                  <a:srgbClr val="00B050"/>
                </a:solidFill>
              </a:rPr>
              <a:t>Re-modified GenASM algorithms </a:t>
            </a:r>
            <a:r>
              <a:rPr lang="en-US" sz="2200" dirty="0">
                <a:solidFill>
                  <a:schemeClr val="tx1"/>
                </a:solidFill>
              </a:rPr>
              <a:t>for a better mapping to the FPGA resources </a:t>
            </a:r>
          </a:p>
          <a:p>
            <a:pPr marL="285750" indent="-285750">
              <a:lnSpc>
                <a:spcPct val="120000"/>
              </a:lnSpc>
              <a:spcBef>
                <a:spcPts val="0"/>
              </a:spcBef>
              <a:spcAft>
                <a:spcPts val="0"/>
              </a:spcAft>
            </a:pPr>
            <a:r>
              <a:rPr lang="en-US" sz="2200" b="1" dirty="0">
                <a:solidFill>
                  <a:srgbClr val="00B050"/>
                </a:solidFill>
              </a:rPr>
              <a:t>Intra-level parallelism </a:t>
            </a:r>
            <a:r>
              <a:rPr lang="en-US" sz="2200" dirty="0">
                <a:solidFill>
                  <a:schemeClr val="tx1"/>
                </a:solidFill>
              </a:rPr>
              <a:t>by instantiating multiple processing elements (PEs) for the DC execution</a:t>
            </a:r>
          </a:p>
          <a:p>
            <a:pPr marL="285750" indent="-285750">
              <a:lnSpc>
                <a:spcPct val="120000"/>
              </a:lnSpc>
              <a:spcBef>
                <a:spcPts val="0"/>
              </a:spcBef>
              <a:spcAft>
                <a:spcPts val="0"/>
              </a:spcAft>
            </a:pPr>
            <a:r>
              <a:rPr lang="en-US" sz="2200" b="1" dirty="0">
                <a:solidFill>
                  <a:srgbClr val="00B050"/>
                </a:solidFill>
              </a:rPr>
              <a:t>Inter-level parallelism </a:t>
            </a:r>
            <a:r>
              <a:rPr lang="en-US" sz="2200" dirty="0">
                <a:solidFill>
                  <a:schemeClr val="tx1"/>
                </a:solidFill>
              </a:rPr>
              <a:t>by running multiple independent GenASM executions in parallel</a:t>
            </a:r>
          </a:p>
        </p:txBody>
      </p:sp>
      <p:sp>
        <p:nvSpPr>
          <p:cNvPr id="6" name="TextBox 5">
            <a:extLst>
              <a:ext uri="{FF2B5EF4-FFF2-40B4-BE49-F238E27FC236}">
                <a16:creationId xmlns:a16="http://schemas.microsoft.com/office/drawing/2014/main" id="{5BF7F3FE-F1CE-E146-81C5-1C1E994AFF21}"/>
              </a:ext>
            </a:extLst>
          </p:cNvPr>
          <p:cNvSpPr txBox="1"/>
          <p:nvPr/>
        </p:nvSpPr>
        <p:spPr>
          <a:xfrm>
            <a:off x="366962" y="1165147"/>
            <a:ext cx="8410073" cy="2600029"/>
          </a:xfrm>
          <a:prstGeom prst="roundRect">
            <a:avLst>
              <a:gd name="adj" fmla="val 4777"/>
            </a:avLst>
          </a:prstGeom>
          <a:solidFill>
            <a:schemeClr val="accent2">
              <a:lumMod val="40000"/>
              <a:lumOff val="60000"/>
              <a:alpha val="88000"/>
            </a:schemeClr>
          </a:solidFill>
          <a:ln>
            <a:noFill/>
          </a:ln>
        </p:spPr>
        <p:txBody>
          <a:bodyPr wrap="square" rtlCol="0" anchor="ctr" anchorCtr="0">
            <a:noAutofit/>
          </a:bodyPr>
          <a:lstStyle/>
          <a:p>
            <a:pPr marL="0" marR="0" lvl="0" indent="0" algn="ctr" defTabSz="457200" rtl="0" eaLnBrk="1" fontAlgn="auto" latinLnBrk="0" hangingPunct="1">
              <a:lnSpc>
                <a:spcPct val="110000"/>
              </a:lnSpc>
              <a:spcAft>
                <a:spcPts val="300"/>
              </a:spcAft>
              <a:buClrTx/>
              <a:buSzTx/>
              <a:buFontTx/>
              <a:buNone/>
              <a:tabLst/>
              <a:defRPr/>
            </a:pPr>
            <a:r>
              <a:rPr kumimoji="0" lang="en-US" sz="2600" b="1" i="0" u="none" strike="noStrike" kern="1200" cap="none" spc="0" normalizeH="0" baseline="0" noProof="0" dirty="0">
                <a:ln>
                  <a:noFill/>
                </a:ln>
                <a:effectLst/>
                <a:uLnTx/>
                <a:uFillTx/>
                <a:latin typeface="Corbel" panose="020B0503020204020204" pitchFamily="34" charset="0"/>
                <a:cs typeface="Calibri" panose="020F0502020204030204" pitchFamily="34" charset="0"/>
              </a:rPr>
              <a:t>Our Goal:</a:t>
            </a:r>
          </a:p>
          <a:p>
            <a:pPr algn="ctr">
              <a:lnSpc>
                <a:spcPct val="120000"/>
              </a:lnSpc>
            </a:pPr>
            <a:r>
              <a:rPr lang="en-US" sz="2600" dirty="0"/>
              <a:t>Map GenASM accelerators to an FPGA with HBM2, </a:t>
            </a:r>
          </a:p>
          <a:p>
            <a:pPr algn="ctr">
              <a:lnSpc>
                <a:spcPct val="120000"/>
              </a:lnSpc>
            </a:pPr>
            <a:r>
              <a:rPr lang="en-US" sz="2600" dirty="0"/>
              <a:t>where </a:t>
            </a:r>
            <a:r>
              <a:rPr lang="en-US" sz="2600" b="1" dirty="0">
                <a:solidFill>
                  <a:srgbClr val="7030A0"/>
                </a:solidFill>
              </a:rPr>
              <a:t>HBM2 offers high memory bandwidth </a:t>
            </a:r>
            <a:r>
              <a:rPr lang="en-US" sz="2600" dirty="0"/>
              <a:t>and </a:t>
            </a:r>
          </a:p>
          <a:p>
            <a:pPr algn="ctr">
              <a:lnSpc>
                <a:spcPct val="120000"/>
              </a:lnSpc>
            </a:pPr>
            <a:r>
              <a:rPr lang="en-US" sz="2600" b="1" dirty="0">
                <a:solidFill>
                  <a:srgbClr val="FE6200"/>
                </a:solidFill>
              </a:rPr>
              <a:t>FPGA resources offer high parallelism </a:t>
            </a:r>
            <a:r>
              <a:rPr lang="en-US" sz="2600" dirty="0"/>
              <a:t>by instantiating </a:t>
            </a:r>
          </a:p>
          <a:p>
            <a:pPr algn="ctr">
              <a:lnSpc>
                <a:spcPct val="120000"/>
              </a:lnSpc>
            </a:pPr>
            <a:r>
              <a:rPr lang="en-US" sz="2600" dirty="0"/>
              <a:t>multiple copies of the GenASM accelerators</a:t>
            </a:r>
          </a:p>
        </p:txBody>
      </p:sp>
      <p:sp>
        <p:nvSpPr>
          <p:cNvPr id="4" name="Slide Number Placeholder 3">
            <a:extLst>
              <a:ext uri="{FF2B5EF4-FFF2-40B4-BE49-F238E27FC236}">
                <a16:creationId xmlns:a16="http://schemas.microsoft.com/office/drawing/2014/main" id="{2AABE0BF-1D84-3A4A-9E14-C064D39DE5CE}"/>
              </a:ext>
            </a:extLst>
          </p:cNvPr>
          <p:cNvSpPr>
            <a:spLocks noGrp="1"/>
          </p:cNvSpPr>
          <p:nvPr>
            <p:ph type="sldNum" sz="quarter" idx="10"/>
          </p:nvPr>
        </p:nvSpPr>
        <p:spPr/>
        <p:txBody>
          <a:bodyPr/>
          <a:lstStyle/>
          <a:p>
            <a:fld id="{BE67019E-6B59-9444-A8F8-0CFAB6B6981D}" type="slidenum">
              <a:rPr lang="en-US" smtClean="0"/>
              <a:pPr/>
              <a:t>104</a:t>
            </a:fld>
            <a:endParaRPr lang="en-US" dirty="0"/>
          </a:p>
        </p:txBody>
      </p:sp>
    </p:spTree>
    <p:custDataLst>
      <p:tags r:id="rId1"/>
    </p:custDataLst>
    <p:extLst>
      <p:ext uri="{BB962C8B-B14F-4D97-AF65-F5344CB8AC3E}">
        <p14:creationId xmlns:p14="http://schemas.microsoft.com/office/powerpoint/2010/main" val="787432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A7C4FE-9ADA-464F-A502-41E3FC483763}"/>
              </a:ext>
            </a:extLst>
          </p:cNvPr>
          <p:cNvSpPr>
            <a:spLocks noGrp="1"/>
          </p:cNvSpPr>
          <p:nvPr>
            <p:ph type="title"/>
          </p:nvPr>
        </p:nvSpPr>
        <p:spPr/>
        <p:txBody>
          <a:bodyPr>
            <a:normAutofit fontScale="90000"/>
          </a:bodyPr>
          <a:lstStyle/>
          <a:p>
            <a:r>
              <a:rPr lang="en-US" dirty="0"/>
              <a:t>Key Findings</a:t>
            </a:r>
          </a:p>
        </p:txBody>
      </p:sp>
      <p:sp>
        <p:nvSpPr>
          <p:cNvPr id="3" name="Content Placeholder 2">
            <a:extLst>
              <a:ext uri="{FF2B5EF4-FFF2-40B4-BE49-F238E27FC236}">
                <a16:creationId xmlns:a16="http://schemas.microsoft.com/office/drawing/2014/main" id="{7026B5AD-9072-0A4D-AF57-DEB01DBB565F}"/>
              </a:ext>
            </a:extLst>
          </p:cNvPr>
          <p:cNvSpPr>
            <a:spLocks noGrp="1"/>
          </p:cNvSpPr>
          <p:nvPr>
            <p:ph idx="1"/>
          </p:nvPr>
        </p:nvSpPr>
        <p:spPr/>
        <p:txBody>
          <a:bodyPr>
            <a:noAutofit/>
          </a:bodyPr>
          <a:lstStyle/>
          <a:p>
            <a:pPr marL="411163" indent="-322263">
              <a:lnSpc>
                <a:spcPct val="120000"/>
              </a:lnSpc>
              <a:spcBef>
                <a:spcPts val="0"/>
              </a:spcBef>
              <a:spcAft>
                <a:spcPts val="0"/>
              </a:spcAft>
            </a:pPr>
            <a:r>
              <a:rPr lang="en-US" sz="2400" dirty="0">
                <a:solidFill>
                  <a:schemeClr val="tx1"/>
                </a:solidFill>
              </a:rPr>
              <a:t>Based on the FPGA resources, </a:t>
            </a:r>
            <a:r>
              <a:rPr lang="en-US" sz="2400" b="1" dirty="0">
                <a:solidFill>
                  <a:srgbClr val="FE6200"/>
                </a:solidFill>
              </a:rPr>
              <a:t>the complete </a:t>
            </a:r>
            <a:r>
              <a:rPr lang="en-US" sz="2400" b="1" dirty="0" err="1">
                <a:solidFill>
                  <a:srgbClr val="FE6200"/>
                </a:solidFill>
              </a:rPr>
              <a:t>BitMAc</a:t>
            </a:r>
            <a:r>
              <a:rPr lang="en-US" sz="2400" b="1" dirty="0">
                <a:solidFill>
                  <a:srgbClr val="FE6200"/>
                </a:solidFill>
              </a:rPr>
              <a:t> design:</a:t>
            </a:r>
            <a:endParaRPr lang="en-US" sz="2400" dirty="0">
              <a:solidFill>
                <a:schemeClr val="tx1"/>
              </a:solidFill>
            </a:endParaRPr>
          </a:p>
          <a:p>
            <a:pPr marL="768350" lvl="1" indent="-268288">
              <a:lnSpc>
                <a:spcPct val="120000"/>
              </a:lnSpc>
              <a:spcBef>
                <a:spcPts val="0"/>
              </a:spcBef>
              <a:spcAft>
                <a:spcPts val="0"/>
              </a:spcAft>
            </a:pPr>
            <a:r>
              <a:rPr lang="en-US" sz="2400" dirty="0">
                <a:solidFill>
                  <a:schemeClr val="tx1"/>
                </a:solidFill>
                <a:latin typeface="Calibri" panose="020F0502020204030204" pitchFamily="34" charset="0"/>
              </a:rPr>
              <a:t>4</a:t>
            </a:r>
            <a:r>
              <a:rPr lang="en-US" sz="2400" dirty="0">
                <a:solidFill>
                  <a:schemeClr val="tx1"/>
                </a:solidFill>
              </a:rPr>
              <a:t> </a:t>
            </a:r>
            <a:r>
              <a:rPr lang="en-US" sz="2400" dirty="0" err="1">
                <a:solidFill>
                  <a:schemeClr val="tx1"/>
                </a:solidFill>
              </a:rPr>
              <a:t>BitMAc</a:t>
            </a:r>
            <a:r>
              <a:rPr lang="en-US" sz="2400" dirty="0">
                <a:solidFill>
                  <a:schemeClr val="tx1"/>
                </a:solidFill>
              </a:rPr>
              <a:t> accelerators connected to each pseudo-channel (</a:t>
            </a:r>
            <a:r>
              <a:rPr lang="en-US" sz="2400" dirty="0">
                <a:solidFill>
                  <a:schemeClr val="tx1"/>
                </a:solidFill>
                <a:latin typeface="Calibri" panose="020F0502020204030204" pitchFamily="34" charset="0"/>
              </a:rPr>
              <a:t>128</a:t>
            </a:r>
            <a:r>
              <a:rPr lang="en-US" sz="2400" dirty="0">
                <a:solidFill>
                  <a:schemeClr val="tx1"/>
                </a:solidFill>
              </a:rPr>
              <a:t> in total)</a:t>
            </a:r>
          </a:p>
          <a:p>
            <a:pPr marL="768350" lvl="1" indent="-268288">
              <a:lnSpc>
                <a:spcPct val="120000"/>
              </a:lnSpc>
              <a:spcBef>
                <a:spcPts val="0"/>
              </a:spcBef>
              <a:spcAft>
                <a:spcPts val="0"/>
              </a:spcAft>
            </a:pPr>
            <a:r>
              <a:rPr lang="en-US" sz="2400" dirty="0">
                <a:solidFill>
                  <a:schemeClr val="tx1"/>
                </a:solidFill>
              </a:rPr>
              <a:t>Each </a:t>
            </a:r>
            <a:r>
              <a:rPr lang="en-US" sz="2400" dirty="0" err="1">
                <a:solidFill>
                  <a:schemeClr val="tx1"/>
                </a:solidFill>
              </a:rPr>
              <a:t>BitMAc</a:t>
            </a:r>
            <a:r>
              <a:rPr lang="en-US" sz="2400" dirty="0">
                <a:solidFill>
                  <a:schemeClr val="tx1"/>
                </a:solidFill>
              </a:rPr>
              <a:t> accelerator contains a DC accelerator with       </a:t>
            </a:r>
            <a:r>
              <a:rPr lang="en-US" sz="2400" dirty="0">
                <a:solidFill>
                  <a:schemeClr val="tx1"/>
                </a:solidFill>
                <a:latin typeface="Calibri" panose="020F0502020204030204" pitchFamily="34" charset="0"/>
              </a:rPr>
              <a:t>16</a:t>
            </a:r>
            <a:r>
              <a:rPr lang="en-US" sz="2400" dirty="0">
                <a:solidFill>
                  <a:schemeClr val="tx1"/>
                </a:solidFill>
              </a:rPr>
              <a:t> PEs, a TB accelerator, an FSM, and </a:t>
            </a:r>
            <a:r>
              <a:rPr lang="en-US" sz="2400" dirty="0">
                <a:solidFill>
                  <a:schemeClr val="tx1"/>
                </a:solidFill>
                <a:latin typeface="Calibri" panose="020F0502020204030204" pitchFamily="34" charset="0"/>
              </a:rPr>
              <a:t>13.2</a:t>
            </a:r>
            <a:r>
              <a:rPr lang="en-US" sz="2400" dirty="0">
                <a:solidFill>
                  <a:schemeClr val="tx1"/>
                </a:solidFill>
              </a:rPr>
              <a:t>KB of M</a:t>
            </a:r>
            <a:r>
              <a:rPr lang="en-US" sz="2400" dirty="0">
                <a:solidFill>
                  <a:schemeClr val="tx1"/>
                </a:solidFill>
                <a:latin typeface="Calibri" panose="020F0502020204030204" pitchFamily="34" charset="0"/>
              </a:rPr>
              <a:t>20</a:t>
            </a:r>
            <a:r>
              <a:rPr lang="en-US" sz="2400" dirty="0">
                <a:solidFill>
                  <a:schemeClr val="tx1"/>
                </a:solidFill>
              </a:rPr>
              <a:t>Ks </a:t>
            </a:r>
          </a:p>
          <a:p>
            <a:pPr marL="768350" lvl="1" indent="-268288">
              <a:lnSpc>
                <a:spcPct val="120000"/>
              </a:lnSpc>
              <a:spcBef>
                <a:spcPts val="0"/>
              </a:spcBef>
              <a:spcAft>
                <a:spcPts val="0"/>
              </a:spcAft>
            </a:pPr>
            <a:r>
              <a:rPr lang="en-US" sz="2400" dirty="0">
                <a:solidFill>
                  <a:schemeClr val="tx1"/>
                </a:solidFill>
              </a:rPr>
              <a:t>Clocked at </a:t>
            </a:r>
            <a:r>
              <a:rPr lang="en-US" sz="2400" dirty="0">
                <a:solidFill>
                  <a:schemeClr val="tx1"/>
                </a:solidFill>
                <a:latin typeface="Calibri" panose="020F0502020204030204" pitchFamily="34" charset="0"/>
              </a:rPr>
              <a:t>200</a:t>
            </a:r>
            <a:r>
              <a:rPr lang="en-US" sz="2400" dirty="0">
                <a:solidFill>
                  <a:schemeClr val="tx1"/>
                </a:solidFill>
              </a:rPr>
              <a:t>MHz</a:t>
            </a:r>
          </a:p>
          <a:p>
            <a:pPr marL="88900" indent="0">
              <a:lnSpc>
                <a:spcPct val="120000"/>
              </a:lnSpc>
              <a:spcBef>
                <a:spcPts val="0"/>
              </a:spcBef>
              <a:spcAft>
                <a:spcPts val="0"/>
              </a:spcAft>
              <a:buNone/>
            </a:pPr>
            <a:endParaRPr lang="en-US" sz="2400" dirty="0">
              <a:solidFill>
                <a:schemeClr val="tx1"/>
              </a:solidFill>
            </a:endParaRPr>
          </a:p>
          <a:p>
            <a:pPr marL="88900" indent="0">
              <a:lnSpc>
                <a:spcPct val="120000"/>
              </a:lnSpc>
              <a:spcBef>
                <a:spcPts val="0"/>
              </a:spcBef>
              <a:spcAft>
                <a:spcPts val="0"/>
              </a:spcAft>
              <a:buNone/>
            </a:pPr>
            <a:endParaRPr lang="en-US" sz="2400" dirty="0">
              <a:solidFill>
                <a:schemeClr val="tx1"/>
              </a:solidFill>
            </a:endParaRPr>
          </a:p>
          <a:p>
            <a:pPr marL="411163" indent="-322263">
              <a:lnSpc>
                <a:spcPct val="120000"/>
              </a:lnSpc>
              <a:spcBef>
                <a:spcPts val="0"/>
              </a:spcBef>
              <a:spcAft>
                <a:spcPts val="0"/>
              </a:spcAft>
            </a:pPr>
            <a:r>
              <a:rPr lang="en-US" sz="2400" dirty="0" err="1">
                <a:solidFill>
                  <a:schemeClr val="tx1"/>
                </a:solidFill>
              </a:rPr>
              <a:t>BitMAc</a:t>
            </a:r>
            <a:r>
              <a:rPr lang="en-US" sz="2400" dirty="0">
                <a:solidFill>
                  <a:schemeClr val="tx1"/>
                </a:solidFill>
              </a:rPr>
              <a:t> provides: </a:t>
            </a:r>
          </a:p>
          <a:p>
            <a:pPr marL="768350" lvl="1" indent="-231775">
              <a:lnSpc>
                <a:spcPct val="120000"/>
              </a:lnSpc>
              <a:spcBef>
                <a:spcPts val="0"/>
              </a:spcBef>
              <a:spcAft>
                <a:spcPts val="0"/>
              </a:spcAft>
            </a:pPr>
            <a:r>
              <a:rPr lang="en-US" sz="2400" b="1" dirty="0">
                <a:solidFill>
                  <a:srgbClr val="00B050"/>
                </a:solidFill>
                <a:latin typeface="Calibri" panose="020F0502020204030204" pitchFamily="34" charset="0"/>
              </a:rPr>
              <a:t>136</a:t>
            </a:r>
            <a:r>
              <a:rPr lang="en-US" sz="2400" b="1" dirty="0">
                <a:solidFill>
                  <a:srgbClr val="00B050"/>
                </a:solidFill>
              </a:rPr>
              <a:t>× – </a:t>
            </a:r>
            <a:r>
              <a:rPr lang="en-US" sz="2400" b="1" dirty="0">
                <a:solidFill>
                  <a:srgbClr val="00B050"/>
                </a:solidFill>
                <a:latin typeface="Calibri" panose="020F0502020204030204" pitchFamily="34" charset="0"/>
              </a:rPr>
              <a:t>761</a:t>
            </a:r>
            <a:r>
              <a:rPr lang="en-US" sz="2400" b="1" dirty="0">
                <a:solidFill>
                  <a:srgbClr val="00B050"/>
                </a:solidFill>
              </a:rPr>
              <a:t>× </a:t>
            </a:r>
            <a:r>
              <a:rPr lang="en-US" sz="2400" b="1" dirty="0">
                <a:solidFill>
                  <a:srgbClr val="00B050"/>
                </a:solidFill>
                <a:latin typeface="Calibri" panose="020F0502020204030204" pitchFamily="34" charset="0"/>
              </a:rPr>
              <a:t>speedup </a:t>
            </a:r>
            <a:r>
              <a:rPr lang="en-US" sz="2400" dirty="0">
                <a:solidFill>
                  <a:schemeClr val="tx1"/>
                </a:solidFill>
                <a:latin typeface="Calibri" panose="020F0502020204030204" pitchFamily="34" charset="0"/>
              </a:rPr>
              <a:t>over the state-of-the-art CPU baselines</a:t>
            </a:r>
          </a:p>
          <a:p>
            <a:pPr marL="768350" lvl="1" indent="-231775">
              <a:lnSpc>
                <a:spcPct val="120000"/>
              </a:lnSpc>
              <a:spcBef>
                <a:spcPts val="0"/>
              </a:spcBef>
              <a:spcAft>
                <a:spcPts val="0"/>
              </a:spcAft>
            </a:pPr>
            <a:r>
              <a:rPr lang="en-US" sz="2400" b="1" dirty="0">
                <a:solidFill>
                  <a:srgbClr val="00B050"/>
                </a:solidFill>
                <a:latin typeface="Calibri" panose="020F0502020204030204" pitchFamily="34" charset="0"/>
              </a:rPr>
              <a:t>6.8</a:t>
            </a:r>
            <a:r>
              <a:rPr lang="en-US" sz="2400" b="1" dirty="0">
                <a:solidFill>
                  <a:srgbClr val="00B050"/>
                </a:solidFill>
              </a:rPr>
              <a:t>×</a:t>
            </a:r>
            <a:r>
              <a:rPr lang="en-US" sz="2400" b="1" dirty="0">
                <a:solidFill>
                  <a:srgbClr val="00B050"/>
                </a:solidFill>
                <a:latin typeface="Calibri" panose="020F0502020204030204" pitchFamily="34" charset="0"/>
              </a:rPr>
              <a:t> </a:t>
            </a:r>
            <a:r>
              <a:rPr lang="en-US" sz="2400" b="1" dirty="0">
                <a:solidFill>
                  <a:srgbClr val="00B050"/>
                </a:solidFill>
              </a:rPr>
              <a:t>– </a:t>
            </a:r>
            <a:r>
              <a:rPr lang="en-US" sz="2400" b="1" dirty="0">
                <a:solidFill>
                  <a:srgbClr val="00B050"/>
                </a:solidFill>
                <a:latin typeface="Calibri" panose="020F0502020204030204" pitchFamily="34" charset="0"/>
              </a:rPr>
              <a:t>19.4</a:t>
            </a:r>
            <a:r>
              <a:rPr lang="en-US" sz="2400" b="1" dirty="0">
                <a:solidFill>
                  <a:srgbClr val="00B050"/>
                </a:solidFill>
              </a:rPr>
              <a:t>×</a:t>
            </a:r>
            <a:r>
              <a:rPr lang="en-US" sz="2400" b="1" dirty="0">
                <a:solidFill>
                  <a:srgbClr val="00B050"/>
                </a:solidFill>
                <a:latin typeface="Calibri" panose="020F0502020204030204" pitchFamily="34" charset="0"/>
              </a:rPr>
              <a:t> speedup </a:t>
            </a:r>
            <a:r>
              <a:rPr lang="en-US" sz="2400" dirty="0">
                <a:solidFill>
                  <a:schemeClr val="tx1"/>
                </a:solidFill>
                <a:latin typeface="Calibri" panose="020F0502020204030204" pitchFamily="34" charset="0"/>
              </a:rPr>
              <a:t>over the state-of-the-art GPU baseline</a:t>
            </a:r>
          </a:p>
        </p:txBody>
      </p:sp>
      <p:sp>
        <p:nvSpPr>
          <p:cNvPr id="4" name="Slide Number Placeholder 3">
            <a:extLst>
              <a:ext uri="{FF2B5EF4-FFF2-40B4-BE49-F238E27FC236}">
                <a16:creationId xmlns:a16="http://schemas.microsoft.com/office/drawing/2014/main" id="{C1B6871D-A7EC-424F-890C-E4E176132825}"/>
              </a:ext>
            </a:extLst>
          </p:cNvPr>
          <p:cNvSpPr>
            <a:spLocks noGrp="1"/>
          </p:cNvSpPr>
          <p:nvPr>
            <p:ph type="sldNum" sz="quarter" idx="10"/>
          </p:nvPr>
        </p:nvSpPr>
        <p:spPr/>
        <p:txBody>
          <a:bodyPr/>
          <a:lstStyle/>
          <a:p>
            <a:fld id="{BE67019E-6B59-9444-A8F8-0CFAB6B6981D}" type="slidenum">
              <a:rPr lang="en-US" smtClean="0"/>
              <a:pPr/>
              <a:t>105</a:t>
            </a:fld>
            <a:endParaRPr lang="en-US" dirty="0"/>
          </a:p>
        </p:txBody>
      </p:sp>
    </p:spTree>
    <p:extLst>
      <p:ext uri="{BB962C8B-B14F-4D97-AF65-F5344CB8AC3E}">
        <p14:creationId xmlns:p14="http://schemas.microsoft.com/office/powerpoint/2010/main" val="8522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A7C4FE-9ADA-464F-A502-41E3FC483763}"/>
              </a:ext>
            </a:extLst>
          </p:cNvPr>
          <p:cNvSpPr>
            <a:spLocks noGrp="1"/>
          </p:cNvSpPr>
          <p:nvPr>
            <p:ph type="title"/>
          </p:nvPr>
        </p:nvSpPr>
        <p:spPr/>
        <p:txBody>
          <a:bodyPr>
            <a:normAutofit fontScale="90000"/>
          </a:bodyPr>
          <a:lstStyle/>
          <a:p>
            <a:r>
              <a:rPr lang="en-US" dirty="0"/>
              <a:t>Key Findings (cont’d.)</a:t>
            </a:r>
          </a:p>
        </p:txBody>
      </p:sp>
      <p:sp>
        <p:nvSpPr>
          <p:cNvPr id="3" name="Content Placeholder 2">
            <a:extLst>
              <a:ext uri="{FF2B5EF4-FFF2-40B4-BE49-F238E27FC236}">
                <a16:creationId xmlns:a16="http://schemas.microsoft.com/office/drawing/2014/main" id="{7026B5AD-9072-0A4D-AF57-DEB01DBB565F}"/>
              </a:ext>
            </a:extLst>
          </p:cNvPr>
          <p:cNvSpPr>
            <a:spLocks noGrp="1"/>
          </p:cNvSpPr>
          <p:nvPr>
            <p:ph idx="1"/>
          </p:nvPr>
        </p:nvSpPr>
        <p:spPr/>
        <p:txBody>
          <a:bodyPr>
            <a:noAutofit/>
          </a:bodyPr>
          <a:lstStyle/>
          <a:p>
            <a:pPr marL="411163" indent="-322263">
              <a:lnSpc>
                <a:spcPct val="120000"/>
              </a:lnSpc>
              <a:spcBef>
                <a:spcPts val="0"/>
              </a:spcBef>
              <a:spcAft>
                <a:spcPts val="0"/>
              </a:spcAft>
            </a:pPr>
            <a:r>
              <a:rPr lang="en-US" sz="2300" dirty="0" err="1">
                <a:solidFill>
                  <a:schemeClr val="tx1"/>
                </a:solidFill>
              </a:rPr>
              <a:t>BitMAc</a:t>
            </a:r>
            <a:r>
              <a:rPr lang="en-US" sz="2300" dirty="0">
                <a:solidFill>
                  <a:schemeClr val="tx1"/>
                </a:solidFill>
              </a:rPr>
              <a:t> has:</a:t>
            </a:r>
          </a:p>
          <a:p>
            <a:pPr marL="674688" lvl="1" indent="-322263">
              <a:lnSpc>
                <a:spcPct val="120000"/>
              </a:lnSpc>
              <a:spcBef>
                <a:spcPts val="0"/>
              </a:spcBef>
              <a:spcAft>
                <a:spcPts val="0"/>
              </a:spcAft>
            </a:pPr>
            <a:r>
              <a:rPr lang="en-US" sz="2300" b="1" dirty="0">
                <a:solidFill>
                  <a:schemeClr val="tx1"/>
                </a:solidFill>
                <a:latin typeface="Calibri" panose="020F0502020204030204" pitchFamily="34" charset="0"/>
              </a:rPr>
              <a:t>64</a:t>
            </a:r>
            <a:r>
              <a:rPr lang="en-US" sz="2300" b="1" dirty="0">
                <a:solidFill>
                  <a:schemeClr val="tx1"/>
                </a:solidFill>
              </a:rPr>
              <a:t>% logic utilization </a:t>
            </a:r>
            <a:r>
              <a:rPr lang="en-US" sz="2300" dirty="0">
                <a:solidFill>
                  <a:schemeClr val="tx1"/>
                </a:solidFill>
              </a:rPr>
              <a:t>and</a:t>
            </a:r>
            <a:r>
              <a:rPr lang="en-US" sz="2300" dirty="0">
                <a:solidFill>
                  <a:schemeClr val="tx1"/>
                </a:solidFill>
                <a:latin typeface="Calibri" panose="020F0502020204030204" pitchFamily="34" charset="0"/>
              </a:rPr>
              <a:t> </a:t>
            </a:r>
            <a:r>
              <a:rPr lang="en-US" sz="2300" b="1" dirty="0">
                <a:solidFill>
                  <a:schemeClr val="tx1"/>
                </a:solidFill>
                <a:latin typeface="Calibri" panose="020F0502020204030204" pitchFamily="34" charset="0"/>
              </a:rPr>
              <a:t>90</a:t>
            </a:r>
            <a:r>
              <a:rPr lang="en-US" sz="2300" b="1" dirty="0">
                <a:solidFill>
                  <a:schemeClr val="tx1"/>
                </a:solidFill>
              </a:rPr>
              <a:t>% on-chip memory utilization</a:t>
            </a:r>
          </a:p>
          <a:p>
            <a:pPr marL="674688" lvl="1" indent="-322263">
              <a:lnSpc>
                <a:spcPct val="120000"/>
              </a:lnSpc>
              <a:spcBef>
                <a:spcPts val="0"/>
              </a:spcBef>
              <a:spcAft>
                <a:spcPts val="0"/>
              </a:spcAft>
            </a:pPr>
            <a:r>
              <a:rPr lang="en-US" sz="2300" dirty="0">
                <a:solidFill>
                  <a:schemeClr val="tx1"/>
                </a:solidFill>
              </a:rPr>
              <a:t>Total power consumption </a:t>
            </a:r>
            <a:r>
              <a:rPr lang="en-US" sz="2300" dirty="0">
                <a:solidFill>
                  <a:schemeClr val="tx1"/>
                </a:solidFill>
                <a:latin typeface="Calibri" panose="020F0502020204030204" pitchFamily="34" charset="0"/>
              </a:rPr>
              <a:t>of </a:t>
            </a:r>
            <a:r>
              <a:rPr lang="en-US" sz="2300" b="1" dirty="0">
                <a:solidFill>
                  <a:schemeClr val="tx1"/>
                </a:solidFill>
                <a:latin typeface="Calibri" panose="020F0502020204030204" pitchFamily="34" charset="0"/>
              </a:rPr>
              <a:t>48.9W</a:t>
            </a:r>
            <a:r>
              <a:rPr lang="en-US" sz="2300" dirty="0">
                <a:solidFill>
                  <a:schemeClr val="tx1"/>
                </a:solidFill>
              </a:rPr>
              <a:t>, where </a:t>
            </a:r>
            <a:r>
              <a:rPr lang="en-US" sz="2300" b="1" dirty="0">
                <a:solidFill>
                  <a:schemeClr val="tx1"/>
                </a:solidFill>
                <a:latin typeface="Calibri" panose="020F0502020204030204" pitchFamily="34" charset="0"/>
              </a:rPr>
              <a:t>59</a:t>
            </a:r>
            <a:r>
              <a:rPr lang="en-US" sz="2300" b="1" dirty="0">
                <a:solidFill>
                  <a:schemeClr val="tx1"/>
                </a:solidFill>
              </a:rPr>
              <a:t>% accounts for the M</a:t>
            </a:r>
            <a:r>
              <a:rPr lang="en-US" sz="2300" b="1" dirty="0">
                <a:solidFill>
                  <a:schemeClr val="tx1"/>
                </a:solidFill>
                <a:latin typeface="Calibri" panose="020F0502020204030204" pitchFamily="34" charset="0"/>
              </a:rPr>
              <a:t>20</a:t>
            </a:r>
            <a:r>
              <a:rPr lang="en-US" sz="2300" b="1" dirty="0">
                <a:solidFill>
                  <a:schemeClr val="tx1"/>
                </a:solidFill>
              </a:rPr>
              <a:t>Ks</a:t>
            </a:r>
          </a:p>
          <a:p>
            <a:pPr marL="352425" lvl="1" indent="0">
              <a:lnSpc>
                <a:spcPct val="120000"/>
              </a:lnSpc>
              <a:spcBef>
                <a:spcPts val="0"/>
              </a:spcBef>
              <a:spcAft>
                <a:spcPts val="0"/>
              </a:spcAft>
              <a:buNone/>
            </a:pPr>
            <a:endParaRPr lang="en-US" sz="2300" b="1" dirty="0">
              <a:solidFill>
                <a:srgbClr val="C00000"/>
              </a:solidFill>
            </a:endParaRPr>
          </a:p>
          <a:p>
            <a:pPr marL="411163" lvl="1" indent="-322263">
              <a:lnSpc>
                <a:spcPct val="120000"/>
              </a:lnSpc>
              <a:spcBef>
                <a:spcPts val="0"/>
              </a:spcBef>
              <a:spcAft>
                <a:spcPts val="1200"/>
              </a:spcAft>
              <a:buFont typeface="Wingdings" pitchFamily="2" charset="2"/>
              <a:buChar char="q"/>
            </a:pPr>
            <a:r>
              <a:rPr lang="en-US" sz="2300" b="1" dirty="0">
                <a:solidFill>
                  <a:srgbClr val="C00000"/>
                </a:solidFill>
              </a:rPr>
              <a:t>Bottlenecked by the amount of on-chip memory </a:t>
            </a:r>
            <a:r>
              <a:rPr lang="en-US" sz="2300" dirty="0">
                <a:solidFill>
                  <a:schemeClr val="tx1"/>
                </a:solidFill>
              </a:rPr>
              <a:t>(i.e., M</a:t>
            </a:r>
            <a:r>
              <a:rPr lang="en-US" sz="2300" dirty="0">
                <a:solidFill>
                  <a:schemeClr val="tx1"/>
                </a:solidFill>
                <a:latin typeface="Calibri" panose="020F0502020204030204" pitchFamily="34" charset="0"/>
              </a:rPr>
              <a:t>20</a:t>
            </a:r>
            <a:r>
              <a:rPr lang="en-US" sz="2300" dirty="0">
                <a:solidFill>
                  <a:schemeClr val="tx1"/>
                </a:solidFill>
              </a:rPr>
              <a:t>Ks)</a:t>
            </a:r>
          </a:p>
          <a:p>
            <a:pPr marL="411163" lvl="1" indent="-322263">
              <a:lnSpc>
                <a:spcPct val="120000"/>
              </a:lnSpc>
              <a:spcBef>
                <a:spcPts val="0"/>
              </a:spcBef>
              <a:spcAft>
                <a:spcPts val="1200"/>
              </a:spcAft>
              <a:buFont typeface="Wingdings" pitchFamily="2" charset="2"/>
              <a:buChar char="q"/>
            </a:pPr>
            <a:r>
              <a:rPr lang="en-US" sz="2300" b="1" dirty="0">
                <a:solidFill>
                  <a:srgbClr val="C00000"/>
                </a:solidFill>
              </a:rPr>
              <a:t>Cannot saturate the high bandwidth</a:t>
            </a:r>
            <a:r>
              <a:rPr lang="en-US" sz="2300" dirty="0">
                <a:solidFill>
                  <a:schemeClr val="tx1"/>
                </a:solidFill>
              </a:rPr>
              <a:t> that multiple HBM2 stacks on the FPGA provide</a:t>
            </a:r>
          </a:p>
          <a:p>
            <a:pPr marL="411163" lvl="1" indent="-322263">
              <a:lnSpc>
                <a:spcPct val="120000"/>
              </a:lnSpc>
              <a:spcBef>
                <a:spcPts val="0"/>
              </a:spcBef>
              <a:spcAft>
                <a:spcPts val="1200"/>
              </a:spcAft>
              <a:buFont typeface="Wingdings" pitchFamily="2" charset="2"/>
              <a:buChar char="q"/>
            </a:pPr>
            <a:r>
              <a:rPr lang="en-US" sz="2300" dirty="0">
                <a:solidFill>
                  <a:schemeClr val="tx1"/>
                </a:solidFill>
              </a:rPr>
              <a:t>Need (</a:t>
            </a:r>
            <a:r>
              <a:rPr lang="en-US" sz="2300" dirty="0">
                <a:solidFill>
                  <a:schemeClr val="tx1"/>
                </a:solidFill>
                <a:latin typeface="Calibri" panose="020F0502020204030204" pitchFamily="34" charset="0"/>
              </a:rPr>
              <a:t>1</a:t>
            </a:r>
            <a:r>
              <a:rPr lang="en-US" sz="2300" dirty="0">
                <a:solidFill>
                  <a:schemeClr val="tx1"/>
                </a:solidFill>
              </a:rPr>
              <a:t>) </a:t>
            </a:r>
            <a:r>
              <a:rPr lang="en-US" sz="2300" b="1" dirty="0">
                <a:solidFill>
                  <a:srgbClr val="0070C0"/>
                </a:solidFill>
              </a:rPr>
              <a:t>algorithm-level modifications </a:t>
            </a:r>
            <a:r>
              <a:rPr lang="en-US" sz="2300" dirty="0">
                <a:solidFill>
                  <a:schemeClr val="tx1"/>
                </a:solidFill>
              </a:rPr>
              <a:t>to decrease the amount of data that need to be stored in M</a:t>
            </a:r>
            <a:r>
              <a:rPr lang="en-US" sz="2300" dirty="0">
                <a:solidFill>
                  <a:schemeClr val="tx1"/>
                </a:solidFill>
                <a:latin typeface="Calibri" panose="020F0502020204030204" pitchFamily="34" charset="0"/>
              </a:rPr>
              <a:t>20</a:t>
            </a:r>
            <a:r>
              <a:rPr lang="en-US" sz="2300" dirty="0">
                <a:solidFill>
                  <a:schemeClr val="tx1"/>
                </a:solidFill>
              </a:rPr>
              <a:t>Ks, and (</a:t>
            </a:r>
            <a:r>
              <a:rPr lang="en-US" sz="2300" dirty="0">
                <a:solidFill>
                  <a:schemeClr val="tx1"/>
                </a:solidFill>
                <a:latin typeface="Calibri" panose="020F0502020204030204" pitchFamily="34" charset="0"/>
              </a:rPr>
              <a:t>2</a:t>
            </a:r>
            <a:r>
              <a:rPr lang="en-US" sz="2300" dirty="0">
                <a:solidFill>
                  <a:schemeClr val="tx1"/>
                </a:solidFill>
              </a:rPr>
              <a:t>) </a:t>
            </a:r>
            <a:r>
              <a:rPr lang="en-US" sz="2300" b="1" dirty="0">
                <a:solidFill>
                  <a:srgbClr val="0070C0"/>
                </a:solidFill>
              </a:rPr>
              <a:t>newer FPGA chips that provide a higher amount of on-chip memory capacity</a:t>
            </a:r>
          </a:p>
        </p:txBody>
      </p:sp>
      <p:sp>
        <p:nvSpPr>
          <p:cNvPr id="4" name="Slide Number Placeholder 3">
            <a:extLst>
              <a:ext uri="{FF2B5EF4-FFF2-40B4-BE49-F238E27FC236}">
                <a16:creationId xmlns:a16="http://schemas.microsoft.com/office/drawing/2014/main" id="{C1B6871D-A7EC-424F-890C-E4E176132825}"/>
              </a:ext>
            </a:extLst>
          </p:cNvPr>
          <p:cNvSpPr>
            <a:spLocks noGrp="1"/>
          </p:cNvSpPr>
          <p:nvPr>
            <p:ph type="sldNum" sz="quarter" idx="10"/>
          </p:nvPr>
        </p:nvSpPr>
        <p:spPr/>
        <p:txBody>
          <a:bodyPr/>
          <a:lstStyle/>
          <a:p>
            <a:fld id="{BE67019E-6B59-9444-A8F8-0CFAB6B6981D}" type="slidenum">
              <a:rPr lang="en-US" smtClean="0"/>
              <a:pPr/>
              <a:t>106</a:t>
            </a:fld>
            <a:endParaRPr lang="en-US" dirty="0"/>
          </a:p>
        </p:txBody>
      </p:sp>
    </p:spTree>
    <p:extLst>
      <p:ext uri="{BB962C8B-B14F-4D97-AF65-F5344CB8AC3E}">
        <p14:creationId xmlns:p14="http://schemas.microsoft.com/office/powerpoint/2010/main" val="2426794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696"/>
        <p:cNvGrpSpPr/>
        <p:nvPr/>
      </p:nvGrpSpPr>
      <p:grpSpPr>
        <a:xfrm>
          <a:off x="0" y="0"/>
          <a:ext cx="0" cy="0"/>
          <a:chOff x="0" y="0"/>
          <a:chExt cx="0" cy="0"/>
        </a:xfrm>
      </p:grpSpPr>
      <p:sp>
        <p:nvSpPr>
          <p:cNvPr id="3" name="Title 2">
            <a:extLst>
              <a:ext uri="{FF2B5EF4-FFF2-40B4-BE49-F238E27FC236}">
                <a16:creationId xmlns:a16="http://schemas.microsoft.com/office/drawing/2014/main" id="{AD59D520-5920-AB4E-A3ED-7922AA4BC1C3}"/>
              </a:ext>
            </a:extLst>
          </p:cNvPr>
          <p:cNvSpPr>
            <a:spLocks noGrp="1"/>
          </p:cNvSpPr>
          <p:nvPr>
            <p:ph type="title"/>
          </p:nvPr>
        </p:nvSpPr>
        <p:spPr/>
        <p:txBody>
          <a:bodyPr>
            <a:normAutofit fontScale="90000"/>
          </a:bodyPr>
          <a:lstStyle/>
          <a:p>
            <a:r>
              <a:rPr lang="en-US" dirty="0"/>
              <a:t>Intel Stratix 10 MX</a:t>
            </a:r>
          </a:p>
        </p:txBody>
      </p:sp>
      <p:sp>
        <p:nvSpPr>
          <p:cNvPr id="4" name="Slide Number Placeholder 3">
            <a:extLst>
              <a:ext uri="{FF2B5EF4-FFF2-40B4-BE49-F238E27FC236}">
                <a16:creationId xmlns:a16="http://schemas.microsoft.com/office/drawing/2014/main" id="{70869F66-9577-FF48-A7F7-63DD640C9C85}"/>
              </a:ext>
            </a:extLst>
          </p:cNvPr>
          <p:cNvSpPr>
            <a:spLocks noGrp="1"/>
          </p:cNvSpPr>
          <p:nvPr>
            <p:ph type="sldNum" sz="quarter" idx="10"/>
          </p:nvPr>
        </p:nvSpPr>
        <p:spPr/>
        <p:txBody>
          <a:bodyPr/>
          <a:lstStyle/>
          <a:p>
            <a:fld id="{BE67019E-6B59-9444-A8F8-0CFAB6B6981D}" type="slidenum">
              <a:rPr lang="en-US" smtClean="0"/>
              <a:pPr/>
              <a:t>107</a:t>
            </a:fld>
            <a:endParaRPr lang="en-US" dirty="0"/>
          </a:p>
        </p:txBody>
      </p:sp>
      <p:pic>
        <p:nvPicPr>
          <p:cNvPr id="5" name="Picture 4">
            <a:extLst>
              <a:ext uri="{FF2B5EF4-FFF2-40B4-BE49-F238E27FC236}">
                <a16:creationId xmlns:a16="http://schemas.microsoft.com/office/drawing/2014/main" id="{27B89801-8EF9-7748-A31F-C3384184CF06}"/>
              </a:ext>
            </a:extLst>
          </p:cNvPr>
          <p:cNvPicPr>
            <a:picLocks noChangeAspect="1"/>
          </p:cNvPicPr>
          <p:nvPr/>
        </p:nvPicPr>
        <p:blipFill>
          <a:blip r:embed="rId3"/>
          <a:stretch>
            <a:fillRect/>
          </a:stretch>
        </p:blipFill>
        <p:spPr>
          <a:xfrm>
            <a:off x="1674778" y="1084188"/>
            <a:ext cx="5794441" cy="5414062"/>
          </a:xfrm>
          <a:prstGeom prst="rect">
            <a:avLst/>
          </a:prstGeom>
        </p:spPr>
      </p:pic>
    </p:spTree>
    <p:extLst>
      <p:ext uri="{BB962C8B-B14F-4D97-AF65-F5344CB8AC3E}">
        <p14:creationId xmlns:p14="http://schemas.microsoft.com/office/powerpoint/2010/main" val="162240385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696"/>
        <p:cNvGrpSpPr/>
        <p:nvPr/>
      </p:nvGrpSpPr>
      <p:grpSpPr>
        <a:xfrm>
          <a:off x="0" y="0"/>
          <a:ext cx="0" cy="0"/>
          <a:chOff x="0" y="0"/>
          <a:chExt cx="0" cy="0"/>
        </a:xfrm>
      </p:grpSpPr>
      <p:sp>
        <p:nvSpPr>
          <p:cNvPr id="3" name="Title 2">
            <a:extLst>
              <a:ext uri="{FF2B5EF4-FFF2-40B4-BE49-F238E27FC236}">
                <a16:creationId xmlns:a16="http://schemas.microsoft.com/office/drawing/2014/main" id="{AD59D520-5920-AB4E-A3ED-7922AA4BC1C3}"/>
              </a:ext>
            </a:extLst>
          </p:cNvPr>
          <p:cNvSpPr>
            <a:spLocks noGrp="1"/>
          </p:cNvSpPr>
          <p:nvPr>
            <p:ph type="title"/>
          </p:nvPr>
        </p:nvSpPr>
        <p:spPr/>
        <p:txBody>
          <a:bodyPr>
            <a:normAutofit fontScale="90000"/>
          </a:bodyPr>
          <a:lstStyle/>
          <a:p>
            <a:r>
              <a:rPr lang="en-US" dirty="0" err="1"/>
              <a:t>BitMAc</a:t>
            </a:r>
            <a:r>
              <a:rPr lang="en-US" dirty="0"/>
              <a:t> Design</a:t>
            </a:r>
          </a:p>
        </p:txBody>
      </p:sp>
      <p:sp>
        <p:nvSpPr>
          <p:cNvPr id="4" name="Slide Number Placeholder 3">
            <a:extLst>
              <a:ext uri="{FF2B5EF4-FFF2-40B4-BE49-F238E27FC236}">
                <a16:creationId xmlns:a16="http://schemas.microsoft.com/office/drawing/2014/main" id="{70869F66-9577-FF48-A7F7-63DD640C9C85}"/>
              </a:ext>
            </a:extLst>
          </p:cNvPr>
          <p:cNvSpPr>
            <a:spLocks noGrp="1"/>
          </p:cNvSpPr>
          <p:nvPr>
            <p:ph type="sldNum" sz="quarter" idx="10"/>
          </p:nvPr>
        </p:nvSpPr>
        <p:spPr/>
        <p:txBody>
          <a:bodyPr/>
          <a:lstStyle/>
          <a:p>
            <a:fld id="{BE67019E-6B59-9444-A8F8-0CFAB6B6981D}" type="slidenum">
              <a:rPr lang="en-US" smtClean="0"/>
              <a:pPr/>
              <a:t>108</a:t>
            </a:fld>
            <a:endParaRPr lang="en-US" dirty="0"/>
          </a:p>
        </p:txBody>
      </p:sp>
      <p:pic>
        <p:nvPicPr>
          <p:cNvPr id="6" name="Picture 5">
            <a:extLst>
              <a:ext uri="{FF2B5EF4-FFF2-40B4-BE49-F238E27FC236}">
                <a16:creationId xmlns:a16="http://schemas.microsoft.com/office/drawing/2014/main" id="{64C70DFA-EAF3-1E4C-ABAE-1D3A38745CBA}"/>
              </a:ext>
            </a:extLst>
          </p:cNvPr>
          <p:cNvPicPr>
            <a:picLocks noChangeAspect="1"/>
          </p:cNvPicPr>
          <p:nvPr/>
        </p:nvPicPr>
        <p:blipFill>
          <a:blip r:embed="rId3"/>
          <a:stretch>
            <a:fillRect/>
          </a:stretch>
        </p:blipFill>
        <p:spPr>
          <a:xfrm>
            <a:off x="2013275" y="1167951"/>
            <a:ext cx="5117447" cy="5246536"/>
          </a:xfrm>
          <a:prstGeom prst="rect">
            <a:avLst/>
          </a:prstGeom>
        </p:spPr>
      </p:pic>
    </p:spTree>
    <p:extLst>
      <p:ext uri="{BB962C8B-B14F-4D97-AF65-F5344CB8AC3E}">
        <p14:creationId xmlns:p14="http://schemas.microsoft.com/office/powerpoint/2010/main" val="428073843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696"/>
        <p:cNvGrpSpPr/>
        <p:nvPr/>
      </p:nvGrpSpPr>
      <p:grpSpPr>
        <a:xfrm>
          <a:off x="0" y="0"/>
          <a:ext cx="0" cy="0"/>
          <a:chOff x="0" y="0"/>
          <a:chExt cx="0" cy="0"/>
        </a:xfrm>
      </p:grpSpPr>
      <p:sp>
        <p:nvSpPr>
          <p:cNvPr id="3" name="Title 2">
            <a:extLst>
              <a:ext uri="{FF2B5EF4-FFF2-40B4-BE49-F238E27FC236}">
                <a16:creationId xmlns:a16="http://schemas.microsoft.com/office/drawing/2014/main" id="{AD59D520-5920-AB4E-A3ED-7922AA4BC1C3}"/>
              </a:ext>
            </a:extLst>
          </p:cNvPr>
          <p:cNvSpPr>
            <a:spLocks noGrp="1"/>
          </p:cNvSpPr>
          <p:nvPr>
            <p:ph type="title"/>
          </p:nvPr>
        </p:nvSpPr>
        <p:spPr/>
        <p:txBody>
          <a:bodyPr>
            <a:normAutofit fontScale="90000"/>
          </a:bodyPr>
          <a:lstStyle/>
          <a:p>
            <a:r>
              <a:rPr lang="en-US" dirty="0" err="1"/>
              <a:t>BitMAc</a:t>
            </a:r>
            <a:r>
              <a:rPr lang="en-US" dirty="0"/>
              <a:t> – Results</a:t>
            </a:r>
          </a:p>
        </p:txBody>
      </p:sp>
      <p:sp>
        <p:nvSpPr>
          <p:cNvPr id="4" name="Slide Number Placeholder 3">
            <a:extLst>
              <a:ext uri="{FF2B5EF4-FFF2-40B4-BE49-F238E27FC236}">
                <a16:creationId xmlns:a16="http://schemas.microsoft.com/office/drawing/2014/main" id="{70869F66-9577-FF48-A7F7-63DD640C9C85}"/>
              </a:ext>
            </a:extLst>
          </p:cNvPr>
          <p:cNvSpPr>
            <a:spLocks noGrp="1"/>
          </p:cNvSpPr>
          <p:nvPr>
            <p:ph type="sldNum" sz="quarter" idx="10"/>
          </p:nvPr>
        </p:nvSpPr>
        <p:spPr/>
        <p:txBody>
          <a:bodyPr/>
          <a:lstStyle/>
          <a:p>
            <a:fld id="{BE67019E-6B59-9444-A8F8-0CFAB6B6981D}" type="slidenum">
              <a:rPr lang="en-US" smtClean="0"/>
              <a:pPr/>
              <a:t>109</a:t>
            </a:fld>
            <a:endParaRPr lang="en-US" dirty="0"/>
          </a:p>
        </p:txBody>
      </p:sp>
      <p:pic>
        <p:nvPicPr>
          <p:cNvPr id="6" name="Picture 5">
            <a:extLst>
              <a:ext uri="{FF2B5EF4-FFF2-40B4-BE49-F238E27FC236}">
                <a16:creationId xmlns:a16="http://schemas.microsoft.com/office/drawing/2014/main" id="{D12D63EC-409D-2A44-AFF8-41BB50384C83}"/>
              </a:ext>
            </a:extLst>
          </p:cNvPr>
          <p:cNvPicPr>
            <a:picLocks noChangeAspect="1"/>
          </p:cNvPicPr>
          <p:nvPr/>
        </p:nvPicPr>
        <p:blipFill>
          <a:blip r:embed="rId3"/>
          <a:stretch>
            <a:fillRect/>
          </a:stretch>
        </p:blipFill>
        <p:spPr>
          <a:xfrm>
            <a:off x="0" y="1548302"/>
            <a:ext cx="9144000" cy="4485834"/>
          </a:xfrm>
          <a:prstGeom prst="rect">
            <a:avLst/>
          </a:prstGeom>
        </p:spPr>
      </p:pic>
    </p:spTree>
    <p:extLst>
      <p:ext uri="{BB962C8B-B14F-4D97-AF65-F5344CB8AC3E}">
        <p14:creationId xmlns:p14="http://schemas.microsoft.com/office/powerpoint/2010/main" val="39656891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7F70F9-EA31-D14C-A94F-4208A379F94D}"/>
              </a:ext>
            </a:extLst>
          </p:cNvPr>
          <p:cNvSpPr>
            <a:spLocks noGrp="1"/>
          </p:cNvSpPr>
          <p:nvPr>
            <p:ph type="title"/>
          </p:nvPr>
        </p:nvSpPr>
        <p:spPr/>
        <p:txBody>
          <a:bodyPr>
            <a:normAutofit fontScale="90000"/>
          </a:bodyPr>
          <a:lstStyle/>
          <a:p>
            <a:r>
              <a:rPr lang="en-US" dirty="0"/>
              <a:t>Research Contributions</a:t>
            </a:r>
          </a:p>
        </p:txBody>
      </p:sp>
      <p:sp>
        <p:nvSpPr>
          <p:cNvPr id="4" name="Slide Number Placeholder 3">
            <a:extLst>
              <a:ext uri="{FF2B5EF4-FFF2-40B4-BE49-F238E27FC236}">
                <a16:creationId xmlns:a16="http://schemas.microsoft.com/office/drawing/2014/main" id="{EDFCB8F0-652E-BF42-913F-CFF992B3F8FF}"/>
              </a:ext>
            </a:extLst>
          </p:cNvPr>
          <p:cNvSpPr>
            <a:spLocks noGrp="1"/>
          </p:cNvSpPr>
          <p:nvPr>
            <p:ph type="sldNum" sz="quarter" idx="10"/>
          </p:nvPr>
        </p:nvSpPr>
        <p:spPr/>
        <p:txBody>
          <a:bodyPr/>
          <a:lstStyle/>
          <a:p>
            <a:fld id="{BE67019E-6B59-9444-A8F8-0CFAB6B6981D}" type="slidenum">
              <a:rPr lang="en-US" smtClean="0"/>
              <a:pPr/>
              <a:t>11</a:t>
            </a:fld>
            <a:endParaRPr lang="en-US" dirty="0"/>
          </a:p>
        </p:txBody>
      </p:sp>
      <p:sp>
        <p:nvSpPr>
          <p:cNvPr id="15" name="TextBox 14">
            <a:extLst>
              <a:ext uri="{FF2B5EF4-FFF2-40B4-BE49-F238E27FC236}">
                <a16:creationId xmlns:a16="http://schemas.microsoft.com/office/drawing/2014/main" id="{309F112B-D0EF-484C-9781-BF71215A1EAD}"/>
              </a:ext>
            </a:extLst>
          </p:cNvPr>
          <p:cNvSpPr txBox="1"/>
          <p:nvPr/>
        </p:nvSpPr>
        <p:spPr>
          <a:xfrm>
            <a:off x="366964" y="2322082"/>
            <a:ext cx="8410072" cy="1200144"/>
          </a:xfrm>
          <a:prstGeom prst="roundRect">
            <a:avLst>
              <a:gd name="adj" fmla="val 4777"/>
            </a:avLst>
          </a:prstGeom>
          <a:solidFill>
            <a:schemeClr val="accent2">
              <a:lumMod val="20000"/>
              <a:lumOff val="80000"/>
            </a:schemeClr>
          </a:solidFill>
          <a:ln w="28575">
            <a:solidFill>
              <a:schemeClr val="accent1"/>
            </a:solidFill>
          </a:ln>
        </p:spPr>
        <p:txBody>
          <a:bodyPr wrap="square" rtlCol="0" anchor="ctr" anchorCtr="0">
            <a:noAutofit/>
          </a:bodyPr>
          <a:lstStyle>
            <a:defPPr>
              <a:defRPr lang="en-US"/>
            </a:defPPr>
            <a:lvl1pPr algn="ctr">
              <a:defRPr sz="2200">
                <a:latin typeface="Corbel" panose="020B0503020204020204" pitchFamily="34" charset="0"/>
                <a:cs typeface="Calibri" panose="020F0502020204030204" pitchFamily="34" charset="0"/>
              </a:defRPr>
            </a:lvl1pPr>
          </a:lstStyle>
          <a:p>
            <a:r>
              <a:rPr lang="en-US" b="1" dirty="0"/>
              <a:t>GenASM:</a:t>
            </a:r>
            <a:r>
              <a:rPr lang="en-US" dirty="0"/>
              <a:t> Approximate string matching framework for </a:t>
            </a:r>
          </a:p>
          <a:p>
            <a:r>
              <a:rPr lang="en-US" dirty="0"/>
              <a:t>genome sequence analysis</a:t>
            </a:r>
          </a:p>
          <a:p>
            <a:pPr>
              <a:spcBef>
                <a:spcPts val="600"/>
              </a:spcBef>
            </a:pPr>
            <a:r>
              <a:rPr lang="en-US" sz="1800" b="1" i="1" dirty="0">
                <a:solidFill>
                  <a:srgbClr val="0070C0"/>
                </a:solidFill>
              </a:rPr>
              <a:t>[MICRO </a:t>
            </a:r>
            <a:r>
              <a:rPr lang="en-US" sz="1800" b="1" i="1" dirty="0">
                <a:solidFill>
                  <a:srgbClr val="0070C0"/>
                </a:solidFill>
                <a:latin typeface="Calibri" panose="020F0502020204030204" pitchFamily="34" charset="0"/>
              </a:rPr>
              <a:t>2020</a:t>
            </a:r>
            <a:r>
              <a:rPr lang="en-US" sz="1800" b="1" i="1" dirty="0">
                <a:solidFill>
                  <a:srgbClr val="0070C0"/>
                </a:solidFill>
              </a:rPr>
              <a:t>] </a:t>
            </a:r>
          </a:p>
        </p:txBody>
      </p:sp>
      <p:sp>
        <p:nvSpPr>
          <p:cNvPr id="10" name="TextBox 9">
            <a:extLst>
              <a:ext uri="{FF2B5EF4-FFF2-40B4-BE49-F238E27FC236}">
                <a16:creationId xmlns:a16="http://schemas.microsoft.com/office/drawing/2014/main" id="{1FD8E323-8175-2842-9169-5F6176526376}"/>
              </a:ext>
            </a:extLst>
          </p:cNvPr>
          <p:cNvSpPr txBox="1"/>
          <p:nvPr/>
        </p:nvSpPr>
        <p:spPr>
          <a:xfrm>
            <a:off x="366964" y="3717783"/>
            <a:ext cx="8410072" cy="1200144"/>
          </a:xfrm>
          <a:prstGeom prst="roundRect">
            <a:avLst>
              <a:gd name="adj" fmla="val 4777"/>
            </a:avLst>
          </a:prstGeom>
          <a:solidFill>
            <a:schemeClr val="bg1">
              <a:lumMod val="85000"/>
            </a:schemeClr>
          </a:solidFill>
          <a:ln w="28575">
            <a:solidFill>
              <a:schemeClr val="bg1">
                <a:lumMod val="50000"/>
              </a:schemeClr>
            </a:solidFill>
          </a:ln>
        </p:spPr>
        <p:txBody>
          <a:bodyPr wrap="square" rtlCol="0" anchor="ctr" anchorCtr="0">
            <a:noAutofit/>
          </a:bodyPr>
          <a:lstStyle>
            <a:defPPr>
              <a:defRPr lang="en-US"/>
            </a:defPPr>
            <a:lvl1pPr algn="ctr">
              <a:defRPr sz="2200">
                <a:solidFill>
                  <a:schemeClr val="bg1">
                    <a:lumMod val="50000"/>
                  </a:schemeClr>
                </a:solidFill>
                <a:latin typeface="Corbel" panose="020B0503020204020204" pitchFamily="34" charset="0"/>
                <a:cs typeface="Calibri" panose="020F0502020204030204" pitchFamily="34" charset="0"/>
              </a:defRPr>
            </a:lvl1pPr>
          </a:lstStyle>
          <a:p>
            <a:r>
              <a:rPr lang="en-US" dirty="0" err="1"/>
              <a:t>BitMAc</a:t>
            </a:r>
            <a:r>
              <a:rPr lang="en-US" dirty="0"/>
              <a:t>: FPGA-based near-memory acceleration of  </a:t>
            </a:r>
          </a:p>
          <a:p>
            <a:r>
              <a:rPr lang="en-US" dirty="0"/>
              <a:t>bitvector-based sequence alignment</a:t>
            </a:r>
          </a:p>
          <a:p>
            <a:pPr>
              <a:spcBef>
                <a:spcPts val="600"/>
              </a:spcBef>
            </a:pPr>
            <a:r>
              <a:rPr lang="en-US" sz="1800" b="1" i="1" dirty="0"/>
              <a:t>[Ongoing] </a:t>
            </a:r>
          </a:p>
        </p:txBody>
      </p:sp>
      <p:sp>
        <p:nvSpPr>
          <p:cNvPr id="11" name="TextBox 10">
            <a:extLst>
              <a:ext uri="{FF2B5EF4-FFF2-40B4-BE49-F238E27FC236}">
                <a16:creationId xmlns:a16="http://schemas.microsoft.com/office/drawing/2014/main" id="{D0691FF2-94DE-CE40-B905-C781DEC340B5}"/>
              </a:ext>
            </a:extLst>
          </p:cNvPr>
          <p:cNvSpPr txBox="1"/>
          <p:nvPr/>
        </p:nvSpPr>
        <p:spPr>
          <a:xfrm>
            <a:off x="366963" y="5118415"/>
            <a:ext cx="8410073" cy="1200144"/>
          </a:xfrm>
          <a:prstGeom prst="roundRect">
            <a:avLst>
              <a:gd name="adj" fmla="val 4777"/>
            </a:avLst>
          </a:prstGeom>
          <a:solidFill>
            <a:schemeClr val="bg1">
              <a:lumMod val="85000"/>
            </a:schemeClr>
          </a:solidFill>
          <a:ln w="28575">
            <a:solidFill>
              <a:schemeClr val="bg1">
                <a:lumMod val="50000"/>
              </a:schemeClr>
            </a:solidFill>
          </a:ln>
        </p:spPr>
        <p:txBody>
          <a:bodyPr wrap="square" rtlCol="0" anchor="ctr" anchorCtr="0">
            <a:noAutofit/>
          </a:bodyPr>
          <a:lstStyle>
            <a:defPPr>
              <a:defRPr lang="en-US"/>
            </a:defPPr>
            <a:lvl1pPr algn="ctr">
              <a:defRPr sz="2200">
                <a:solidFill>
                  <a:schemeClr val="bg1">
                    <a:lumMod val="50000"/>
                  </a:schemeClr>
                </a:solidFill>
                <a:latin typeface="Corbel" panose="020B0503020204020204" pitchFamily="34" charset="0"/>
                <a:cs typeface="Calibri" panose="020F0502020204030204" pitchFamily="34" charset="0"/>
              </a:defRPr>
            </a:lvl1pPr>
          </a:lstStyle>
          <a:p>
            <a:r>
              <a:rPr lang="en-US" dirty="0"/>
              <a:t>SeGraM: Universal genomic mapping accelerator for both         sequence-to-graph and sequence-to-sequence mapping</a:t>
            </a:r>
          </a:p>
          <a:p>
            <a:pPr>
              <a:spcBef>
                <a:spcPts val="600"/>
              </a:spcBef>
            </a:pPr>
            <a:r>
              <a:rPr lang="en-US" sz="1800" b="1" i="1" dirty="0"/>
              <a:t>[ISCA </a:t>
            </a:r>
            <a:r>
              <a:rPr lang="en-US" sz="1800" b="1" i="1" dirty="0">
                <a:latin typeface="Calibri" panose="020F0502020204030204" pitchFamily="34" charset="0"/>
              </a:rPr>
              <a:t>2022</a:t>
            </a:r>
            <a:r>
              <a:rPr lang="en-US" sz="1800" b="1" i="1" dirty="0"/>
              <a:t>] </a:t>
            </a:r>
          </a:p>
        </p:txBody>
      </p:sp>
      <p:sp>
        <p:nvSpPr>
          <p:cNvPr id="8" name="TextBox 7">
            <a:extLst>
              <a:ext uri="{FF2B5EF4-FFF2-40B4-BE49-F238E27FC236}">
                <a16:creationId xmlns:a16="http://schemas.microsoft.com/office/drawing/2014/main" id="{D1485A35-EFCC-4718-B485-01C6017C4B14}"/>
              </a:ext>
            </a:extLst>
          </p:cNvPr>
          <p:cNvSpPr txBox="1"/>
          <p:nvPr/>
        </p:nvSpPr>
        <p:spPr>
          <a:xfrm>
            <a:off x="366964" y="1254410"/>
            <a:ext cx="8410072" cy="868856"/>
          </a:xfrm>
          <a:prstGeom prst="roundRect">
            <a:avLst>
              <a:gd name="adj" fmla="val 4777"/>
            </a:avLst>
          </a:prstGeom>
          <a:solidFill>
            <a:schemeClr val="bg1">
              <a:lumMod val="85000"/>
            </a:schemeClr>
          </a:solidFill>
          <a:ln w="28575">
            <a:solidFill>
              <a:schemeClr val="bg1">
                <a:lumMod val="50000"/>
              </a:schemeClr>
            </a:solidFill>
          </a:ln>
        </p:spPr>
        <p:txBody>
          <a:bodyPr wrap="square" rtlCol="0" anchor="ctr" anchorCtr="0">
            <a:noAutofit/>
          </a:bodyPr>
          <a:lstStyle/>
          <a:p>
            <a:pPr algn="ctr"/>
            <a:r>
              <a:rPr lang="en-US" sz="2200" dirty="0">
                <a:solidFill>
                  <a:schemeClr val="bg1">
                    <a:lumMod val="50000"/>
                  </a:schemeClr>
                </a:solidFill>
                <a:latin typeface="Corbel" panose="020B0503020204020204" pitchFamily="34" charset="0"/>
                <a:cs typeface="Calibri" panose="020F0502020204030204" pitchFamily="34" charset="0"/>
              </a:rPr>
              <a:t>Bottleneck analysis of genome assembly pipeline for long reads</a:t>
            </a:r>
          </a:p>
          <a:p>
            <a:pPr algn="ctr">
              <a:spcBef>
                <a:spcPts val="600"/>
              </a:spcBef>
            </a:pPr>
            <a:r>
              <a:rPr lang="en-US" b="1" i="1" dirty="0">
                <a:solidFill>
                  <a:schemeClr val="bg1">
                    <a:lumMod val="50000"/>
                  </a:schemeClr>
                </a:solidFill>
                <a:latin typeface="Corbel" panose="020B0503020204020204" pitchFamily="34" charset="0"/>
                <a:cs typeface="Calibri" panose="020F0502020204030204" pitchFamily="34" charset="0"/>
              </a:rPr>
              <a:t>[Briefings in Bioinformatics, </a:t>
            </a:r>
            <a:r>
              <a:rPr lang="en-US" b="1" i="1" dirty="0">
                <a:solidFill>
                  <a:schemeClr val="bg1">
                    <a:lumMod val="50000"/>
                  </a:schemeClr>
                </a:solidFill>
                <a:latin typeface="Calibri" panose="020F0502020204030204" pitchFamily="34" charset="0"/>
                <a:cs typeface="Calibri" panose="020F0502020204030204" pitchFamily="34" charset="0"/>
              </a:rPr>
              <a:t>2018</a:t>
            </a:r>
            <a:r>
              <a:rPr lang="en-US" b="1" i="1" dirty="0">
                <a:solidFill>
                  <a:schemeClr val="bg1">
                    <a:lumMod val="50000"/>
                  </a:schemeClr>
                </a:solidFill>
                <a:latin typeface="Corbel" panose="020B0503020204020204" pitchFamily="34" charset="0"/>
                <a:cs typeface="Calibri" panose="020F0502020204030204" pitchFamily="34" charset="0"/>
              </a:rPr>
              <a:t>]</a:t>
            </a:r>
            <a:r>
              <a:rPr lang="en-US" sz="2200" i="1" dirty="0">
                <a:solidFill>
                  <a:schemeClr val="bg1">
                    <a:lumMod val="50000"/>
                  </a:schemeClr>
                </a:solidFill>
                <a:latin typeface="Corbel" panose="020B0503020204020204" pitchFamily="34" charset="0"/>
                <a:cs typeface="Calibri" panose="020F0502020204030204" pitchFamily="34" charset="0"/>
              </a:rPr>
              <a:t> </a:t>
            </a:r>
          </a:p>
        </p:txBody>
      </p:sp>
    </p:spTree>
    <p:extLst>
      <p:ext uri="{BB962C8B-B14F-4D97-AF65-F5344CB8AC3E}">
        <p14:creationId xmlns:p14="http://schemas.microsoft.com/office/powerpoint/2010/main" val="113027246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696"/>
        <p:cNvGrpSpPr/>
        <p:nvPr/>
      </p:nvGrpSpPr>
      <p:grpSpPr>
        <a:xfrm>
          <a:off x="0" y="0"/>
          <a:ext cx="0" cy="0"/>
          <a:chOff x="0" y="0"/>
          <a:chExt cx="0" cy="0"/>
        </a:xfrm>
      </p:grpSpPr>
      <p:sp>
        <p:nvSpPr>
          <p:cNvPr id="3" name="Title 2">
            <a:extLst>
              <a:ext uri="{FF2B5EF4-FFF2-40B4-BE49-F238E27FC236}">
                <a16:creationId xmlns:a16="http://schemas.microsoft.com/office/drawing/2014/main" id="{AD59D520-5920-AB4E-A3ED-7922AA4BC1C3}"/>
              </a:ext>
            </a:extLst>
          </p:cNvPr>
          <p:cNvSpPr>
            <a:spLocks noGrp="1"/>
          </p:cNvSpPr>
          <p:nvPr>
            <p:ph type="title"/>
          </p:nvPr>
        </p:nvSpPr>
        <p:spPr/>
        <p:txBody>
          <a:bodyPr>
            <a:normAutofit fontScale="90000"/>
          </a:bodyPr>
          <a:lstStyle/>
          <a:p>
            <a:r>
              <a:rPr lang="en-US" dirty="0" err="1"/>
              <a:t>BitMAc</a:t>
            </a:r>
            <a:r>
              <a:rPr lang="en-US" dirty="0"/>
              <a:t> – Results</a:t>
            </a:r>
          </a:p>
        </p:txBody>
      </p:sp>
      <p:sp>
        <p:nvSpPr>
          <p:cNvPr id="4" name="Slide Number Placeholder 3">
            <a:extLst>
              <a:ext uri="{FF2B5EF4-FFF2-40B4-BE49-F238E27FC236}">
                <a16:creationId xmlns:a16="http://schemas.microsoft.com/office/drawing/2014/main" id="{70869F66-9577-FF48-A7F7-63DD640C9C85}"/>
              </a:ext>
            </a:extLst>
          </p:cNvPr>
          <p:cNvSpPr>
            <a:spLocks noGrp="1"/>
          </p:cNvSpPr>
          <p:nvPr>
            <p:ph type="sldNum" sz="quarter" idx="10"/>
          </p:nvPr>
        </p:nvSpPr>
        <p:spPr/>
        <p:txBody>
          <a:bodyPr/>
          <a:lstStyle/>
          <a:p>
            <a:fld id="{BE67019E-6B59-9444-A8F8-0CFAB6B6981D}" type="slidenum">
              <a:rPr lang="en-US" smtClean="0"/>
              <a:pPr/>
              <a:t>110</a:t>
            </a:fld>
            <a:endParaRPr lang="en-US" dirty="0"/>
          </a:p>
        </p:txBody>
      </p:sp>
      <p:pic>
        <p:nvPicPr>
          <p:cNvPr id="5" name="Picture 4">
            <a:extLst>
              <a:ext uri="{FF2B5EF4-FFF2-40B4-BE49-F238E27FC236}">
                <a16:creationId xmlns:a16="http://schemas.microsoft.com/office/drawing/2014/main" id="{D785E2A0-834B-7C4B-8904-6472419CC536}"/>
              </a:ext>
            </a:extLst>
          </p:cNvPr>
          <p:cNvPicPr>
            <a:picLocks noChangeAspect="1"/>
          </p:cNvPicPr>
          <p:nvPr/>
        </p:nvPicPr>
        <p:blipFill>
          <a:blip r:embed="rId3"/>
          <a:stretch>
            <a:fillRect/>
          </a:stretch>
        </p:blipFill>
        <p:spPr>
          <a:xfrm>
            <a:off x="0" y="2023020"/>
            <a:ext cx="9144000" cy="2811960"/>
          </a:xfrm>
          <a:prstGeom prst="rect">
            <a:avLst/>
          </a:prstGeom>
        </p:spPr>
      </p:pic>
    </p:spTree>
    <p:extLst>
      <p:ext uri="{BB962C8B-B14F-4D97-AF65-F5344CB8AC3E}">
        <p14:creationId xmlns:p14="http://schemas.microsoft.com/office/powerpoint/2010/main" val="12194706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C4BA8B-0698-D349-9205-A74EBA6580FE}"/>
              </a:ext>
            </a:extLst>
          </p:cNvPr>
          <p:cNvSpPr>
            <a:spLocks noGrp="1"/>
          </p:cNvSpPr>
          <p:nvPr>
            <p:ph type="title"/>
          </p:nvPr>
        </p:nvSpPr>
        <p:spPr>
          <a:xfrm>
            <a:off x="366963" y="257434"/>
            <a:ext cx="8410073" cy="753467"/>
          </a:xfrm>
        </p:spPr>
        <p:txBody>
          <a:bodyPr>
            <a:normAutofit fontScale="90000"/>
          </a:bodyPr>
          <a:lstStyle/>
          <a:p>
            <a:r>
              <a:rPr lang="en-US" dirty="0"/>
              <a:t>Read Mapping Pipeline</a:t>
            </a:r>
          </a:p>
        </p:txBody>
      </p:sp>
      <p:sp>
        <p:nvSpPr>
          <p:cNvPr id="4" name="Slide Number Placeholder 3">
            <a:extLst>
              <a:ext uri="{FF2B5EF4-FFF2-40B4-BE49-F238E27FC236}">
                <a16:creationId xmlns:a16="http://schemas.microsoft.com/office/drawing/2014/main" id="{2E1C568A-8161-DC45-9CE8-49E57D3396FF}"/>
              </a:ext>
            </a:extLst>
          </p:cNvPr>
          <p:cNvSpPr>
            <a:spLocks noGrp="1"/>
          </p:cNvSpPr>
          <p:nvPr>
            <p:ph type="sldNum" sz="quarter" idx="10"/>
          </p:nvPr>
        </p:nvSpPr>
        <p:spPr/>
        <p:txBody>
          <a:bodyPr/>
          <a:lstStyle/>
          <a:p>
            <a:fld id="{BE67019E-6B59-9444-A8F8-0CFAB6B6981D}" type="slidenum">
              <a:rPr lang="en-US" smtClean="0"/>
              <a:pPr/>
              <a:t>12</a:t>
            </a:fld>
            <a:endParaRPr lang="en-US" dirty="0"/>
          </a:p>
        </p:txBody>
      </p:sp>
      <p:sp>
        <p:nvSpPr>
          <p:cNvPr id="5" name="Text Box 5">
            <a:extLst>
              <a:ext uri="{FF2B5EF4-FFF2-40B4-BE49-F238E27FC236}">
                <a16:creationId xmlns:a16="http://schemas.microsoft.com/office/drawing/2014/main" id="{7310741F-6C37-5F4F-BD15-002DE9458E8A}"/>
              </a:ext>
            </a:extLst>
          </p:cNvPr>
          <p:cNvSpPr txBox="1"/>
          <p:nvPr/>
        </p:nvSpPr>
        <p:spPr>
          <a:xfrm>
            <a:off x="2542479" y="1301500"/>
            <a:ext cx="3847922" cy="649149"/>
          </a:xfrm>
          <a:prstGeom prst="roundRect">
            <a:avLst/>
          </a:prstGeom>
          <a:solidFill>
            <a:srgbClr val="E0085F"/>
          </a:solidFill>
          <a:ln w="38100">
            <a:solidFill>
              <a:schemeClr val="tx1"/>
            </a:solid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a:ln>
                  <a:noFill/>
                </a:ln>
                <a:solidFill>
                  <a:prstClr val="white"/>
                </a:solidFill>
                <a:effectLst/>
                <a:uLnTx/>
                <a:uFillTx/>
                <a:latin typeface="Corbel" panose="020B0503020204020204" pitchFamily="34" charset="0"/>
                <a:ea typeface="Calibri" panose="020F0502020204030204" pitchFamily="34" charset="0"/>
                <a:cs typeface="Calibri" panose="020F0502020204030204" pitchFamily="34" charset="0"/>
              </a:rPr>
              <a:t>Indexing</a:t>
            </a:r>
          </a:p>
          <a:p>
            <a:pPr marL="0" marR="0" lvl="0" indent="0" algn="ctr" defTabSz="457200" rtl="0" eaLnBrk="1" fontAlgn="auto" latinLnBrk="0" hangingPunct="1">
              <a:lnSpc>
                <a:spcPct val="100000"/>
              </a:lnSpc>
              <a:spcBef>
                <a:spcPts val="0"/>
              </a:spcBef>
              <a:spcAft>
                <a:spcPts val="0"/>
              </a:spcAft>
              <a:buClrTx/>
              <a:buSzTx/>
              <a:buFontTx/>
              <a:buNone/>
              <a:tabLst/>
              <a:defRPr/>
            </a:pPr>
            <a:r>
              <a:rPr lang="en-US" sz="1200" b="1" dirty="0">
                <a:solidFill>
                  <a:prstClr val="white"/>
                </a:solidFill>
                <a:latin typeface="Corbel" panose="020B0503020204020204" pitchFamily="34" charset="0"/>
                <a:ea typeface="Calibri" panose="020F0502020204030204" pitchFamily="34" charset="0"/>
                <a:cs typeface="Calibri" panose="020F0502020204030204" pitchFamily="34" charset="0"/>
              </a:rPr>
              <a:t>(Pre-processing step to generate </a:t>
            </a:r>
            <a:r>
              <a:rPr lang="en-US" sz="1200" b="1" dirty="0">
                <a:solidFill>
                  <a:prstClr val="white"/>
                </a:solidFill>
                <a:latin typeface="Corbel" panose="020B0503020204020204" pitchFamily="34" charset="0"/>
                <a:ea typeface="Calibri" panose="020F0502020204030204" pitchFamily="34" charset="0"/>
                <a:cs typeface="Calibri" panose="020F0502020204030204" pitchFamily="34" charset="0"/>
                <a:sym typeface="Wingdings" pitchFamily="2" charset="2"/>
              </a:rPr>
              <a:t>index of reference</a:t>
            </a:r>
            <a:r>
              <a:rPr lang="en-US" sz="1200" b="1" dirty="0">
                <a:solidFill>
                  <a:prstClr val="white"/>
                </a:solidFill>
                <a:latin typeface="Corbel" panose="020B0503020204020204" pitchFamily="34" charset="0"/>
                <a:ea typeface="Calibri" panose="020F0502020204030204" pitchFamily="34" charset="0"/>
                <a:cs typeface="Calibri" panose="020F0502020204030204" pitchFamily="34" charset="0"/>
              </a:rPr>
              <a:t>)</a:t>
            </a:r>
            <a:endParaRPr kumimoji="0" lang="en-US" sz="1200" b="0" i="0" u="none" strike="noStrike" kern="1200" cap="none" spc="0" normalizeH="0" baseline="0" noProof="0" dirty="0">
              <a:ln>
                <a:noFill/>
              </a:ln>
              <a:solidFill>
                <a:prstClr val="white"/>
              </a:solidFill>
              <a:effectLst/>
              <a:uLnTx/>
              <a:uFillTx/>
              <a:latin typeface="Corbel" panose="020B0503020204020204" pitchFamily="34" charset="0"/>
              <a:ea typeface="Calibri" panose="020F0502020204030204" pitchFamily="34" charset="0"/>
              <a:cs typeface="Times New Roman" panose="02020603050405020304" pitchFamily="18" charset="0"/>
            </a:endParaRPr>
          </a:p>
        </p:txBody>
      </p:sp>
      <p:sp>
        <p:nvSpPr>
          <p:cNvPr id="6" name="Text Box 7">
            <a:extLst>
              <a:ext uri="{FF2B5EF4-FFF2-40B4-BE49-F238E27FC236}">
                <a16:creationId xmlns:a16="http://schemas.microsoft.com/office/drawing/2014/main" id="{E0861587-957D-784A-8ADA-2B40711C2574}"/>
              </a:ext>
            </a:extLst>
          </p:cNvPr>
          <p:cNvSpPr txBox="1"/>
          <p:nvPr/>
        </p:nvSpPr>
        <p:spPr>
          <a:xfrm>
            <a:off x="2542474" y="2651621"/>
            <a:ext cx="3847934" cy="649147"/>
          </a:xfrm>
          <a:prstGeom prst="roundRect">
            <a:avLst/>
          </a:prstGeom>
          <a:solidFill>
            <a:srgbClr val="0070C0"/>
          </a:solidFill>
          <a:ln w="38100">
            <a:solidFill>
              <a:schemeClr val="tx1"/>
            </a:solid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a:ln>
                  <a:noFill/>
                </a:ln>
                <a:solidFill>
                  <a:prstClr val="white"/>
                </a:solidFill>
                <a:effectLst/>
                <a:uLnTx/>
                <a:uFillTx/>
                <a:latin typeface="Corbel" panose="020B0503020204020204" pitchFamily="34" charset="0"/>
                <a:ea typeface="Calibri" panose="020F0502020204030204" pitchFamily="34" charset="0"/>
                <a:cs typeface="Calibri" panose="020F0502020204030204" pitchFamily="34" charset="0"/>
              </a:rPr>
              <a:t>Seeding</a:t>
            </a:r>
          </a:p>
          <a:p>
            <a:pPr marL="0" marR="0" lvl="0" indent="0" algn="ctr" defTabSz="457200" rtl="0" eaLnBrk="1" fontAlgn="auto" latinLnBrk="0" hangingPunct="1">
              <a:lnSpc>
                <a:spcPct val="100000"/>
              </a:lnSpc>
              <a:spcBef>
                <a:spcPts val="0"/>
              </a:spcBef>
              <a:spcAft>
                <a:spcPts val="0"/>
              </a:spcAft>
              <a:buClrTx/>
              <a:buSzTx/>
              <a:buFontTx/>
              <a:buNone/>
              <a:tabLst/>
              <a:defRPr/>
            </a:pPr>
            <a:r>
              <a:rPr lang="en-US" sz="1200" b="1" dirty="0">
                <a:solidFill>
                  <a:prstClr val="white"/>
                </a:solidFill>
                <a:latin typeface="Corbel" panose="020B0503020204020204" pitchFamily="34" charset="0"/>
                <a:ea typeface="Calibri" panose="020F0502020204030204" pitchFamily="34" charset="0"/>
                <a:cs typeface="Calibri" panose="020F0502020204030204" pitchFamily="34" charset="0"/>
              </a:rPr>
              <a:t>(Query the index)</a:t>
            </a:r>
            <a:endParaRPr kumimoji="0" lang="en-US" sz="1200" b="0" i="0" u="none" strike="noStrike" kern="1200" cap="none" spc="0" normalizeH="0" baseline="0" noProof="0" dirty="0">
              <a:ln>
                <a:noFill/>
              </a:ln>
              <a:solidFill>
                <a:prstClr val="white"/>
              </a:solidFill>
              <a:effectLst/>
              <a:uLnTx/>
              <a:uFillTx/>
              <a:latin typeface="Corbel" panose="020B0503020204020204" pitchFamily="34" charset="0"/>
              <a:ea typeface="Calibri" panose="020F0502020204030204" pitchFamily="34" charset="0"/>
              <a:cs typeface="Times New Roman" panose="02020603050405020304" pitchFamily="18" charset="0"/>
            </a:endParaRPr>
          </a:p>
        </p:txBody>
      </p:sp>
      <p:sp>
        <p:nvSpPr>
          <p:cNvPr id="7" name="Text Box 8">
            <a:extLst>
              <a:ext uri="{FF2B5EF4-FFF2-40B4-BE49-F238E27FC236}">
                <a16:creationId xmlns:a16="http://schemas.microsoft.com/office/drawing/2014/main" id="{7AF52C67-0ADF-8843-9FB5-33CD043515E1}"/>
              </a:ext>
            </a:extLst>
          </p:cNvPr>
          <p:cNvSpPr txBox="1"/>
          <p:nvPr/>
        </p:nvSpPr>
        <p:spPr>
          <a:xfrm>
            <a:off x="2515310" y="4106275"/>
            <a:ext cx="3847914" cy="649145"/>
          </a:xfrm>
          <a:prstGeom prst="roundRect">
            <a:avLst/>
          </a:prstGeom>
          <a:solidFill>
            <a:srgbClr val="00B050"/>
          </a:solidFill>
          <a:ln w="38100">
            <a:solidFill>
              <a:schemeClr val="tx1"/>
            </a:solid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a:ln>
                  <a:noFill/>
                </a:ln>
                <a:solidFill>
                  <a:prstClr val="white"/>
                </a:solidFill>
                <a:effectLst/>
                <a:uLnTx/>
                <a:uFillTx/>
                <a:latin typeface="Corbel" panose="020B0503020204020204" pitchFamily="34" charset="0"/>
                <a:ea typeface="Calibri" panose="020F0502020204030204" pitchFamily="34" charset="0"/>
                <a:cs typeface="Calibri" panose="020F0502020204030204" pitchFamily="34" charset="0"/>
              </a:rPr>
              <a:t>Pre-Alignment Filtering</a:t>
            </a:r>
          </a:p>
          <a:p>
            <a:pPr marL="0" marR="0" lvl="0" indent="0" algn="ctr" defTabSz="457200" rtl="0" eaLnBrk="1" fontAlgn="auto" latinLnBrk="0" hangingPunct="1">
              <a:lnSpc>
                <a:spcPct val="100000"/>
              </a:lnSpc>
              <a:spcBef>
                <a:spcPts val="0"/>
              </a:spcBef>
              <a:spcAft>
                <a:spcPts val="0"/>
              </a:spcAft>
              <a:buClrTx/>
              <a:buSzTx/>
              <a:buFontTx/>
              <a:buNone/>
              <a:tabLst/>
              <a:defRPr/>
            </a:pPr>
            <a:r>
              <a:rPr lang="en-US" sz="1200" b="1" dirty="0">
                <a:solidFill>
                  <a:prstClr val="white"/>
                </a:solidFill>
                <a:latin typeface="Corbel" panose="020B0503020204020204" pitchFamily="34" charset="0"/>
                <a:ea typeface="Calibri" panose="020F0502020204030204" pitchFamily="34" charset="0"/>
                <a:cs typeface="Calibri" panose="020F0502020204030204" pitchFamily="34" charset="0"/>
              </a:rPr>
              <a:t>(Filter out dissimilar sequences)</a:t>
            </a:r>
            <a:endParaRPr kumimoji="0" lang="en-US" sz="1200" b="0" i="0" u="none" strike="noStrike" kern="1200" cap="none" spc="0" normalizeH="0" baseline="0" noProof="0" dirty="0">
              <a:ln>
                <a:noFill/>
              </a:ln>
              <a:solidFill>
                <a:prstClr val="white"/>
              </a:solidFill>
              <a:effectLst/>
              <a:uLnTx/>
              <a:uFillTx/>
              <a:latin typeface="Corbel" panose="020B0503020204020204" pitchFamily="34" charset="0"/>
              <a:ea typeface="Calibri" panose="020F0502020204030204" pitchFamily="34" charset="0"/>
              <a:cs typeface="Times New Roman" panose="02020603050405020304" pitchFamily="18" charset="0"/>
            </a:endParaRPr>
          </a:p>
        </p:txBody>
      </p:sp>
      <p:sp>
        <p:nvSpPr>
          <p:cNvPr id="8" name="Text Box 9">
            <a:extLst>
              <a:ext uri="{FF2B5EF4-FFF2-40B4-BE49-F238E27FC236}">
                <a16:creationId xmlns:a16="http://schemas.microsoft.com/office/drawing/2014/main" id="{F033AC1C-2764-1C4F-9DFC-2EB4B15DF8EC}"/>
              </a:ext>
            </a:extLst>
          </p:cNvPr>
          <p:cNvSpPr txBox="1"/>
          <p:nvPr/>
        </p:nvSpPr>
        <p:spPr>
          <a:xfrm>
            <a:off x="2542474" y="5456395"/>
            <a:ext cx="3847908" cy="649131"/>
          </a:xfrm>
          <a:prstGeom prst="roundRect">
            <a:avLst/>
          </a:prstGeom>
          <a:solidFill>
            <a:srgbClr val="7030A0"/>
          </a:solidFill>
          <a:ln w="38100">
            <a:solidFill>
              <a:schemeClr val="tx1"/>
            </a:solid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R="0" lvl="0" indent="0" algn="ctr" fontAlgn="auto">
              <a:lnSpc>
                <a:spcPct val="100000"/>
              </a:lnSpc>
              <a:spcBef>
                <a:spcPts val="0"/>
              </a:spcBef>
              <a:spcAft>
                <a:spcPts val="0"/>
              </a:spcAft>
              <a:buClrTx/>
              <a:buSzTx/>
              <a:buFontTx/>
              <a:buNone/>
              <a:tabLst/>
              <a:defRPr kumimoji="0" b="1" i="0" u="none" strike="noStrike" cap="none" spc="0" normalizeH="0" baseline="0">
                <a:ln>
                  <a:noFill/>
                </a:ln>
                <a:solidFill>
                  <a:prstClr val="white"/>
                </a:solidFill>
                <a:effectLst/>
                <a:uLnTx/>
                <a:uFillTx/>
                <a:latin typeface="Corbel" panose="020B0503020204020204" pitchFamily="34" charset="0"/>
                <a:ea typeface="Calibri" panose="020F0502020204030204" pitchFamily="34" charset="0"/>
                <a:cs typeface="Calibri" panose="020F0502020204030204" pitchFamily="34" charset="0"/>
              </a:defRPr>
            </a:lvl1pPr>
          </a:lstStyle>
          <a:p>
            <a:r>
              <a:rPr lang="en-US" sz="2200" dirty="0"/>
              <a:t>Read Alignment</a:t>
            </a:r>
          </a:p>
          <a:p>
            <a:r>
              <a:rPr lang="en-US" sz="1200" dirty="0"/>
              <a:t>(Perform distance/score calculation &amp; traceback)</a:t>
            </a:r>
          </a:p>
        </p:txBody>
      </p:sp>
      <p:cxnSp>
        <p:nvCxnSpPr>
          <p:cNvPr id="9" name="Straight Arrow Connector 8">
            <a:extLst>
              <a:ext uri="{FF2B5EF4-FFF2-40B4-BE49-F238E27FC236}">
                <a16:creationId xmlns:a16="http://schemas.microsoft.com/office/drawing/2014/main" id="{3663F867-3FDD-A043-9125-14459CE72150}"/>
              </a:ext>
            </a:extLst>
          </p:cNvPr>
          <p:cNvCxnSpPr/>
          <p:nvPr/>
        </p:nvCxnSpPr>
        <p:spPr>
          <a:xfrm>
            <a:off x="2193394" y="1589392"/>
            <a:ext cx="321924" cy="0"/>
          </a:xfrm>
          <a:prstGeom prst="straightConnector1">
            <a:avLst/>
          </a:prstGeom>
          <a:ln w="28575">
            <a:solidFill>
              <a:schemeClr val="accent1"/>
            </a:solidFill>
            <a:tailEnd type="triangle" w="lg" len="lg"/>
          </a:ln>
        </p:spPr>
        <p:style>
          <a:lnRef idx="1">
            <a:schemeClr val="accent1"/>
          </a:lnRef>
          <a:fillRef idx="0">
            <a:schemeClr val="accent1"/>
          </a:fillRef>
          <a:effectRef idx="0">
            <a:schemeClr val="accent1"/>
          </a:effectRef>
          <a:fontRef idx="minor">
            <a:schemeClr val="tx1"/>
          </a:fontRef>
        </p:style>
      </p:cxnSp>
      <p:sp>
        <p:nvSpPr>
          <p:cNvPr id="10" name="Text Box 19">
            <a:extLst>
              <a:ext uri="{FF2B5EF4-FFF2-40B4-BE49-F238E27FC236}">
                <a16:creationId xmlns:a16="http://schemas.microsoft.com/office/drawing/2014/main" id="{B0DDCA0B-151A-2E4C-BA43-1228339A8BCF}"/>
              </a:ext>
            </a:extLst>
          </p:cNvPr>
          <p:cNvSpPr txBox="1"/>
          <p:nvPr/>
        </p:nvSpPr>
        <p:spPr>
          <a:xfrm>
            <a:off x="962066" y="1240110"/>
            <a:ext cx="1348902" cy="572038"/>
          </a:xfrm>
          <a:prstGeom prst="rect">
            <a:avLst/>
          </a:prstGeom>
          <a:noFill/>
          <a:ln>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0" marR="1016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rbel" panose="020B0503020204020204" pitchFamily="34" charset="0"/>
                <a:ea typeface="Calibri" panose="020F0502020204030204" pitchFamily="34" charset="0"/>
                <a:cs typeface="Calibri" panose="020F0502020204030204" pitchFamily="34" charset="0"/>
              </a:rPr>
              <a:t>Reference</a:t>
            </a:r>
            <a:r>
              <a:rPr kumimoji="0" lang="en-US" sz="1800" b="0" i="0" u="none" strike="noStrike" kern="1200" cap="none" spc="0" normalizeH="0" noProof="0" dirty="0">
                <a:ln>
                  <a:noFill/>
                </a:ln>
                <a:solidFill>
                  <a:prstClr val="black"/>
                </a:solidFill>
                <a:effectLst/>
                <a:uLnTx/>
                <a:uFillTx/>
                <a:latin typeface="Corbel" panose="020B0503020204020204" pitchFamily="34" charset="0"/>
                <a:ea typeface="Calibri" panose="020F0502020204030204" pitchFamily="34" charset="0"/>
                <a:cs typeface="Calibri" panose="020F0502020204030204" pitchFamily="34" charset="0"/>
              </a:rPr>
              <a:t> genome</a:t>
            </a:r>
            <a:endParaRPr kumimoji="0" lang="en-US" sz="1800" b="0" i="0" u="none" strike="noStrike" kern="1200" cap="none" spc="0" normalizeH="0" baseline="0" noProof="0" dirty="0">
              <a:ln>
                <a:noFill/>
              </a:ln>
              <a:solidFill>
                <a:prstClr val="black"/>
              </a:solidFill>
              <a:effectLst/>
              <a:uLnTx/>
              <a:uFillTx/>
              <a:latin typeface="Corbel" panose="020B0503020204020204" pitchFamily="34" charset="0"/>
              <a:ea typeface="Calibri" panose="020F0502020204030204" pitchFamily="34" charset="0"/>
              <a:cs typeface="Times New Roman" panose="02020603050405020304" pitchFamily="18" charset="0"/>
            </a:endParaRPr>
          </a:p>
        </p:txBody>
      </p:sp>
      <p:sp>
        <p:nvSpPr>
          <p:cNvPr id="12" name="Text Box 22">
            <a:extLst>
              <a:ext uri="{FF2B5EF4-FFF2-40B4-BE49-F238E27FC236}">
                <a16:creationId xmlns:a16="http://schemas.microsoft.com/office/drawing/2014/main" id="{F7E52F9A-20FE-4D4F-A2F8-434344E39DD2}"/>
              </a:ext>
            </a:extLst>
          </p:cNvPr>
          <p:cNvSpPr txBox="1"/>
          <p:nvPr/>
        </p:nvSpPr>
        <p:spPr>
          <a:xfrm>
            <a:off x="6690314" y="1950652"/>
            <a:ext cx="1555769" cy="635233"/>
          </a:xfrm>
          <a:prstGeom prst="rect">
            <a:avLst/>
          </a:prstGeom>
          <a:noFill/>
          <a:ln>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rbel" panose="020B0503020204020204" pitchFamily="34" charset="0"/>
                <a:ea typeface="Calibri" panose="020F0502020204030204" pitchFamily="34" charset="0"/>
                <a:cs typeface="Calibri" panose="020F0502020204030204" pitchFamily="34" charset="0"/>
              </a:rPr>
              <a:t>Hash-table based index</a:t>
            </a:r>
            <a:endParaRPr kumimoji="0" lang="en-US" sz="1800" b="0" i="0" u="none" strike="noStrike" kern="1200" cap="none" spc="0" normalizeH="0" baseline="0" noProof="0" dirty="0">
              <a:ln>
                <a:noFill/>
              </a:ln>
              <a:solidFill>
                <a:prstClr val="black"/>
              </a:solidFill>
              <a:effectLst/>
              <a:uLnTx/>
              <a:uFillTx/>
              <a:latin typeface="Corbel" panose="020B0503020204020204" pitchFamily="34" charset="0"/>
              <a:ea typeface="Calibri" panose="020F0502020204030204" pitchFamily="34" charset="0"/>
              <a:cs typeface="Times New Roman" panose="02020603050405020304" pitchFamily="18" charset="0"/>
            </a:endParaRPr>
          </a:p>
        </p:txBody>
      </p:sp>
      <p:sp>
        <p:nvSpPr>
          <p:cNvPr id="14" name="Text Box 28">
            <a:extLst>
              <a:ext uri="{FF2B5EF4-FFF2-40B4-BE49-F238E27FC236}">
                <a16:creationId xmlns:a16="http://schemas.microsoft.com/office/drawing/2014/main" id="{3BF7982F-CEFA-794D-B271-A7AF41EA81BF}"/>
              </a:ext>
            </a:extLst>
          </p:cNvPr>
          <p:cNvSpPr txBox="1"/>
          <p:nvPr/>
        </p:nvSpPr>
        <p:spPr>
          <a:xfrm>
            <a:off x="6690314" y="3349336"/>
            <a:ext cx="1921498" cy="635232"/>
          </a:xfrm>
          <a:prstGeom prst="rect">
            <a:avLst/>
          </a:prstGeom>
          <a:noFill/>
          <a:ln>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rbel" panose="020B0503020204020204" pitchFamily="34" charset="0"/>
                <a:ea typeface="Calibri" panose="020F0502020204030204" pitchFamily="34" charset="0"/>
                <a:cs typeface="Calibri" panose="020F0502020204030204" pitchFamily="34" charset="0"/>
              </a:rPr>
              <a:t>Potential mapping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rbel" panose="020B0503020204020204" pitchFamily="34" charset="0"/>
                <a:ea typeface="Calibri" panose="020F0502020204030204" pitchFamily="34" charset="0"/>
                <a:cs typeface="Calibri" panose="020F0502020204030204" pitchFamily="34" charset="0"/>
              </a:rPr>
              <a:t>locations</a:t>
            </a:r>
            <a:endParaRPr kumimoji="0" lang="en-US" sz="1800" b="0" i="0" u="none" strike="noStrike" kern="1200" cap="none" spc="0" normalizeH="0" baseline="0" noProof="0" dirty="0">
              <a:ln>
                <a:noFill/>
              </a:ln>
              <a:solidFill>
                <a:prstClr val="black"/>
              </a:solidFill>
              <a:effectLst/>
              <a:uLnTx/>
              <a:uFillTx/>
              <a:latin typeface="Corbel" panose="020B0503020204020204" pitchFamily="34" charset="0"/>
              <a:ea typeface="Calibri" panose="020F0502020204030204" pitchFamily="34" charset="0"/>
              <a:cs typeface="Times New Roman" panose="02020603050405020304" pitchFamily="18" charset="0"/>
            </a:endParaRPr>
          </a:p>
        </p:txBody>
      </p:sp>
      <p:sp>
        <p:nvSpPr>
          <p:cNvPr id="15" name="Text Box 30">
            <a:extLst>
              <a:ext uri="{FF2B5EF4-FFF2-40B4-BE49-F238E27FC236}">
                <a16:creationId xmlns:a16="http://schemas.microsoft.com/office/drawing/2014/main" id="{D319116F-880C-E84C-AD77-2105F34D1414}"/>
              </a:ext>
            </a:extLst>
          </p:cNvPr>
          <p:cNvSpPr txBox="1"/>
          <p:nvPr/>
        </p:nvSpPr>
        <p:spPr>
          <a:xfrm>
            <a:off x="6363224" y="5802968"/>
            <a:ext cx="1768534" cy="572038"/>
          </a:xfrm>
          <a:prstGeom prst="rect">
            <a:avLst/>
          </a:prstGeom>
          <a:noFill/>
          <a:ln>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rbel" panose="020B0503020204020204" pitchFamily="34" charset="0"/>
                <a:ea typeface="Calibri" panose="020F0502020204030204" pitchFamily="34" charset="0"/>
                <a:cs typeface="Calibri" panose="020F0502020204030204" pitchFamily="34" charset="0"/>
              </a:rPr>
              <a:t>Optimal alignment</a:t>
            </a:r>
            <a:endParaRPr kumimoji="0" lang="en-US" sz="1800" b="0" i="0" u="none" strike="noStrike" kern="1200" cap="none" spc="0" normalizeH="0" baseline="0" noProof="0" dirty="0">
              <a:ln>
                <a:noFill/>
              </a:ln>
              <a:solidFill>
                <a:prstClr val="black"/>
              </a:solidFill>
              <a:effectLst/>
              <a:uLnTx/>
              <a:uFillTx/>
              <a:latin typeface="Corbel" panose="020B0503020204020204" pitchFamily="34" charset="0"/>
              <a:ea typeface="Calibri" panose="020F0502020204030204" pitchFamily="34" charset="0"/>
              <a:cs typeface="Times New Roman" panose="02020603050405020304" pitchFamily="18" charset="0"/>
            </a:endParaRPr>
          </a:p>
        </p:txBody>
      </p:sp>
      <p:sp>
        <p:nvSpPr>
          <p:cNvPr id="17" name="Text Box 32">
            <a:extLst>
              <a:ext uri="{FF2B5EF4-FFF2-40B4-BE49-F238E27FC236}">
                <a16:creationId xmlns:a16="http://schemas.microsoft.com/office/drawing/2014/main" id="{7DDB4D89-67B3-8646-94EE-DA6752AFFDCC}"/>
              </a:ext>
            </a:extLst>
          </p:cNvPr>
          <p:cNvSpPr txBox="1"/>
          <p:nvPr/>
        </p:nvSpPr>
        <p:spPr>
          <a:xfrm>
            <a:off x="6690314" y="4667978"/>
            <a:ext cx="2070211" cy="878647"/>
          </a:xfrm>
          <a:prstGeom prst="rect">
            <a:avLst/>
          </a:prstGeom>
          <a:noFill/>
          <a:ln>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rbel" panose="020B0503020204020204" pitchFamily="34" charset="0"/>
                <a:ea typeface="Calibri" panose="020F0502020204030204" pitchFamily="34" charset="0"/>
                <a:cs typeface="Calibri" panose="020F0502020204030204" pitchFamily="34" charset="0"/>
              </a:rPr>
              <a:t>Remaining potential mapping locations</a:t>
            </a:r>
            <a:endParaRPr kumimoji="0" lang="en-US" sz="1800" b="0" i="0" u="none" strike="noStrike" kern="1200" cap="none" spc="0" normalizeH="0" baseline="0" noProof="0" dirty="0">
              <a:ln>
                <a:noFill/>
              </a:ln>
              <a:solidFill>
                <a:prstClr val="black"/>
              </a:solidFill>
              <a:effectLst/>
              <a:uLnTx/>
              <a:uFillTx/>
              <a:latin typeface="Corbel" panose="020B0503020204020204" pitchFamily="34" charset="0"/>
              <a:ea typeface="Calibri" panose="020F0502020204030204" pitchFamily="34" charset="0"/>
              <a:cs typeface="Times New Roman" panose="02020603050405020304" pitchFamily="18" charset="0"/>
            </a:endParaRPr>
          </a:p>
        </p:txBody>
      </p:sp>
      <p:cxnSp>
        <p:nvCxnSpPr>
          <p:cNvPr id="19" name="Straight Arrow Connector 18">
            <a:extLst>
              <a:ext uri="{FF2B5EF4-FFF2-40B4-BE49-F238E27FC236}">
                <a16:creationId xmlns:a16="http://schemas.microsoft.com/office/drawing/2014/main" id="{FBB18E88-BF73-BD48-A2C9-8A6D90D2FD86}"/>
              </a:ext>
            </a:extLst>
          </p:cNvPr>
          <p:cNvCxnSpPr>
            <a:cxnSpLocks/>
          </p:cNvCxnSpPr>
          <p:nvPr/>
        </p:nvCxnSpPr>
        <p:spPr>
          <a:xfrm>
            <a:off x="6417546" y="5978782"/>
            <a:ext cx="321924" cy="0"/>
          </a:xfrm>
          <a:prstGeom prst="straightConnector1">
            <a:avLst/>
          </a:prstGeom>
          <a:ln w="28575">
            <a:solidFill>
              <a:schemeClr val="accent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0" name="Curved Connector 19">
            <a:extLst>
              <a:ext uri="{FF2B5EF4-FFF2-40B4-BE49-F238E27FC236}">
                <a16:creationId xmlns:a16="http://schemas.microsoft.com/office/drawing/2014/main" id="{4A234C52-224A-774D-A87D-CC2C34FCC2B0}"/>
              </a:ext>
            </a:extLst>
          </p:cNvPr>
          <p:cNvCxnSpPr>
            <a:cxnSpLocks/>
          </p:cNvCxnSpPr>
          <p:nvPr/>
        </p:nvCxnSpPr>
        <p:spPr>
          <a:xfrm flipH="1">
            <a:off x="6417559" y="1828946"/>
            <a:ext cx="3" cy="878647"/>
          </a:xfrm>
          <a:prstGeom prst="curvedConnector3">
            <a:avLst>
              <a:gd name="adj1" fmla="val -7620000000"/>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2" name="Curved Connector 21">
            <a:extLst>
              <a:ext uri="{FF2B5EF4-FFF2-40B4-BE49-F238E27FC236}">
                <a16:creationId xmlns:a16="http://schemas.microsoft.com/office/drawing/2014/main" id="{5FF2D40F-2481-9246-904F-4B4049B8C64B}"/>
              </a:ext>
            </a:extLst>
          </p:cNvPr>
          <p:cNvCxnSpPr>
            <a:cxnSpLocks/>
          </p:cNvCxnSpPr>
          <p:nvPr/>
        </p:nvCxnSpPr>
        <p:spPr>
          <a:xfrm flipH="1">
            <a:off x="6417556" y="3227629"/>
            <a:ext cx="3" cy="878647"/>
          </a:xfrm>
          <a:prstGeom prst="curvedConnector3">
            <a:avLst>
              <a:gd name="adj1" fmla="val -7620000000"/>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3" name="Curved Connector 22">
            <a:extLst>
              <a:ext uri="{FF2B5EF4-FFF2-40B4-BE49-F238E27FC236}">
                <a16:creationId xmlns:a16="http://schemas.microsoft.com/office/drawing/2014/main" id="{F5D59D7C-ACED-8F4D-859C-5D985082FDF8}"/>
              </a:ext>
            </a:extLst>
          </p:cNvPr>
          <p:cNvCxnSpPr>
            <a:cxnSpLocks/>
          </p:cNvCxnSpPr>
          <p:nvPr/>
        </p:nvCxnSpPr>
        <p:spPr>
          <a:xfrm flipH="1">
            <a:off x="6417546" y="4667979"/>
            <a:ext cx="3" cy="878647"/>
          </a:xfrm>
          <a:prstGeom prst="curvedConnector3">
            <a:avLst>
              <a:gd name="adj1" fmla="val -7620000000"/>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4EF138C6-7330-634E-AA83-326E65627314}"/>
              </a:ext>
            </a:extLst>
          </p:cNvPr>
          <p:cNvCxnSpPr/>
          <p:nvPr/>
        </p:nvCxnSpPr>
        <p:spPr>
          <a:xfrm>
            <a:off x="2194350" y="2971408"/>
            <a:ext cx="321924" cy="0"/>
          </a:xfrm>
          <a:prstGeom prst="straightConnector1">
            <a:avLst/>
          </a:prstGeom>
          <a:ln w="28575">
            <a:solidFill>
              <a:schemeClr val="accent1"/>
            </a:solidFill>
            <a:tailEnd type="triangle" w="lg" len="lg"/>
          </a:ln>
        </p:spPr>
        <p:style>
          <a:lnRef idx="1">
            <a:schemeClr val="accent1"/>
          </a:lnRef>
          <a:fillRef idx="0">
            <a:schemeClr val="accent1"/>
          </a:fillRef>
          <a:effectRef idx="0">
            <a:schemeClr val="accent1"/>
          </a:effectRef>
          <a:fontRef idx="minor">
            <a:schemeClr val="tx1"/>
          </a:fontRef>
        </p:style>
      </p:cxnSp>
      <p:sp>
        <p:nvSpPr>
          <p:cNvPr id="25" name="Text Box 19">
            <a:extLst>
              <a:ext uri="{FF2B5EF4-FFF2-40B4-BE49-F238E27FC236}">
                <a16:creationId xmlns:a16="http://schemas.microsoft.com/office/drawing/2014/main" id="{C686FC58-3056-614C-B546-C2FE5256987B}"/>
              </a:ext>
            </a:extLst>
          </p:cNvPr>
          <p:cNvSpPr txBox="1"/>
          <p:nvPr/>
        </p:nvSpPr>
        <p:spPr>
          <a:xfrm>
            <a:off x="1132796" y="2776562"/>
            <a:ext cx="1348902" cy="631449"/>
          </a:xfrm>
          <a:prstGeom prst="rect">
            <a:avLst/>
          </a:prstGeom>
          <a:noFill/>
          <a:ln>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0" marR="1016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rbel" panose="020B0503020204020204" pitchFamily="34" charset="0"/>
                <a:ea typeface="Calibri" panose="020F0502020204030204" pitchFamily="34" charset="0"/>
                <a:cs typeface="Calibri" panose="020F0502020204030204" pitchFamily="34" charset="0"/>
              </a:rPr>
              <a:t>Reads</a:t>
            </a:r>
            <a:endParaRPr kumimoji="0" lang="en-US" sz="1800" b="0" i="0" u="none" strike="noStrike" kern="1200" cap="none" spc="0" normalizeH="0" baseline="0" noProof="0" dirty="0">
              <a:ln>
                <a:noFill/>
              </a:ln>
              <a:solidFill>
                <a:prstClr val="black"/>
              </a:solidFill>
              <a:effectLst/>
              <a:uLnTx/>
              <a:uFillTx/>
              <a:latin typeface="Corbel" panose="020B0503020204020204" pitchFamily="34" charset="0"/>
              <a:ea typeface="Calibri" panose="020F0502020204030204" pitchFamily="34" charset="0"/>
              <a:cs typeface="Times New Roman" panose="02020603050405020304" pitchFamily="18" charset="0"/>
            </a:endParaRPr>
          </a:p>
        </p:txBody>
      </p:sp>
      <p:sp>
        <p:nvSpPr>
          <p:cNvPr id="26" name="Text Box 19">
            <a:extLst>
              <a:ext uri="{FF2B5EF4-FFF2-40B4-BE49-F238E27FC236}">
                <a16:creationId xmlns:a16="http://schemas.microsoft.com/office/drawing/2014/main" id="{DBD606FC-6238-D740-9069-F471821A17F2}"/>
              </a:ext>
            </a:extLst>
          </p:cNvPr>
          <p:cNvSpPr txBox="1"/>
          <p:nvPr/>
        </p:nvSpPr>
        <p:spPr>
          <a:xfrm>
            <a:off x="1030026" y="3789567"/>
            <a:ext cx="1348902" cy="572038"/>
          </a:xfrm>
          <a:prstGeom prst="rect">
            <a:avLst/>
          </a:prstGeom>
          <a:noFill/>
          <a:ln>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0" marR="1016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rbel" panose="020B0503020204020204" pitchFamily="34" charset="0"/>
                <a:ea typeface="Calibri" panose="020F0502020204030204" pitchFamily="34" charset="0"/>
                <a:cs typeface="Calibri" panose="020F0502020204030204" pitchFamily="34" charset="0"/>
              </a:rPr>
              <a:t>Reference</a:t>
            </a:r>
          </a:p>
          <a:p>
            <a:pPr marL="0" marR="10160" lvl="0" indent="0" algn="ctr" defTabSz="457200" rtl="0" eaLnBrk="1" fontAlgn="auto" latinLnBrk="0" hangingPunct="1">
              <a:lnSpc>
                <a:spcPct val="100000"/>
              </a:lnSpc>
              <a:spcBef>
                <a:spcPts val="0"/>
              </a:spcBef>
              <a:spcAft>
                <a:spcPts val="0"/>
              </a:spcAft>
              <a:buClrTx/>
              <a:buSzTx/>
              <a:buFontTx/>
              <a:buNone/>
              <a:tabLst/>
              <a:defRPr/>
            </a:pPr>
            <a:r>
              <a:rPr lang="en-US" dirty="0">
                <a:solidFill>
                  <a:prstClr val="black"/>
                </a:solidFill>
                <a:latin typeface="Corbel" panose="020B0503020204020204" pitchFamily="34" charset="0"/>
                <a:ea typeface="Calibri" panose="020F0502020204030204" pitchFamily="34" charset="0"/>
                <a:cs typeface="Calibri" panose="020F0502020204030204" pitchFamily="34" charset="0"/>
              </a:rPr>
              <a:t>segment</a:t>
            </a:r>
            <a:endParaRPr kumimoji="0" lang="en-US" sz="1800" b="0" i="0" u="none" strike="noStrike" kern="1200" cap="none" spc="0" normalizeH="0" baseline="0" noProof="0" dirty="0">
              <a:ln>
                <a:noFill/>
              </a:ln>
              <a:solidFill>
                <a:prstClr val="black"/>
              </a:solidFill>
              <a:effectLst/>
              <a:uLnTx/>
              <a:uFillTx/>
              <a:latin typeface="Corbel" panose="020B0503020204020204" pitchFamily="34" charset="0"/>
              <a:ea typeface="Calibri" panose="020F0502020204030204" pitchFamily="34" charset="0"/>
              <a:cs typeface="Times New Roman" panose="02020603050405020304" pitchFamily="18" charset="0"/>
            </a:endParaRPr>
          </a:p>
        </p:txBody>
      </p:sp>
      <p:sp>
        <p:nvSpPr>
          <p:cNvPr id="27" name="Text Box 19">
            <a:extLst>
              <a:ext uri="{FF2B5EF4-FFF2-40B4-BE49-F238E27FC236}">
                <a16:creationId xmlns:a16="http://schemas.microsoft.com/office/drawing/2014/main" id="{1C96030B-4E1D-9540-9E8E-606FD4EDB0D3}"/>
              </a:ext>
            </a:extLst>
          </p:cNvPr>
          <p:cNvSpPr txBox="1"/>
          <p:nvPr/>
        </p:nvSpPr>
        <p:spPr>
          <a:xfrm>
            <a:off x="1030026" y="4637159"/>
            <a:ext cx="1348902" cy="631449"/>
          </a:xfrm>
          <a:prstGeom prst="rect">
            <a:avLst/>
          </a:prstGeom>
          <a:noFill/>
          <a:ln>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0" marR="1016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rbel" panose="020B0503020204020204" pitchFamily="34" charset="0"/>
                <a:ea typeface="Calibri" panose="020F0502020204030204" pitchFamily="34" charset="0"/>
                <a:cs typeface="Calibri" panose="020F0502020204030204" pitchFamily="34" charset="0"/>
              </a:rPr>
              <a:t>Query read</a:t>
            </a:r>
            <a:endParaRPr kumimoji="0" lang="en-US" sz="1800" b="0" i="0" u="none" strike="noStrike" kern="1200" cap="none" spc="0" normalizeH="0" baseline="0" noProof="0" dirty="0">
              <a:ln>
                <a:noFill/>
              </a:ln>
              <a:solidFill>
                <a:prstClr val="black"/>
              </a:solidFill>
              <a:effectLst/>
              <a:uLnTx/>
              <a:uFillTx/>
              <a:latin typeface="Corbel" panose="020B0503020204020204" pitchFamily="34" charset="0"/>
              <a:ea typeface="Calibri" panose="020F0502020204030204" pitchFamily="34" charset="0"/>
              <a:cs typeface="Times New Roman" panose="02020603050405020304" pitchFamily="18" charset="0"/>
            </a:endParaRPr>
          </a:p>
        </p:txBody>
      </p:sp>
      <p:cxnSp>
        <p:nvCxnSpPr>
          <p:cNvPr id="29" name="Straight Arrow Connector 28">
            <a:extLst>
              <a:ext uri="{FF2B5EF4-FFF2-40B4-BE49-F238E27FC236}">
                <a16:creationId xmlns:a16="http://schemas.microsoft.com/office/drawing/2014/main" id="{C6951B32-8300-EB44-810E-64BE004CAFC0}"/>
              </a:ext>
            </a:extLst>
          </p:cNvPr>
          <p:cNvCxnSpPr>
            <a:cxnSpLocks/>
          </p:cNvCxnSpPr>
          <p:nvPr/>
        </p:nvCxnSpPr>
        <p:spPr>
          <a:xfrm>
            <a:off x="2193394" y="4152489"/>
            <a:ext cx="321916" cy="209116"/>
          </a:xfrm>
          <a:prstGeom prst="straightConnector1">
            <a:avLst/>
          </a:prstGeom>
          <a:ln w="28575">
            <a:solidFill>
              <a:schemeClr val="accent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86AFE961-362A-1B4D-A439-926EBDC53A04}"/>
              </a:ext>
            </a:extLst>
          </p:cNvPr>
          <p:cNvCxnSpPr>
            <a:cxnSpLocks/>
          </p:cNvCxnSpPr>
          <p:nvPr/>
        </p:nvCxnSpPr>
        <p:spPr>
          <a:xfrm flipV="1">
            <a:off x="2196304" y="4484533"/>
            <a:ext cx="321916" cy="209116"/>
          </a:xfrm>
          <a:prstGeom prst="straightConnector1">
            <a:avLst/>
          </a:prstGeom>
          <a:ln w="28575">
            <a:solidFill>
              <a:schemeClr val="accent1"/>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9974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9"/>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1"/>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3"/>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7"/>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0" presetClass="path" presetSubtype="0" accel="50000" decel="50000" fill="hold" grpId="1" nodeType="clickEffect">
                                  <p:stCondLst>
                                    <p:cond delay="0"/>
                                  </p:stCondLst>
                                  <p:childTnLst>
                                    <p:animMotion origin="layout" path="M 0 0 L 0 0.19676 " pathEditMode="relative" ptsTypes="AA">
                                      <p:cBhvr>
                                        <p:cTn id="56" dur="2000" fill="hold"/>
                                        <p:tgtEl>
                                          <p:spTgt spid="26"/>
                                        </p:tgtEl>
                                        <p:attrNameLst>
                                          <p:attrName>ppt_x</p:attrName>
                                          <p:attrName>ppt_y</p:attrName>
                                        </p:attrNameLst>
                                      </p:cBhvr>
                                    </p:animMotion>
                                  </p:childTnLst>
                                </p:cTn>
                              </p:par>
                              <p:par>
                                <p:cTn id="57" presetID="0" presetClass="path" presetSubtype="0" accel="50000" decel="50000" fill="hold" grpId="1" nodeType="withEffect">
                                  <p:stCondLst>
                                    <p:cond delay="0"/>
                                  </p:stCondLst>
                                  <p:childTnLst>
                                    <p:animMotion origin="layout" path="M 0 0 L 0 0.19676 " pathEditMode="relative" ptsTypes="AA">
                                      <p:cBhvr>
                                        <p:cTn id="58" dur="2000" fill="hold"/>
                                        <p:tgtEl>
                                          <p:spTgt spid="27"/>
                                        </p:tgtEl>
                                        <p:attrNameLst>
                                          <p:attrName>ppt_x</p:attrName>
                                          <p:attrName>ppt_y</p:attrName>
                                        </p:attrNameLst>
                                      </p:cBhvr>
                                    </p:animMotion>
                                  </p:childTnLst>
                                </p:cTn>
                              </p:par>
                              <p:par>
                                <p:cTn id="59" presetID="0" presetClass="path" presetSubtype="0" accel="50000" decel="50000" fill="hold" nodeType="withEffect">
                                  <p:stCondLst>
                                    <p:cond delay="0"/>
                                  </p:stCondLst>
                                  <p:childTnLst>
                                    <p:animMotion origin="layout" path="M 0 0 L 0 0.19676 " pathEditMode="relative" ptsTypes="AA">
                                      <p:cBhvr>
                                        <p:cTn id="60" dur="2000" fill="hold"/>
                                        <p:tgtEl>
                                          <p:spTgt spid="29"/>
                                        </p:tgtEl>
                                        <p:attrNameLst>
                                          <p:attrName>ppt_x</p:attrName>
                                          <p:attrName>ppt_y</p:attrName>
                                        </p:attrNameLst>
                                      </p:cBhvr>
                                    </p:animMotion>
                                  </p:childTnLst>
                                </p:cTn>
                              </p:par>
                              <p:par>
                                <p:cTn id="61" presetID="0" presetClass="path" presetSubtype="0" accel="50000" decel="50000" fill="hold" nodeType="withEffect">
                                  <p:stCondLst>
                                    <p:cond delay="0"/>
                                  </p:stCondLst>
                                  <p:childTnLst>
                                    <p:animMotion origin="layout" path="M 0 0 L 0 0.19676 " pathEditMode="relative" ptsTypes="AA">
                                      <p:cBhvr>
                                        <p:cTn id="62" dur="2000" fill="hold"/>
                                        <p:tgtEl>
                                          <p:spTgt spid="31"/>
                                        </p:tgtEl>
                                        <p:attrNameLst>
                                          <p:attrName>ppt_x</p:attrName>
                                          <p:attrName>ppt_y</p:attrName>
                                        </p:attrNameLst>
                                      </p:cBhvr>
                                    </p:animMotion>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19"/>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10" grpId="0"/>
      <p:bldP spid="12" grpId="0"/>
      <p:bldP spid="14" grpId="0"/>
      <p:bldP spid="15" grpId="0"/>
      <p:bldP spid="17" grpId="0"/>
      <p:bldP spid="25" grpId="0"/>
      <p:bldP spid="26" grpId="0"/>
      <p:bldP spid="26" grpId="1"/>
      <p:bldP spid="27" grpId="0"/>
      <p:bldP spid="27" grpId="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AA6D00-56D8-D04C-9A4A-CB34F95ADD64}"/>
              </a:ext>
            </a:extLst>
          </p:cNvPr>
          <p:cNvSpPr>
            <a:spLocks noGrp="1"/>
          </p:cNvSpPr>
          <p:nvPr>
            <p:ph type="title"/>
          </p:nvPr>
        </p:nvSpPr>
        <p:spPr>
          <a:xfrm>
            <a:off x="366963" y="257434"/>
            <a:ext cx="8410073" cy="753467"/>
          </a:xfrm>
        </p:spPr>
        <p:txBody>
          <a:bodyPr>
            <a:normAutofit fontScale="90000"/>
          </a:bodyPr>
          <a:lstStyle/>
          <a:p>
            <a:r>
              <a:rPr lang="en-US" dirty="0"/>
              <a:t>GSA with Read Mapping</a:t>
            </a:r>
          </a:p>
        </p:txBody>
      </p:sp>
      <p:sp>
        <p:nvSpPr>
          <p:cNvPr id="3" name="Content Placeholder 2">
            <a:extLst>
              <a:ext uri="{FF2B5EF4-FFF2-40B4-BE49-F238E27FC236}">
                <a16:creationId xmlns:a16="http://schemas.microsoft.com/office/drawing/2014/main" id="{F69C0DC3-C1EF-874A-818E-A979FC3E234A}"/>
              </a:ext>
            </a:extLst>
          </p:cNvPr>
          <p:cNvSpPr>
            <a:spLocks noGrp="1"/>
          </p:cNvSpPr>
          <p:nvPr>
            <p:ph idx="1"/>
          </p:nvPr>
        </p:nvSpPr>
        <p:spPr>
          <a:xfrm>
            <a:off x="366963" y="1147483"/>
            <a:ext cx="8410073" cy="5289176"/>
          </a:xfrm>
        </p:spPr>
        <p:txBody>
          <a:bodyPr>
            <a:noAutofit/>
          </a:bodyPr>
          <a:lstStyle/>
          <a:p>
            <a:pPr marL="342900" indent="-342900">
              <a:lnSpc>
                <a:spcPct val="110000"/>
              </a:lnSpc>
              <a:spcBef>
                <a:spcPts val="600"/>
              </a:spcBef>
              <a:spcAft>
                <a:spcPts val="0"/>
              </a:spcAft>
            </a:pPr>
            <a:r>
              <a:rPr lang="en-US" sz="2200" b="1" dirty="0">
                <a:solidFill>
                  <a:srgbClr val="FE6200"/>
                </a:solidFill>
              </a:rPr>
              <a:t>Read mapping: </a:t>
            </a:r>
            <a:r>
              <a:rPr lang="en-US" sz="2200" i="1" dirty="0">
                <a:solidFill>
                  <a:schemeClr val="tx1"/>
                </a:solidFill>
              </a:rPr>
              <a:t>First key step </a:t>
            </a:r>
            <a:r>
              <a:rPr lang="en-US" sz="2200" dirty="0">
                <a:solidFill>
                  <a:schemeClr val="tx1"/>
                </a:solidFill>
              </a:rPr>
              <a:t>in genome sequence analysis (GSA)</a:t>
            </a:r>
            <a:endParaRPr lang="en-US" sz="2200" i="1" dirty="0">
              <a:solidFill>
                <a:srgbClr val="00B050"/>
              </a:solidFill>
            </a:endParaRPr>
          </a:p>
          <a:p>
            <a:pPr marL="666750" lvl="1" indent="-260350">
              <a:lnSpc>
                <a:spcPct val="110000"/>
              </a:lnSpc>
              <a:spcBef>
                <a:spcPts val="600"/>
              </a:spcBef>
              <a:spcAft>
                <a:spcPts val="0"/>
              </a:spcAft>
            </a:pPr>
            <a:r>
              <a:rPr lang="en-US" sz="2200" dirty="0">
                <a:solidFill>
                  <a:schemeClr val="tx1"/>
                </a:solidFill>
              </a:rPr>
              <a:t>Aligns </a:t>
            </a:r>
            <a:r>
              <a:rPr lang="en-US" sz="2200" dirty="0">
                <a:solidFill>
                  <a:srgbClr val="00B050"/>
                </a:solidFill>
              </a:rPr>
              <a:t>reads</a:t>
            </a:r>
            <a:r>
              <a:rPr lang="en-US" sz="2200" dirty="0">
                <a:solidFill>
                  <a:schemeClr val="tx1"/>
                </a:solidFill>
              </a:rPr>
              <a:t> to one or more possible locations within          	             the </a:t>
            </a:r>
            <a:r>
              <a:rPr lang="en-US" sz="2200" dirty="0">
                <a:solidFill>
                  <a:srgbClr val="00B050"/>
                </a:solidFill>
              </a:rPr>
              <a:t>reference genome</a:t>
            </a:r>
            <a:r>
              <a:rPr lang="en-US" sz="2200" dirty="0">
                <a:solidFill>
                  <a:schemeClr val="tx1"/>
                </a:solidFill>
              </a:rPr>
              <a:t>, and</a:t>
            </a:r>
          </a:p>
          <a:p>
            <a:pPr marL="666750" lvl="1" indent="-260350">
              <a:lnSpc>
                <a:spcPct val="110000"/>
              </a:lnSpc>
              <a:spcBef>
                <a:spcPts val="0"/>
              </a:spcBef>
              <a:spcAft>
                <a:spcPts val="0"/>
              </a:spcAft>
            </a:pPr>
            <a:r>
              <a:rPr lang="en-US" sz="2200" dirty="0">
                <a:solidFill>
                  <a:schemeClr val="tx1"/>
                </a:solidFill>
              </a:rPr>
              <a:t>Finds the </a:t>
            </a:r>
            <a:r>
              <a:rPr lang="en-US" sz="2200" dirty="0">
                <a:solidFill>
                  <a:srgbClr val="00B050"/>
                </a:solidFill>
              </a:rPr>
              <a:t>matches</a:t>
            </a:r>
            <a:r>
              <a:rPr lang="en-US" sz="2200" dirty="0">
                <a:solidFill>
                  <a:schemeClr val="tx1"/>
                </a:solidFill>
              </a:rPr>
              <a:t> and </a:t>
            </a:r>
            <a:r>
              <a:rPr lang="en-US" sz="2200" dirty="0">
                <a:solidFill>
                  <a:srgbClr val="00B050"/>
                </a:solidFill>
              </a:rPr>
              <a:t>differences</a:t>
            </a:r>
            <a:r>
              <a:rPr lang="en-US" sz="2200" dirty="0">
                <a:solidFill>
                  <a:schemeClr val="tx1"/>
                </a:solidFill>
              </a:rPr>
              <a:t> between the read and 	             the reference genome segment at that location </a:t>
            </a:r>
          </a:p>
          <a:p>
            <a:pPr marL="342900" indent="-342900">
              <a:lnSpc>
                <a:spcPct val="110000"/>
              </a:lnSpc>
              <a:spcBef>
                <a:spcPts val="0"/>
              </a:spcBef>
              <a:spcAft>
                <a:spcPts val="0"/>
              </a:spcAft>
            </a:pPr>
            <a:endParaRPr lang="en-US" sz="2200" dirty="0">
              <a:solidFill>
                <a:schemeClr val="tx1"/>
              </a:solidFill>
            </a:endParaRPr>
          </a:p>
          <a:p>
            <a:pPr marL="342900" indent="-342900">
              <a:lnSpc>
                <a:spcPct val="110000"/>
              </a:lnSpc>
              <a:spcBef>
                <a:spcPts val="0"/>
              </a:spcBef>
              <a:spcAft>
                <a:spcPts val="0"/>
              </a:spcAft>
            </a:pPr>
            <a:endParaRPr lang="en-US" sz="1200" dirty="0">
              <a:solidFill>
                <a:schemeClr val="tx1"/>
              </a:solidFill>
            </a:endParaRPr>
          </a:p>
          <a:p>
            <a:pPr marL="342900" indent="-342900">
              <a:lnSpc>
                <a:spcPct val="110000"/>
              </a:lnSpc>
              <a:spcBef>
                <a:spcPts val="0"/>
              </a:spcBef>
              <a:spcAft>
                <a:spcPts val="0"/>
              </a:spcAft>
            </a:pPr>
            <a:r>
              <a:rPr lang="en-US" sz="2200" dirty="0">
                <a:solidFill>
                  <a:schemeClr val="tx1"/>
                </a:solidFill>
              </a:rPr>
              <a:t>Multiple steps of read mapping require </a:t>
            </a:r>
            <a:r>
              <a:rPr lang="en-US" sz="2200" b="1" i="1" dirty="0">
                <a:solidFill>
                  <a:srgbClr val="0070C0"/>
                </a:solidFill>
              </a:rPr>
              <a:t>approximate string matching</a:t>
            </a:r>
          </a:p>
          <a:p>
            <a:pPr marL="720725" lvl="1" indent="-230188">
              <a:lnSpc>
                <a:spcPct val="110000"/>
              </a:lnSpc>
              <a:spcBef>
                <a:spcPts val="600"/>
              </a:spcBef>
              <a:spcAft>
                <a:spcPts val="0"/>
              </a:spcAft>
            </a:pPr>
            <a:r>
              <a:rPr lang="en-US" sz="2200" dirty="0">
                <a:solidFill>
                  <a:schemeClr val="tx1"/>
                </a:solidFill>
              </a:rPr>
              <a:t>Approximate string matching (ASM) enables read mapping to account for </a:t>
            </a:r>
            <a:r>
              <a:rPr lang="en-US" sz="2200" dirty="0">
                <a:solidFill>
                  <a:srgbClr val="0070C0"/>
                </a:solidFill>
              </a:rPr>
              <a:t>sequencing errors </a:t>
            </a:r>
            <a:r>
              <a:rPr lang="en-US" sz="2200" dirty="0">
                <a:solidFill>
                  <a:schemeClr val="tx1"/>
                </a:solidFill>
              </a:rPr>
              <a:t>and </a:t>
            </a:r>
            <a:r>
              <a:rPr lang="en-US" sz="2200" dirty="0">
                <a:solidFill>
                  <a:srgbClr val="0070C0"/>
                </a:solidFill>
              </a:rPr>
              <a:t>genetic variations </a:t>
            </a:r>
            <a:r>
              <a:rPr lang="en-US" sz="2200" dirty="0">
                <a:solidFill>
                  <a:schemeClr val="tx1"/>
                </a:solidFill>
              </a:rPr>
              <a:t>in the reads</a:t>
            </a:r>
          </a:p>
          <a:p>
            <a:pPr marL="342900" indent="-342900">
              <a:lnSpc>
                <a:spcPct val="110000"/>
              </a:lnSpc>
              <a:spcBef>
                <a:spcPts val="0"/>
              </a:spcBef>
              <a:spcAft>
                <a:spcPts val="0"/>
              </a:spcAft>
            </a:pPr>
            <a:endParaRPr lang="en-US" sz="2200" dirty="0">
              <a:solidFill>
                <a:schemeClr val="tx1"/>
              </a:solidFill>
            </a:endParaRPr>
          </a:p>
          <a:p>
            <a:pPr marL="342900" indent="-342900">
              <a:lnSpc>
                <a:spcPct val="110000"/>
              </a:lnSpc>
              <a:spcBef>
                <a:spcPts val="0"/>
              </a:spcBef>
              <a:spcAft>
                <a:spcPts val="0"/>
              </a:spcAft>
            </a:pPr>
            <a:endParaRPr lang="en-US" sz="1200" dirty="0">
              <a:solidFill>
                <a:schemeClr val="tx1"/>
              </a:solidFill>
            </a:endParaRPr>
          </a:p>
          <a:p>
            <a:pPr marL="342900" indent="-342900">
              <a:lnSpc>
                <a:spcPct val="110000"/>
              </a:lnSpc>
              <a:spcBef>
                <a:spcPts val="0"/>
              </a:spcBef>
              <a:spcAft>
                <a:spcPts val="0"/>
              </a:spcAft>
            </a:pPr>
            <a:r>
              <a:rPr lang="en-US" sz="2200" dirty="0">
                <a:solidFill>
                  <a:schemeClr val="tx1"/>
                </a:solidFill>
              </a:rPr>
              <a:t>Bottlenecked by the </a:t>
            </a:r>
            <a:r>
              <a:rPr lang="en-US" sz="2200" dirty="0">
                <a:solidFill>
                  <a:srgbClr val="C00000"/>
                </a:solidFill>
              </a:rPr>
              <a:t>computational power and memory bandwidth limitations of existing systems</a:t>
            </a:r>
          </a:p>
          <a:p>
            <a:pPr marL="442913" lvl="1" indent="0">
              <a:lnSpc>
                <a:spcPct val="110000"/>
              </a:lnSpc>
              <a:spcBef>
                <a:spcPts val="0"/>
              </a:spcBef>
              <a:spcAft>
                <a:spcPts val="0"/>
              </a:spcAft>
              <a:buNone/>
            </a:pPr>
            <a:endParaRPr lang="en-US" sz="2200" dirty="0"/>
          </a:p>
          <a:p>
            <a:pPr marL="446088" indent="-266700">
              <a:lnSpc>
                <a:spcPct val="110000"/>
              </a:lnSpc>
              <a:spcBef>
                <a:spcPts val="0"/>
              </a:spcBef>
              <a:spcAft>
                <a:spcPts val="0"/>
              </a:spcAft>
            </a:pPr>
            <a:endParaRPr lang="en-US" sz="2200" i="1" dirty="0">
              <a:solidFill>
                <a:srgbClr val="FE6200"/>
              </a:solidFill>
            </a:endParaRPr>
          </a:p>
        </p:txBody>
      </p:sp>
      <p:sp>
        <p:nvSpPr>
          <p:cNvPr id="5" name="Slide Number Placeholder 4">
            <a:extLst>
              <a:ext uri="{FF2B5EF4-FFF2-40B4-BE49-F238E27FC236}">
                <a16:creationId xmlns:a16="http://schemas.microsoft.com/office/drawing/2014/main" id="{BF4548FC-B7D5-F84F-83AA-BEEE7ACE5F05}"/>
              </a:ext>
            </a:extLst>
          </p:cNvPr>
          <p:cNvSpPr>
            <a:spLocks noGrp="1"/>
          </p:cNvSpPr>
          <p:nvPr>
            <p:ph type="sldNum" sz="quarter" idx="10"/>
          </p:nvPr>
        </p:nvSpPr>
        <p:spPr/>
        <p:txBody>
          <a:bodyPr/>
          <a:lstStyle/>
          <a:p>
            <a:fld id="{BE67019E-6B59-9444-A8F8-0CFAB6B6981D}" type="slidenum">
              <a:rPr lang="en-US" smtClean="0"/>
              <a:pPr/>
              <a:t>13</a:t>
            </a:fld>
            <a:endParaRPr lang="en-US" dirty="0"/>
          </a:p>
        </p:txBody>
      </p:sp>
    </p:spTree>
    <p:custDataLst>
      <p:tags r:id="rId1"/>
    </p:custDataLst>
    <p:extLst>
      <p:ext uri="{BB962C8B-B14F-4D97-AF65-F5344CB8AC3E}">
        <p14:creationId xmlns:p14="http://schemas.microsoft.com/office/powerpoint/2010/main" val="591982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Content Placeholder 2">
            <a:extLst>
              <a:ext uri="{FF2B5EF4-FFF2-40B4-BE49-F238E27FC236}">
                <a16:creationId xmlns:a16="http://schemas.microsoft.com/office/drawing/2014/main" id="{7BDCB8DC-C6A0-794D-AF0C-3A80180F398B}"/>
              </a:ext>
            </a:extLst>
          </p:cNvPr>
          <p:cNvSpPr>
            <a:spLocks noGrp="1"/>
          </p:cNvSpPr>
          <p:nvPr>
            <p:ph idx="1"/>
          </p:nvPr>
        </p:nvSpPr>
        <p:spPr>
          <a:xfrm>
            <a:off x="366963" y="1177636"/>
            <a:ext cx="8410073" cy="5126182"/>
          </a:xfrm>
        </p:spPr>
        <p:txBody>
          <a:bodyPr>
            <a:noAutofit/>
          </a:bodyPr>
          <a:lstStyle/>
          <a:p>
            <a:pPr marL="342900" indent="-342900">
              <a:lnSpc>
                <a:spcPct val="120000"/>
              </a:lnSpc>
              <a:spcBef>
                <a:spcPts val="2400"/>
              </a:spcBef>
              <a:spcAft>
                <a:spcPts val="0"/>
              </a:spcAft>
            </a:pPr>
            <a:r>
              <a:rPr lang="en-US" sz="2100" dirty="0">
                <a:solidFill>
                  <a:schemeClr val="tx1"/>
                </a:solidFill>
              </a:rPr>
              <a:t>Sequenced genome </a:t>
            </a:r>
            <a:r>
              <a:rPr lang="en-US" sz="2100" dirty="0">
                <a:solidFill>
                  <a:srgbClr val="C00000"/>
                </a:solidFill>
              </a:rPr>
              <a:t>may not exactly map </a:t>
            </a:r>
            <a:r>
              <a:rPr lang="en-US" sz="2100" dirty="0">
                <a:solidFill>
                  <a:schemeClr val="tx1"/>
                </a:solidFill>
              </a:rPr>
              <a:t>to the reference genome due to </a:t>
            </a:r>
            <a:r>
              <a:rPr lang="en-US" sz="2100" dirty="0">
                <a:solidFill>
                  <a:srgbClr val="0070C0"/>
                </a:solidFill>
                <a:sym typeface="Wingdings" panose="05000000000000000000" pitchFamily="2" charset="2"/>
              </a:rPr>
              <a:t>genetic variations </a:t>
            </a:r>
            <a:r>
              <a:rPr lang="en-US" sz="2100" dirty="0">
                <a:solidFill>
                  <a:schemeClr val="tx1"/>
                </a:solidFill>
                <a:sym typeface="Wingdings" panose="05000000000000000000" pitchFamily="2" charset="2"/>
              </a:rPr>
              <a:t>and </a:t>
            </a:r>
            <a:r>
              <a:rPr lang="en-US" sz="2100" dirty="0">
                <a:solidFill>
                  <a:srgbClr val="0070C0"/>
                </a:solidFill>
                <a:sym typeface="Wingdings" panose="05000000000000000000" pitchFamily="2" charset="2"/>
              </a:rPr>
              <a:t>sequencing errors</a:t>
            </a:r>
          </a:p>
          <a:p>
            <a:pPr marL="771525" indent="-325438">
              <a:lnSpc>
                <a:spcPct val="120000"/>
              </a:lnSpc>
              <a:spcBef>
                <a:spcPts val="0"/>
              </a:spcBef>
              <a:spcAft>
                <a:spcPts val="0"/>
              </a:spcAft>
              <a:buFont typeface="Courier New" panose="02070309020205020404" pitchFamily="49" charset="0"/>
              <a:buChar char="o"/>
            </a:pPr>
            <a:endParaRPr lang="en-US" sz="2100" dirty="0">
              <a:solidFill>
                <a:schemeClr val="tx1"/>
              </a:solidFill>
              <a:sym typeface="Wingdings" panose="05000000000000000000" pitchFamily="2" charset="2"/>
            </a:endParaRPr>
          </a:p>
          <a:p>
            <a:pPr marL="771525" indent="-325438">
              <a:lnSpc>
                <a:spcPct val="120000"/>
              </a:lnSpc>
              <a:spcBef>
                <a:spcPts val="0"/>
              </a:spcBef>
              <a:spcAft>
                <a:spcPts val="0"/>
              </a:spcAft>
              <a:buFont typeface="Courier New" panose="02070309020205020404" pitchFamily="49" charset="0"/>
              <a:buChar char="o"/>
            </a:pPr>
            <a:endParaRPr lang="en-US" sz="2100" dirty="0">
              <a:solidFill>
                <a:schemeClr val="tx1"/>
              </a:solidFill>
              <a:sym typeface="Wingdings" panose="05000000000000000000" pitchFamily="2" charset="2"/>
            </a:endParaRPr>
          </a:p>
          <a:p>
            <a:pPr marL="12700" indent="0">
              <a:lnSpc>
                <a:spcPct val="120000"/>
              </a:lnSpc>
              <a:spcBef>
                <a:spcPts val="0"/>
              </a:spcBef>
              <a:spcAft>
                <a:spcPts val="0"/>
              </a:spcAft>
              <a:buNone/>
            </a:pPr>
            <a:endParaRPr lang="en-US" sz="2100" dirty="0">
              <a:solidFill>
                <a:srgbClr val="FE6200"/>
              </a:solidFill>
              <a:sym typeface="Wingdings" panose="05000000000000000000" pitchFamily="2" charset="2"/>
            </a:endParaRPr>
          </a:p>
          <a:p>
            <a:pPr marL="355600" indent="-342900">
              <a:lnSpc>
                <a:spcPct val="120000"/>
              </a:lnSpc>
              <a:spcAft>
                <a:spcPts val="0"/>
              </a:spcAft>
            </a:pPr>
            <a:r>
              <a:rPr lang="en-US" sz="2100" b="1" dirty="0">
                <a:solidFill>
                  <a:schemeClr val="tx1"/>
                </a:solidFill>
                <a:sym typeface="Wingdings" panose="05000000000000000000" pitchFamily="2" charset="2"/>
              </a:rPr>
              <a:t>Approximate string matching (ASM):</a:t>
            </a:r>
          </a:p>
          <a:p>
            <a:pPr marL="625475" lvl="1" indent="-223838">
              <a:lnSpc>
                <a:spcPct val="120000"/>
              </a:lnSpc>
              <a:spcBef>
                <a:spcPts val="0"/>
              </a:spcBef>
              <a:spcAft>
                <a:spcPts val="0"/>
              </a:spcAft>
            </a:pPr>
            <a:r>
              <a:rPr lang="en-US" sz="2100" dirty="0">
                <a:solidFill>
                  <a:schemeClr val="tx1"/>
                </a:solidFill>
                <a:sym typeface="Wingdings" panose="05000000000000000000" pitchFamily="2" charset="2"/>
              </a:rPr>
              <a:t>Detect the </a:t>
            </a:r>
            <a:r>
              <a:rPr lang="en-US" sz="2100" dirty="0">
                <a:solidFill>
                  <a:srgbClr val="C00000"/>
                </a:solidFill>
                <a:sym typeface="Wingdings" panose="05000000000000000000" pitchFamily="2" charset="2"/>
              </a:rPr>
              <a:t>differences</a:t>
            </a:r>
            <a:r>
              <a:rPr lang="en-US" sz="2100" dirty="0">
                <a:solidFill>
                  <a:schemeClr val="tx1"/>
                </a:solidFill>
                <a:sym typeface="Wingdings" panose="05000000000000000000" pitchFamily="2" charset="2"/>
              </a:rPr>
              <a:t> and </a:t>
            </a:r>
            <a:r>
              <a:rPr lang="en-US" sz="2100" dirty="0">
                <a:solidFill>
                  <a:srgbClr val="00B050"/>
                </a:solidFill>
                <a:sym typeface="Wingdings" panose="05000000000000000000" pitchFamily="2" charset="2"/>
              </a:rPr>
              <a:t>similarities</a:t>
            </a:r>
            <a:r>
              <a:rPr lang="en-US" sz="2100" dirty="0">
                <a:solidFill>
                  <a:schemeClr val="tx1"/>
                </a:solidFill>
                <a:sym typeface="Wingdings" panose="05000000000000000000" pitchFamily="2" charset="2"/>
              </a:rPr>
              <a:t> between two sequences</a:t>
            </a:r>
          </a:p>
          <a:p>
            <a:pPr marL="625475" lvl="1" indent="-223838">
              <a:lnSpc>
                <a:spcPct val="120000"/>
              </a:lnSpc>
              <a:spcBef>
                <a:spcPts val="0"/>
              </a:spcBef>
              <a:spcAft>
                <a:spcPts val="0"/>
              </a:spcAft>
            </a:pPr>
            <a:r>
              <a:rPr lang="en-US" sz="2100" dirty="0">
                <a:solidFill>
                  <a:schemeClr val="tx1"/>
                </a:solidFill>
                <a:sym typeface="Wingdings" panose="05000000000000000000" pitchFamily="2" charset="2"/>
              </a:rPr>
              <a:t>In genomics, ASM is required to:</a:t>
            </a:r>
          </a:p>
          <a:p>
            <a:pPr marL="941388" lvl="2" indent="-185738">
              <a:lnSpc>
                <a:spcPct val="120000"/>
              </a:lnSpc>
              <a:spcBef>
                <a:spcPts val="0"/>
              </a:spcBef>
              <a:spcAft>
                <a:spcPts val="0"/>
              </a:spcAft>
            </a:pPr>
            <a:r>
              <a:rPr lang="en-US" sz="2100" dirty="0">
                <a:solidFill>
                  <a:schemeClr val="tx1"/>
                </a:solidFill>
                <a:sym typeface="Wingdings" panose="05000000000000000000" pitchFamily="2" charset="2"/>
              </a:rPr>
              <a:t>Find the </a:t>
            </a:r>
            <a:r>
              <a:rPr lang="en-US" sz="2100" i="1" dirty="0">
                <a:solidFill>
                  <a:srgbClr val="0070C0"/>
                </a:solidFill>
                <a:sym typeface="Wingdings" panose="05000000000000000000" pitchFamily="2" charset="2"/>
              </a:rPr>
              <a:t>minimum edit distance</a:t>
            </a:r>
            <a:r>
              <a:rPr lang="en-US" sz="2100" dirty="0">
                <a:solidFill>
                  <a:srgbClr val="0070C0"/>
                </a:solidFill>
                <a:sym typeface="Wingdings" panose="05000000000000000000" pitchFamily="2" charset="2"/>
              </a:rPr>
              <a:t> </a:t>
            </a:r>
            <a:r>
              <a:rPr lang="en-US" sz="2100" dirty="0">
                <a:solidFill>
                  <a:schemeClr val="tx1"/>
                </a:solidFill>
                <a:sym typeface="Wingdings" panose="05000000000000000000" pitchFamily="2" charset="2"/>
              </a:rPr>
              <a:t>(i.e., total number of differences)</a:t>
            </a:r>
          </a:p>
          <a:p>
            <a:pPr marL="941388" lvl="2" indent="-185738">
              <a:lnSpc>
                <a:spcPct val="120000"/>
              </a:lnSpc>
              <a:spcBef>
                <a:spcPts val="0"/>
              </a:spcBef>
              <a:spcAft>
                <a:spcPts val="0"/>
              </a:spcAft>
            </a:pPr>
            <a:r>
              <a:rPr lang="en-US" sz="2100" dirty="0">
                <a:solidFill>
                  <a:schemeClr val="tx1"/>
                </a:solidFill>
                <a:sym typeface="Wingdings" panose="05000000000000000000" pitchFamily="2" charset="2"/>
              </a:rPr>
              <a:t>Find the </a:t>
            </a:r>
            <a:r>
              <a:rPr lang="en-US" sz="2100" i="1" dirty="0">
                <a:solidFill>
                  <a:srgbClr val="0070C0"/>
                </a:solidFill>
                <a:sym typeface="Wingdings" panose="05000000000000000000" pitchFamily="2" charset="2"/>
              </a:rPr>
              <a:t>optimal alignment </a:t>
            </a:r>
            <a:r>
              <a:rPr lang="en-US" sz="2100" dirty="0">
                <a:solidFill>
                  <a:schemeClr val="tx1"/>
                </a:solidFill>
                <a:sym typeface="Wingdings" panose="05000000000000000000" pitchFamily="2" charset="2"/>
              </a:rPr>
              <a:t>with a </a:t>
            </a:r>
            <a:r>
              <a:rPr lang="en-US" sz="2100" i="1" dirty="0">
                <a:solidFill>
                  <a:srgbClr val="0070C0"/>
                </a:solidFill>
                <a:sym typeface="Wingdings" panose="05000000000000000000" pitchFamily="2" charset="2"/>
              </a:rPr>
              <a:t>traceback</a:t>
            </a:r>
            <a:r>
              <a:rPr lang="en-US" sz="2100" i="1" dirty="0">
                <a:solidFill>
                  <a:schemeClr val="tx1"/>
                </a:solidFill>
                <a:sym typeface="Wingdings" panose="05000000000000000000" pitchFamily="2" charset="2"/>
              </a:rPr>
              <a:t> </a:t>
            </a:r>
            <a:r>
              <a:rPr lang="en-US" sz="2100" dirty="0">
                <a:solidFill>
                  <a:schemeClr val="tx1"/>
                </a:solidFill>
                <a:sym typeface="Wingdings" panose="05000000000000000000" pitchFamily="2" charset="2"/>
              </a:rPr>
              <a:t>step</a:t>
            </a:r>
          </a:p>
          <a:p>
            <a:pPr marL="1144450" lvl="5" indent="-185738">
              <a:lnSpc>
                <a:spcPct val="120000"/>
              </a:lnSpc>
              <a:spcBef>
                <a:spcPts val="0"/>
              </a:spcBef>
              <a:spcAft>
                <a:spcPts val="0"/>
              </a:spcAft>
            </a:pPr>
            <a:r>
              <a:rPr lang="en-US" sz="2000" dirty="0">
                <a:solidFill>
                  <a:schemeClr val="tx1"/>
                </a:solidFill>
              </a:rPr>
              <a:t>Sequence of matches, substitutions, insertions and deletions,       along with their positions</a:t>
            </a:r>
          </a:p>
          <a:p>
            <a:pPr marL="625475" lvl="1" indent="-223838">
              <a:lnSpc>
                <a:spcPct val="120000"/>
              </a:lnSpc>
              <a:spcBef>
                <a:spcPts val="0"/>
              </a:spcBef>
              <a:spcAft>
                <a:spcPts val="0"/>
              </a:spcAft>
            </a:pPr>
            <a:r>
              <a:rPr lang="en-US" sz="2100" dirty="0">
                <a:solidFill>
                  <a:schemeClr val="tx1"/>
                </a:solidFill>
                <a:sym typeface="Wingdings" panose="05000000000000000000" pitchFamily="2" charset="2"/>
              </a:rPr>
              <a:t>Usually implemented as a </a:t>
            </a:r>
            <a:r>
              <a:rPr lang="en-US" sz="2100" dirty="0">
                <a:solidFill>
                  <a:srgbClr val="C00000"/>
                </a:solidFill>
                <a:sym typeface="Wingdings" panose="05000000000000000000" pitchFamily="2" charset="2"/>
              </a:rPr>
              <a:t>dynamic programming (DP) based algorithm</a:t>
            </a:r>
          </a:p>
          <a:p>
            <a:pPr marL="660400" indent="-342900">
              <a:lnSpc>
                <a:spcPct val="120000"/>
              </a:lnSpc>
              <a:spcBef>
                <a:spcPts val="0"/>
              </a:spcBef>
              <a:spcAft>
                <a:spcPts val="0"/>
              </a:spcAft>
              <a:buFont typeface="Wingdings" pitchFamily="2" charset="2"/>
              <a:buChar char="à"/>
            </a:pPr>
            <a:endParaRPr lang="en-US" sz="2100" dirty="0">
              <a:solidFill>
                <a:schemeClr val="tx1"/>
              </a:solidFill>
              <a:sym typeface="Wingdings" panose="05000000000000000000" pitchFamily="2" charset="2"/>
            </a:endParaRPr>
          </a:p>
          <a:p>
            <a:pPr marL="317500" indent="0">
              <a:lnSpc>
                <a:spcPct val="120000"/>
              </a:lnSpc>
              <a:spcBef>
                <a:spcPts val="0"/>
              </a:spcBef>
              <a:spcAft>
                <a:spcPts val="0"/>
              </a:spcAft>
              <a:buNone/>
            </a:pPr>
            <a:endParaRPr lang="en-US" sz="2100" dirty="0">
              <a:solidFill>
                <a:schemeClr val="tx1"/>
              </a:solidFill>
              <a:sym typeface="Wingdings" panose="05000000000000000000" pitchFamily="2" charset="2"/>
            </a:endParaRPr>
          </a:p>
          <a:p>
            <a:pPr marL="660400" indent="-342900">
              <a:lnSpc>
                <a:spcPct val="120000"/>
              </a:lnSpc>
              <a:spcBef>
                <a:spcPts val="0"/>
              </a:spcBef>
              <a:spcAft>
                <a:spcPts val="0"/>
              </a:spcAft>
              <a:buFont typeface="Wingdings" pitchFamily="2" charset="2"/>
              <a:buChar char="à"/>
            </a:pPr>
            <a:endParaRPr lang="en-US" sz="2100" dirty="0">
              <a:solidFill>
                <a:schemeClr val="tx1"/>
              </a:solidFill>
            </a:endParaRPr>
          </a:p>
          <a:p>
            <a:pPr marL="342900" indent="-342900">
              <a:lnSpc>
                <a:spcPct val="120000"/>
              </a:lnSpc>
              <a:spcBef>
                <a:spcPts val="0"/>
              </a:spcBef>
              <a:spcAft>
                <a:spcPts val="0"/>
              </a:spcAft>
              <a:buFont typeface="Wingdings" panose="05000000000000000000" pitchFamily="2" charset="2"/>
              <a:buChar char="Ø"/>
            </a:pPr>
            <a:endParaRPr lang="en-US" sz="2100" dirty="0">
              <a:solidFill>
                <a:schemeClr val="tx1"/>
              </a:solidFill>
            </a:endParaRPr>
          </a:p>
        </p:txBody>
      </p:sp>
      <p:sp>
        <p:nvSpPr>
          <p:cNvPr id="2" name="Title 1"/>
          <p:cNvSpPr>
            <a:spLocks noGrp="1"/>
          </p:cNvSpPr>
          <p:nvPr>
            <p:ph type="title"/>
          </p:nvPr>
        </p:nvSpPr>
        <p:spPr>
          <a:xfrm>
            <a:off x="366963" y="257434"/>
            <a:ext cx="8410073" cy="753467"/>
          </a:xfrm>
        </p:spPr>
        <p:txBody>
          <a:bodyPr>
            <a:normAutofit fontScale="90000"/>
          </a:bodyPr>
          <a:lstStyle/>
          <a:p>
            <a:r>
              <a:rPr lang="en-US" dirty="0"/>
              <a:t>Approximate String Matching</a:t>
            </a:r>
          </a:p>
        </p:txBody>
      </p:sp>
      <p:sp>
        <p:nvSpPr>
          <p:cNvPr id="24" name="Slide Number Placeholder 23">
            <a:extLst>
              <a:ext uri="{FF2B5EF4-FFF2-40B4-BE49-F238E27FC236}">
                <a16:creationId xmlns:a16="http://schemas.microsoft.com/office/drawing/2014/main" id="{E67EDDFB-5ABC-144D-BB9B-153CA3C1C051}"/>
              </a:ext>
            </a:extLst>
          </p:cNvPr>
          <p:cNvSpPr>
            <a:spLocks noGrp="1"/>
          </p:cNvSpPr>
          <p:nvPr>
            <p:ph type="sldNum" sz="quarter" idx="10"/>
          </p:nvPr>
        </p:nvSpPr>
        <p:spPr/>
        <p:txBody>
          <a:bodyPr/>
          <a:lstStyle/>
          <a:p>
            <a:fld id="{BE67019E-6B59-9444-A8F8-0CFAB6B6981D}" type="slidenum">
              <a:rPr lang="en-US" smtClean="0"/>
              <a:pPr/>
              <a:t>14</a:t>
            </a:fld>
            <a:endParaRPr lang="en-US" dirty="0"/>
          </a:p>
        </p:txBody>
      </p:sp>
      <p:sp>
        <p:nvSpPr>
          <p:cNvPr id="19" name="Text Box 46">
            <a:extLst>
              <a:ext uri="{FF2B5EF4-FFF2-40B4-BE49-F238E27FC236}">
                <a16:creationId xmlns:a16="http://schemas.microsoft.com/office/drawing/2014/main" id="{6218969F-07B4-A649-9D44-09667E6B04E6}"/>
              </a:ext>
            </a:extLst>
          </p:cNvPr>
          <p:cNvSpPr txBox="1"/>
          <p:nvPr/>
        </p:nvSpPr>
        <p:spPr>
          <a:xfrm>
            <a:off x="1467218" y="2048842"/>
            <a:ext cx="1427566" cy="770564"/>
          </a:xfrm>
          <a:prstGeom prst="rect">
            <a:avLst/>
          </a:prstGeom>
          <a:noFill/>
          <a:ln w="6350">
            <a:noFill/>
          </a:ln>
        </p:spPr>
        <p:txBody>
          <a:bodyPr rot="0" spcFirstLastPara="0" vert="horz" wrap="square" lIns="33180" tIns="16590" rIns="33180" bIns="16590" numCol="1" spcCol="0" rtlCol="0" fromWordArt="0" anchor="t" anchorCtr="0" forceAA="0" compatLnSpc="1">
            <a:prstTxWarp prst="textNoShape">
              <a:avLst/>
            </a:prstTxWarp>
            <a:noAutofit/>
          </a:bodyPr>
          <a:lstStyle/>
          <a:p>
            <a:pPr algn="r" defTabSz="165918"/>
            <a:r>
              <a:rPr lang="en-US" sz="2100" i="1" dirty="0">
                <a:solidFill>
                  <a:srgbClr val="7030A0"/>
                </a:solidFill>
                <a:latin typeface="Corbel" panose="020B0503020204020204" pitchFamily="34" charset="0"/>
                <a:ea typeface="Calibri" panose="020F0502020204030204" pitchFamily="34" charset="0"/>
                <a:cs typeface="Times New Roman" panose="02020603050405020304" pitchFamily="18" charset="0"/>
              </a:rPr>
              <a:t>Reference:</a:t>
            </a:r>
          </a:p>
          <a:p>
            <a:pPr algn="r" defTabSz="165918">
              <a:spcBef>
                <a:spcPts val="435"/>
              </a:spcBef>
            </a:pPr>
            <a:r>
              <a:rPr lang="en-US" sz="2100" i="1" dirty="0">
                <a:solidFill>
                  <a:srgbClr val="7030A0"/>
                </a:solidFill>
                <a:latin typeface="Corbel" panose="020B0503020204020204" pitchFamily="34" charset="0"/>
                <a:ea typeface="Calibri" panose="020F0502020204030204" pitchFamily="34" charset="0"/>
                <a:cs typeface="Times New Roman" panose="02020603050405020304" pitchFamily="18" charset="0"/>
              </a:rPr>
              <a:t>Read:</a:t>
            </a:r>
          </a:p>
        </p:txBody>
      </p:sp>
      <p:sp>
        <p:nvSpPr>
          <p:cNvPr id="20" name="Text Box 46">
            <a:extLst>
              <a:ext uri="{FF2B5EF4-FFF2-40B4-BE49-F238E27FC236}">
                <a16:creationId xmlns:a16="http://schemas.microsoft.com/office/drawing/2014/main" id="{F3BFAF3E-CB49-924A-B1D2-E22CFE4B8E54}"/>
              </a:ext>
            </a:extLst>
          </p:cNvPr>
          <p:cNvSpPr txBox="1"/>
          <p:nvPr/>
        </p:nvSpPr>
        <p:spPr>
          <a:xfrm>
            <a:off x="5714693" y="2790846"/>
            <a:ext cx="1240166" cy="354191"/>
          </a:xfrm>
          <a:prstGeom prst="rect">
            <a:avLst/>
          </a:prstGeom>
          <a:noFill/>
          <a:ln w="6350">
            <a:noFill/>
          </a:ln>
        </p:spPr>
        <p:txBody>
          <a:bodyPr rot="0" spcFirstLastPara="0" vert="horz" wrap="square" lIns="33180" tIns="16590" rIns="33180" bIns="16590" numCol="1" spcCol="0" rtlCol="0" fromWordArt="0" anchor="t" anchorCtr="0" forceAA="0" compatLnSpc="1">
            <a:prstTxWarp prst="textNoShape">
              <a:avLst/>
            </a:prstTxWarp>
            <a:noAutofit/>
          </a:bodyPr>
          <a:lstStyle/>
          <a:p>
            <a:pPr algn="ctr" defTabSz="165918"/>
            <a:r>
              <a:rPr lang="en-US" b="1" i="1" dirty="0">
                <a:solidFill>
                  <a:srgbClr val="5B9BD5">
                    <a:lumMod val="50000"/>
                  </a:srgbClr>
                </a:solidFill>
                <a:latin typeface="Corbel" panose="020B0503020204020204" pitchFamily="34" charset="0"/>
                <a:ea typeface="Calibri" panose="020F0502020204030204" pitchFamily="34" charset="0"/>
                <a:cs typeface="Times New Roman" panose="02020603050405020304" pitchFamily="18" charset="0"/>
              </a:rPr>
              <a:t>insertion</a:t>
            </a:r>
          </a:p>
        </p:txBody>
      </p:sp>
      <p:sp>
        <p:nvSpPr>
          <p:cNvPr id="21" name="Text Box 46">
            <a:extLst>
              <a:ext uri="{FF2B5EF4-FFF2-40B4-BE49-F238E27FC236}">
                <a16:creationId xmlns:a16="http://schemas.microsoft.com/office/drawing/2014/main" id="{EE5C9E14-0FFA-F74F-9CC0-A9FA7943FDC0}"/>
              </a:ext>
            </a:extLst>
          </p:cNvPr>
          <p:cNvSpPr txBox="1"/>
          <p:nvPr/>
        </p:nvSpPr>
        <p:spPr>
          <a:xfrm>
            <a:off x="4155009" y="2790846"/>
            <a:ext cx="1633722" cy="354192"/>
          </a:xfrm>
          <a:prstGeom prst="rect">
            <a:avLst/>
          </a:prstGeom>
          <a:noFill/>
          <a:ln w="6350">
            <a:noFill/>
          </a:ln>
        </p:spPr>
        <p:txBody>
          <a:bodyPr rot="0" spcFirstLastPara="0" vert="horz" wrap="square" lIns="33180" tIns="16590" rIns="33180" bIns="16590" numCol="1" spcCol="0" rtlCol="0" fromWordArt="0" anchor="t" anchorCtr="0" forceAA="0" compatLnSpc="1">
            <a:prstTxWarp prst="textNoShape">
              <a:avLst/>
            </a:prstTxWarp>
            <a:noAutofit/>
          </a:bodyPr>
          <a:lstStyle/>
          <a:p>
            <a:pPr algn="ctr" defTabSz="165918"/>
            <a:r>
              <a:rPr lang="en-US" b="1" i="1" dirty="0">
                <a:solidFill>
                  <a:srgbClr val="C00000"/>
                </a:solidFill>
                <a:latin typeface="Corbel" panose="020B0503020204020204" pitchFamily="34" charset="0"/>
                <a:ea typeface="Calibri" panose="020F0502020204030204" pitchFamily="34" charset="0"/>
                <a:cs typeface="Times New Roman" panose="02020603050405020304" pitchFamily="18" charset="0"/>
              </a:rPr>
              <a:t>substitution</a:t>
            </a:r>
          </a:p>
        </p:txBody>
      </p:sp>
      <p:sp>
        <p:nvSpPr>
          <p:cNvPr id="22" name="Text Box 46">
            <a:extLst>
              <a:ext uri="{FF2B5EF4-FFF2-40B4-BE49-F238E27FC236}">
                <a16:creationId xmlns:a16="http://schemas.microsoft.com/office/drawing/2014/main" id="{2ECC9885-8D88-2B4D-9CB1-C90F7B1701ED}"/>
              </a:ext>
            </a:extLst>
          </p:cNvPr>
          <p:cNvSpPr txBox="1"/>
          <p:nvPr/>
        </p:nvSpPr>
        <p:spPr>
          <a:xfrm>
            <a:off x="3050018" y="2790846"/>
            <a:ext cx="1142243" cy="354192"/>
          </a:xfrm>
          <a:prstGeom prst="rect">
            <a:avLst/>
          </a:prstGeom>
          <a:noFill/>
          <a:ln w="6350">
            <a:noFill/>
          </a:ln>
        </p:spPr>
        <p:txBody>
          <a:bodyPr rot="0" spcFirstLastPara="0" vert="horz" wrap="square" lIns="33180" tIns="16590" rIns="33180" bIns="16590" numCol="1" spcCol="0" rtlCol="0" fromWordArt="0" anchor="t" anchorCtr="0" forceAA="0" compatLnSpc="1">
            <a:prstTxWarp prst="textNoShape">
              <a:avLst/>
            </a:prstTxWarp>
            <a:noAutofit/>
          </a:bodyPr>
          <a:lstStyle/>
          <a:p>
            <a:pPr algn="ctr" defTabSz="165918"/>
            <a:r>
              <a:rPr lang="en-US" b="1" i="1" dirty="0">
                <a:solidFill>
                  <a:srgbClr val="70AD47">
                    <a:lumMod val="50000"/>
                  </a:srgbClr>
                </a:solidFill>
                <a:latin typeface="Corbel" panose="020B0503020204020204" pitchFamily="34" charset="0"/>
                <a:ea typeface="Calibri" panose="020F0502020204030204" pitchFamily="34" charset="0"/>
                <a:cs typeface="Times New Roman" panose="02020603050405020304" pitchFamily="18" charset="0"/>
              </a:rPr>
              <a:t>deletion</a:t>
            </a:r>
          </a:p>
        </p:txBody>
      </p:sp>
      <p:sp>
        <p:nvSpPr>
          <p:cNvPr id="44" name="Text Box 45">
            <a:extLst>
              <a:ext uri="{FF2B5EF4-FFF2-40B4-BE49-F238E27FC236}">
                <a16:creationId xmlns:a16="http://schemas.microsoft.com/office/drawing/2014/main" id="{ECC11917-BA8A-1B48-988E-B7523AD934CA}"/>
              </a:ext>
            </a:extLst>
          </p:cNvPr>
          <p:cNvSpPr txBox="1"/>
          <p:nvPr/>
        </p:nvSpPr>
        <p:spPr>
          <a:xfrm>
            <a:off x="2882795" y="2063640"/>
            <a:ext cx="4797387" cy="770564"/>
          </a:xfrm>
          <a:prstGeom prst="rect">
            <a:avLst/>
          </a:prstGeom>
          <a:noFill/>
          <a:ln w="6350">
            <a:noFill/>
          </a:ln>
        </p:spPr>
        <p:txBody>
          <a:bodyPr rot="0" spcFirstLastPara="0" vert="horz" wrap="square" lIns="33180" tIns="16590" rIns="33180" bIns="16590" numCol="1" spcCol="0" rtlCol="0" fromWordArt="0" anchor="t" anchorCtr="0" forceAA="0" compatLnSpc="1">
            <a:prstTxWarp prst="textNoShape">
              <a:avLst/>
            </a:prstTxWarp>
            <a:noAutofit/>
          </a:bodyPr>
          <a:lstStyle/>
          <a:p>
            <a:pPr defTabSz="165918"/>
            <a:r>
              <a:rPr lang="en-US" sz="2100" spc="300" dirty="0">
                <a:latin typeface="Corbel" panose="020B0503020204020204" pitchFamily="34" charset="0"/>
                <a:ea typeface="Calibri" panose="020F0502020204030204" pitchFamily="34" charset="0"/>
                <a:cs typeface="Times New Roman" panose="02020603050405020304" pitchFamily="18" charset="0"/>
              </a:rPr>
              <a:t>AAAATGTTTAGT</a:t>
            </a:r>
            <a:r>
              <a:rPr lang="en-US" sz="2100" spc="300" dirty="0">
                <a:latin typeface="Corbel" panose="020B0503020204020204" pitchFamily="34" charset="0"/>
                <a:cs typeface="Times New Roman" panose="02020603050405020304" pitchFamily="18" charset="0"/>
              </a:rPr>
              <a:t>G</a:t>
            </a:r>
            <a:r>
              <a:rPr lang="en-US" sz="2100" spc="300" dirty="0">
                <a:latin typeface="Corbel" panose="020B0503020204020204" pitchFamily="34" charset="0"/>
                <a:ea typeface="Calibri" panose="020F0502020204030204" pitchFamily="34" charset="0"/>
                <a:cs typeface="Times New Roman" panose="02020603050405020304" pitchFamily="18" charset="0"/>
              </a:rPr>
              <a:t>CTACTG</a:t>
            </a:r>
          </a:p>
          <a:p>
            <a:pPr defTabSz="165918">
              <a:spcBef>
                <a:spcPts val="435"/>
              </a:spcBef>
            </a:pPr>
            <a:r>
              <a:rPr lang="en-US" sz="2100" spc="300" dirty="0">
                <a:latin typeface="Corbel" panose="020B0503020204020204" pitchFamily="34" charset="0"/>
                <a:ea typeface="Calibri" panose="020F0502020204030204" pitchFamily="34" charset="0"/>
                <a:cs typeface="Times New Roman" panose="02020603050405020304" pitchFamily="18" charset="0"/>
              </a:rPr>
              <a:t>AAATGT</a:t>
            </a:r>
            <a:r>
              <a:rPr lang="en-US" sz="2100" spc="300" dirty="0">
                <a:latin typeface="Corbel" panose="020B0503020204020204" pitchFamily="34" charset="0"/>
                <a:cs typeface="Times New Roman" panose="02020603050405020304" pitchFamily="18" charset="0"/>
              </a:rPr>
              <a:t>T</a:t>
            </a:r>
            <a:r>
              <a:rPr lang="en-US" sz="2100" spc="300" dirty="0">
                <a:latin typeface="Corbel" panose="020B0503020204020204" pitchFamily="34" charset="0"/>
                <a:ea typeface="Calibri" panose="020F0502020204030204" pitchFamily="34" charset="0"/>
                <a:cs typeface="Times New Roman" panose="02020603050405020304" pitchFamily="18" charset="0"/>
              </a:rPr>
              <a:t>TACT</a:t>
            </a:r>
            <a:r>
              <a:rPr lang="en-US" sz="2100" spc="300" dirty="0">
                <a:latin typeface="Corbel" panose="020B0503020204020204" pitchFamily="34" charset="0"/>
                <a:cs typeface="Times New Roman" panose="02020603050405020304" pitchFamily="18" charset="0"/>
              </a:rPr>
              <a:t>G</a:t>
            </a:r>
            <a:r>
              <a:rPr lang="en-US" sz="2100" spc="300" dirty="0">
                <a:latin typeface="Corbel" panose="020B0503020204020204" pitchFamily="34" charset="0"/>
                <a:ea typeface="Calibri" panose="020F0502020204030204" pitchFamily="34" charset="0"/>
                <a:cs typeface="Times New Roman" panose="02020603050405020304" pitchFamily="18" charset="0"/>
              </a:rPr>
              <a:t>CTACTTG</a:t>
            </a:r>
          </a:p>
        </p:txBody>
      </p:sp>
      <p:sp>
        <p:nvSpPr>
          <p:cNvPr id="46" name="Text Box 45">
            <a:extLst>
              <a:ext uri="{FF2B5EF4-FFF2-40B4-BE49-F238E27FC236}">
                <a16:creationId xmlns:a16="http://schemas.microsoft.com/office/drawing/2014/main" id="{E984FF85-4FF0-5A44-A5E2-64A277DBF7AF}"/>
              </a:ext>
            </a:extLst>
          </p:cNvPr>
          <p:cNvSpPr txBox="1"/>
          <p:nvPr/>
        </p:nvSpPr>
        <p:spPr>
          <a:xfrm>
            <a:off x="2885146" y="2058722"/>
            <a:ext cx="4797387" cy="770564"/>
          </a:xfrm>
          <a:prstGeom prst="rect">
            <a:avLst/>
          </a:prstGeom>
          <a:noFill/>
          <a:ln w="6350">
            <a:noFill/>
          </a:ln>
        </p:spPr>
        <p:txBody>
          <a:bodyPr rot="0" spcFirstLastPara="0" vert="horz" wrap="square" lIns="33180" tIns="16590" rIns="33180" bIns="16590" numCol="1" spcCol="0" rtlCol="0" fromWordArt="0" anchor="t" anchorCtr="0" forceAA="0" compatLnSpc="1">
            <a:prstTxWarp prst="textNoShape">
              <a:avLst/>
            </a:prstTxWarp>
            <a:noAutofit/>
          </a:bodyPr>
          <a:lstStyle/>
          <a:p>
            <a:pPr defTabSz="165918"/>
            <a:r>
              <a:rPr lang="en-US" sz="2100" spc="300" dirty="0">
                <a:solidFill>
                  <a:prstClr val="black"/>
                </a:solidFill>
                <a:latin typeface="Corbel" panose="020B0503020204020204" pitchFamily="34" charset="0"/>
                <a:ea typeface="Calibri" panose="020F0502020204030204" pitchFamily="34" charset="0"/>
                <a:cs typeface="Times New Roman" panose="02020603050405020304" pitchFamily="18" charset="0"/>
              </a:rPr>
              <a:t>AAA</a:t>
            </a:r>
            <a:r>
              <a:rPr lang="en-US" sz="2100" spc="300" dirty="0">
                <a:solidFill>
                  <a:srgbClr val="70AD47">
                    <a:lumMod val="50000"/>
                  </a:srgbClr>
                </a:solidFill>
                <a:latin typeface="Corbel" panose="020B0503020204020204" pitchFamily="34" charset="0"/>
                <a:ea typeface="Calibri" panose="020F0502020204030204" pitchFamily="34" charset="0"/>
                <a:cs typeface="Times New Roman" panose="02020603050405020304" pitchFamily="18" charset="0"/>
              </a:rPr>
              <a:t>A</a:t>
            </a:r>
            <a:r>
              <a:rPr lang="en-US" sz="2100" spc="300" dirty="0">
                <a:solidFill>
                  <a:prstClr val="black"/>
                </a:solidFill>
                <a:latin typeface="Corbel" panose="020B0503020204020204" pitchFamily="34" charset="0"/>
                <a:ea typeface="Calibri" panose="020F0502020204030204" pitchFamily="34" charset="0"/>
                <a:cs typeface="Times New Roman" panose="02020603050405020304" pitchFamily="18" charset="0"/>
              </a:rPr>
              <a:t>TGTTTAGT</a:t>
            </a:r>
            <a:r>
              <a:rPr lang="en-US" sz="2100" spc="300" dirty="0">
                <a:solidFill>
                  <a:prstClr val="black"/>
                </a:solidFill>
                <a:latin typeface="Corbel" panose="020B0503020204020204" pitchFamily="34" charset="0"/>
                <a:cs typeface="Times New Roman" panose="02020603050405020304" pitchFamily="18" charset="0"/>
              </a:rPr>
              <a:t>G</a:t>
            </a:r>
            <a:r>
              <a:rPr lang="en-US" sz="2100" spc="300" dirty="0">
                <a:solidFill>
                  <a:prstClr val="black"/>
                </a:solidFill>
                <a:latin typeface="Corbel" panose="020B0503020204020204" pitchFamily="34" charset="0"/>
                <a:ea typeface="Calibri" panose="020F0502020204030204" pitchFamily="34" charset="0"/>
                <a:cs typeface="Times New Roman" panose="02020603050405020304" pitchFamily="18" charset="0"/>
              </a:rPr>
              <a:t>CTACTG</a:t>
            </a:r>
            <a:endParaRPr lang="en-US" sz="2100" spc="300" dirty="0">
              <a:solidFill>
                <a:prstClr val="black">
                  <a:lumMod val="75000"/>
                  <a:lumOff val="25000"/>
                </a:prstClr>
              </a:solidFill>
              <a:latin typeface="Corbel" panose="020B0503020204020204" pitchFamily="34" charset="0"/>
              <a:ea typeface="Calibri" panose="020F0502020204030204" pitchFamily="34" charset="0"/>
              <a:cs typeface="Times New Roman" panose="02020603050405020304" pitchFamily="18" charset="0"/>
            </a:endParaRPr>
          </a:p>
          <a:p>
            <a:pPr defTabSz="165918">
              <a:spcBef>
                <a:spcPts val="435"/>
              </a:spcBef>
            </a:pPr>
            <a:r>
              <a:rPr lang="en-US" sz="2100" spc="300" dirty="0">
                <a:solidFill>
                  <a:prstClr val="black"/>
                </a:solidFill>
                <a:latin typeface="Corbel" panose="020B0503020204020204" pitchFamily="34" charset="0"/>
                <a:ea typeface="Calibri" panose="020F0502020204030204" pitchFamily="34" charset="0"/>
                <a:cs typeface="Times New Roman" panose="02020603050405020304" pitchFamily="18" charset="0"/>
              </a:rPr>
              <a:t>AAA</a:t>
            </a:r>
            <a:r>
              <a:rPr lang="en-US" sz="2100" spc="300" dirty="0">
                <a:solidFill>
                  <a:srgbClr val="70AD47">
                    <a:lumMod val="20000"/>
                    <a:lumOff val="80000"/>
                  </a:srgbClr>
                </a:solidFill>
                <a:latin typeface="Corbel" panose="020B0503020204020204" pitchFamily="34" charset="0"/>
                <a:ea typeface="Calibri" panose="020F0502020204030204" pitchFamily="34" charset="0"/>
                <a:cs typeface="Times New Roman" panose="02020603050405020304" pitchFamily="18" charset="0"/>
              </a:rPr>
              <a:t>A</a:t>
            </a:r>
            <a:r>
              <a:rPr lang="en-US" sz="2100" spc="300" dirty="0">
                <a:solidFill>
                  <a:prstClr val="black"/>
                </a:solidFill>
                <a:latin typeface="Corbel" panose="020B0503020204020204" pitchFamily="34" charset="0"/>
                <a:ea typeface="Calibri" panose="020F0502020204030204" pitchFamily="34" charset="0"/>
                <a:cs typeface="Times New Roman" panose="02020603050405020304" pitchFamily="18" charset="0"/>
              </a:rPr>
              <a:t>TGT</a:t>
            </a:r>
            <a:r>
              <a:rPr lang="en-US" sz="2100" spc="300" dirty="0">
                <a:solidFill>
                  <a:prstClr val="black"/>
                </a:solidFill>
                <a:latin typeface="Corbel" panose="020B0503020204020204" pitchFamily="34" charset="0"/>
                <a:cs typeface="Times New Roman" panose="02020603050405020304" pitchFamily="18" charset="0"/>
              </a:rPr>
              <a:t>T</a:t>
            </a:r>
            <a:r>
              <a:rPr lang="en-US" sz="2100" spc="300" dirty="0">
                <a:solidFill>
                  <a:prstClr val="black"/>
                </a:solidFill>
                <a:latin typeface="Corbel" panose="020B0503020204020204" pitchFamily="34" charset="0"/>
                <a:ea typeface="Calibri" panose="020F0502020204030204" pitchFamily="34" charset="0"/>
                <a:cs typeface="Times New Roman" panose="02020603050405020304" pitchFamily="18" charset="0"/>
              </a:rPr>
              <a:t>TA</a:t>
            </a:r>
            <a:r>
              <a:rPr lang="en-US" sz="2100" spc="300" dirty="0">
                <a:latin typeface="Corbel" panose="020B0503020204020204" pitchFamily="34" charset="0"/>
                <a:ea typeface="Calibri" panose="020F0502020204030204" pitchFamily="34" charset="0"/>
                <a:cs typeface="Times New Roman" panose="02020603050405020304" pitchFamily="18" charset="0"/>
              </a:rPr>
              <a:t>C</a:t>
            </a:r>
            <a:r>
              <a:rPr lang="en-US" sz="2100" spc="300" dirty="0">
                <a:solidFill>
                  <a:prstClr val="black"/>
                </a:solidFill>
                <a:latin typeface="Corbel" panose="020B0503020204020204" pitchFamily="34" charset="0"/>
                <a:ea typeface="Calibri" panose="020F0502020204030204" pitchFamily="34" charset="0"/>
                <a:cs typeface="Times New Roman" panose="02020603050405020304" pitchFamily="18" charset="0"/>
              </a:rPr>
              <a:t>T</a:t>
            </a:r>
            <a:r>
              <a:rPr lang="en-US" sz="2100" spc="300" dirty="0">
                <a:solidFill>
                  <a:prstClr val="black"/>
                </a:solidFill>
                <a:latin typeface="Corbel" panose="020B0503020204020204" pitchFamily="34" charset="0"/>
                <a:cs typeface="Times New Roman" panose="02020603050405020304" pitchFamily="18" charset="0"/>
              </a:rPr>
              <a:t>G</a:t>
            </a:r>
            <a:r>
              <a:rPr lang="en-US" sz="2100" spc="300" dirty="0">
                <a:solidFill>
                  <a:prstClr val="black"/>
                </a:solidFill>
                <a:latin typeface="Corbel" panose="020B0503020204020204" pitchFamily="34" charset="0"/>
                <a:ea typeface="Calibri" panose="020F0502020204030204" pitchFamily="34" charset="0"/>
                <a:cs typeface="Times New Roman" panose="02020603050405020304" pitchFamily="18" charset="0"/>
              </a:rPr>
              <a:t>CTAC</a:t>
            </a:r>
            <a:r>
              <a:rPr lang="en-US" sz="2100" spc="300" dirty="0">
                <a:latin typeface="Corbel" panose="020B0503020204020204" pitchFamily="34" charset="0"/>
                <a:ea typeface="Calibri" panose="020F0502020204030204" pitchFamily="34" charset="0"/>
                <a:cs typeface="Times New Roman" panose="02020603050405020304" pitchFamily="18" charset="0"/>
              </a:rPr>
              <a:t>T</a:t>
            </a:r>
            <a:r>
              <a:rPr lang="en-US" sz="2100" spc="300" dirty="0">
                <a:solidFill>
                  <a:prstClr val="black"/>
                </a:solidFill>
                <a:latin typeface="Corbel" panose="020B0503020204020204" pitchFamily="34" charset="0"/>
                <a:ea typeface="Calibri" panose="020F0502020204030204" pitchFamily="34" charset="0"/>
                <a:cs typeface="Times New Roman" panose="02020603050405020304" pitchFamily="18" charset="0"/>
              </a:rPr>
              <a:t>TG</a:t>
            </a:r>
          </a:p>
        </p:txBody>
      </p:sp>
      <p:sp>
        <p:nvSpPr>
          <p:cNvPr id="45" name="Text Box 45">
            <a:extLst>
              <a:ext uri="{FF2B5EF4-FFF2-40B4-BE49-F238E27FC236}">
                <a16:creationId xmlns:a16="http://schemas.microsoft.com/office/drawing/2014/main" id="{E17892FD-8656-E14B-978B-F63FE6D0DC17}"/>
              </a:ext>
            </a:extLst>
          </p:cNvPr>
          <p:cNvSpPr txBox="1"/>
          <p:nvPr/>
        </p:nvSpPr>
        <p:spPr>
          <a:xfrm>
            <a:off x="2882794" y="2068558"/>
            <a:ext cx="4797387" cy="770564"/>
          </a:xfrm>
          <a:prstGeom prst="rect">
            <a:avLst/>
          </a:prstGeom>
          <a:noFill/>
          <a:ln w="6350">
            <a:noFill/>
          </a:ln>
        </p:spPr>
        <p:txBody>
          <a:bodyPr rot="0" spcFirstLastPara="0" vert="horz" wrap="square" lIns="33180" tIns="16590" rIns="33180" bIns="16590" numCol="1" spcCol="0" rtlCol="0" fromWordArt="0" anchor="t" anchorCtr="0" forceAA="0" compatLnSpc="1">
            <a:prstTxWarp prst="textNoShape">
              <a:avLst/>
            </a:prstTxWarp>
            <a:noAutofit/>
          </a:bodyPr>
          <a:lstStyle/>
          <a:p>
            <a:pPr defTabSz="165918"/>
            <a:r>
              <a:rPr lang="en-US" sz="2100" spc="300" dirty="0">
                <a:solidFill>
                  <a:prstClr val="black"/>
                </a:solidFill>
                <a:latin typeface="Corbel" panose="020B0503020204020204" pitchFamily="34" charset="0"/>
                <a:ea typeface="Calibri" panose="020F0502020204030204" pitchFamily="34" charset="0"/>
                <a:cs typeface="Times New Roman" panose="02020603050405020304" pitchFamily="18" charset="0"/>
              </a:rPr>
              <a:t>AAA</a:t>
            </a:r>
            <a:r>
              <a:rPr lang="en-US" sz="2100" spc="300" dirty="0">
                <a:solidFill>
                  <a:srgbClr val="70AD47">
                    <a:lumMod val="50000"/>
                  </a:srgbClr>
                </a:solidFill>
                <a:latin typeface="Corbel" panose="020B0503020204020204" pitchFamily="34" charset="0"/>
                <a:ea typeface="Calibri" panose="020F0502020204030204" pitchFamily="34" charset="0"/>
                <a:cs typeface="Times New Roman" panose="02020603050405020304" pitchFamily="18" charset="0"/>
              </a:rPr>
              <a:t>A</a:t>
            </a:r>
            <a:r>
              <a:rPr lang="en-US" sz="2100" spc="300" dirty="0">
                <a:solidFill>
                  <a:prstClr val="black"/>
                </a:solidFill>
                <a:latin typeface="Corbel" panose="020B0503020204020204" pitchFamily="34" charset="0"/>
                <a:ea typeface="Calibri" panose="020F0502020204030204" pitchFamily="34" charset="0"/>
                <a:cs typeface="Times New Roman" panose="02020603050405020304" pitchFamily="18" charset="0"/>
              </a:rPr>
              <a:t>TGTTTAGT</a:t>
            </a:r>
            <a:r>
              <a:rPr lang="en-US" sz="2100" spc="300" dirty="0">
                <a:solidFill>
                  <a:prstClr val="black"/>
                </a:solidFill>
                <a:latin typeface="Corbel" panose="020B0503020204020204" pitchFamily="34" charset="0"/>
                <a:cs typeface="Times New Roman" panose="02020603050405020304" pitchFamily="18" charset="0"/>
              </a:rPr>
              <a:t>G</a:t>
            </a:r>
            <a:r>
              <a:rPr lang="en-US" sz="2100" spc="300" dirty="0">
                <a:solidFill>
                  <a:prstClr val="black"/>
                </a:solidFill>
                <a:latin typeface="Corbel" panose="020B0503020204020204" pitchFamily="34" charset="0"/>
                <a:ea typeface="Calibri" panose="020F0502020204030204" pitchFamily="34" charset="0"/>
                <a:cs typeface="Times New Roman" panose="02020603050405020304" pitchFamily="18" charset="0"/>
              </a:rPr>
              <a:t>CTACTG</a:t>
            </a:r>
            <a:endParaRPr lang="en-US" sz="2100" spc="300" dirty="0">
              <a:solidFill>
                <a:prstClr val="black">
                  <a:lumMod val="75000"/>
                  <a:lumOff val="25000"/>
                </a:prstClr>
              </a:solidFill>
              <a:latin typeface="Corbel" panose="020B0503020204020204" pitchFamily="34" charset="0"/>
              <a:ea typeface="Calibri" panose="020F0502020204030204" pitchFamily="34" charset="0"/>
              <a:cs typeface="Times New Roman" panose="02020603050405020304" pitchFamily="18" charset="0"/>
            </a:endParaRPr>
          </a:p>
          <a:p>
            <a:pPr defTabSz="165918">
              <a:spcBef>
                <a:spcPts val="435"/>
              </a:spcBef>
            </a:pPr>
            <a:r>
              <a:rPr lang="en-US" sz="2100" spc="300" dirty="0">
                <a:solidFill>
                  <a:prstClr val="black"/>
                </a:solidFill>
                <a:latin typeface="Corbel" panose="020B0503020204020204" pitchFamily="34" charset="0"/>
                <a:ea typeface="Calibri" panose="020F0502020204030204" pitchFamily="34" charset="0"/>
                <a:cs typeface="Times New Roman" panose="02020603050405020304" pitchFamily="18" charset="0"/>
              </a:rPr>
              <a:t>AAA</a:t>
            </a:r>
            <a:r>
              <a:rPr lang="en-US" sz="2100" spc="300" dirty="0">
                <a:solidFill>
                  <a:srgbClr val="70AD47">
                    <a:lumMod val="20000"/>
                    <a:lumOff val="80000"/>
                  </a:srgbClr>
                </a:solidFill>
                <a:latin typeface="Corbel" panose="020B0503020204020204" pitchFamily="34" charset="0"/>
                <a:ea typeface="Calibri" panose="020F0502020204030204" pitchFamily="34" charset="0"/>
                <a:cs typeface="Times New Roman" panose="02020603050405020304" pitchFamily="18" charset="0"/>
              </a:rPr>
              <a:t>A</a:t>
            </a:r>
            <a:r>
              <a:rPr lang="en-US" sz="2100" spc="300" dirty="0">
                <a:solidFill>
                  <a:prstClr val="black"/>
                </a:solidFill>
                <a:latin typeface="Corbel" panose="020B0503020204020204" pitchFamily="34" charset="0"/>
                <a:ea typeface="Calibri" panose="020F0502020204030204" pitchFamily="34" charset="0"/>
                <a:cs typeface="Times New Roman" panose="02020603050405020304" pitchFamily="18" charset="0"/>
              </a:rPr>
              <a:t>TGT</a:t>
            </a:r>
            <a:r>
              <a:rPr lang="en-US" sz="2100" spc="300" dirty="0">
                <a:solidFill>
                  <a:prstClr val="black"/>
                </a:solidFill>
                <a:latin typeface="Corbel" panose="020B0503020204020204" pitchFamily="34" charset="0"/>
                <a:cs typeface="Times New Roman" panose="02020603050405020304" pitchFamily="18" charset="0"/>
              </a:rPr>
              <a:t>T</a:t>
            </a:r>
            <a:r>
              <a:rPr lang="en-US" sz="2100" spc="300" dirty="0">
                <a:solidFill>
                  <a:prstClr val="black"/>
                </a:solidFill>
                <a:latin typeface="Corbel" panose="020B0503020204020204" pitchFamily="34" charset="0"/>
                <a:ea typeface="Calibri" panose="020F0502020204030204" pitchFamily="34" charset="0"/>
                <a:cs typeface="Times New Roman" panose="02020603050405020304" pitchFamily="18" charset="0"/>
              </a:rPr>
              <a:t>TA</a:t>
            </a:r>
            <a:r>
              <a:rPr lang="en-US" sz="2100" spc="300" dirty="0">
                <a:solidFill>
                  <a:srgbClr val="FFD3D7"/>
                </a:solidFill>
                <a:latin typeface="Corbel" panose="020B0503020204020204" pitchFamily="34" charset="0"/>
                <a:ea typeface="Calibri" panose="020F0502020204030204" pitchFamily="34" charset="0"/>
                <a:cs typeface="Times New Roman" panose="02020603050405020304" pitchFamily="18" charset="0"/>
              </a:rPr>
              <a:t>G</a:t>
            </a:r>
            <a:r>
              <a:rPr lang="en-US" sz="2100" spc="300" dirty="0">
                <a:solidFill>
                  <a:prstClr val="black"/>
                </a:solidFill>
                <a:latin typeface="Corbel" panose="020B0503020204020204" pitchFamily="34" charset="0"/>
                <a:ea typeface="Calibri" panose="020F0502020204030204" pitchFamily="34" charset="0"/>
                <a:cs typeface="Times New Roman" panose="02020603050405020304" pitchFamily="18" charset="0"/>
              </a:rPr>
              <a:t>T</a:t>
            </a:r>
            <a:r>
              <a:rPr lang="en-US" sz="2100" spc="300" dirty="0">
                <a:solidFill>
                  <a:prstClr val="black"/>
                </a:solidFill>
                <a:latin typeface="Corbel" panose="020B0503020204020204" pitchFamily="34" charset="0"/>
                <a:cs typeface="Times New Roman" panose="02020603050405020304" pitchFamily="18" charset="0"/>
              </a:rPr>
              <a:t>G</a:t>
            </a:r>
            <a:r>
              <a:rPr lang="en-US" sz="2100" spc="300" dirty="0">
                <a:solidFill>
                  <a:prstClr val="black"/>
                </a:solidFill>
                <a:latin typeface="Corbel" panose="020B0503020204020204" pitchFamily="34" charset="0"/>
                <a:ea typeface="Calibri" panose="020F0502020204030204" pitchFamily="34" charset="0"/>
                <a:cs typeface="Times New Roman" panose="02020603050405020304" pitchFamily="18" charset="0"/>
              </a:rPr>
              <a:t>CTAC</a:t>
            </a:r>
            <a:r>
              <a:rPr lang="en-US" sz="2100" spc="300" dirty="0">
                <a:latin typeface="Corbel" panose="020B0503020204020204" pitchFamily="34" charset="0"/>
                <a:ea typeface="Calibri" panose="020F0502020204030204" pitchFamily="34" charset="0"/>
                <a:cs typeface="Times New Roman" panose="02020603050405020304" pitchFamily="18" charset="0"/>
              </a:rPr>
              <a:t>T</a:t>
            </a:r>
            <a:r>
              <a:rPr lang="en-US" sz="2100" spc="300" dirty="0">
                <a:solidFill>
                  <a:prstClr val="black"/>
                </a:solidFill>
                <a:latin typeface="Corbel" panose="020B0503020204020204" pitchFamily="34" charset="0"/>
                <a:ea typeface="Calibri" panose="020F0502020204030204" pitchFamily="34" charset="0"/>
                <a:cs typeface="Times New Roman" panose="02020603050405020304" pitchFamily="18" charset="0"/>
              </a:rPr>
              <a:t>TG</a:t>
            </a:r>
          </a:p>
        </p:txBody>
      </p:sp>
      <p:sp>
        <p:nvSpPr>
          <p:cNvPr id="18" name="Text Box 45">
            <a:extLst>
              <a:ext uri="{FF2B5EF4-FFF2-40B4-BE49-F238E27FC236}">
                <a16:creationId xmlns:a16="http://schemas.microsoft.com/office/drawing/2014/main" id="{6F2F2607-3A6F-1844-966C-91BEEE23D2BC}"/>
              </a:ext>
            </a:extLst>
          </p:cNvPr>
          <p:cNvSpPr txBox="1"/>
          <p:nvPr/>
        </p:nvSpPr>
        <p:spPr>
          <a:xfrm>
            <a:off x="2882793" y="2064814"/>
            <a:ext cx="4797387" cy="770564"/>
          </a:xfrm>
          <a:prstGeom prst="rect">
            <a:avLst/>
          </a:prstGeom>
          <a:solidFill>
            <a:schemeClr val="bg1"/>
          </a:solidFill>
          <a:ln w="6350">
            <a:noFill/>
          </a:ln>
        </p:spPr>
        <p:txBody>
          <a:bodyPr rot="0" spcFirstLastPara="0" vert="horz" wrap="square" lIns="33180" tIns="16590" rIns="33180" bIns="16590" numCol="1" spcCol="0" rtlCol="0" fromWordArt="0" anchor="t" anchorCtr="0" forceAA="0" compatLnSpc="1">
            <a:prstTxWarp prst="textNoShape">
              <a:avLst/>
            </a:prstTxWarp>
            <a:noAutofit/>
          </a:bodyPr>
          <a:lstStyle/>
          <a:p>
            <a:pPr defTabSz="165918"/>
            <a:r>
              <a:rPr lang="en-US" sz="2100" spc="300" dirty="0">
                <a:solidFill>
                  <a:prstClr val="black"/>
                </a:solidFill>
                <a:latin typeface="Corbel" panose="020B0503020204020204" pitchFamily="34" charset="0"/>
                <a:ea typeface="Calibri" panose="020F0502020204030204" pitchFamily="34" charset="0"/>
                <a:cs typeface="Times New Roman" panose="02020603050405020304" pitchFamily="18" charset="0"/>
              </a:rPr>
              <a:t>AAA</a:t>
            </a:r>
            <a:r>
              <a:rPr lang="en-US" sz="2100" spc="300" dirty="0">
                <a:solidFill>
                  <a:srgbClr val="70AD47">
                    <a:lumMod val="50000"/>
                  </a:srgbClr>
                </a:solidFill>
                <a:latin typeface="Corbel" panose="020B0503020204020204" pitchFamily="34" charset="0"/>
                <a:ea typeface="Calibri" panose="020F0502020204030204" pitchFamily="34" charset="0"/>
                <a:cs typeface="Times New Roman" panose="02020603050405020304" pitchFamily="18" charset="0"/>
              </a:rPr>
              <a:t>A</a:t>
            </a:r>
            <a:r>
              <a:rPr lang="en-US" sz="2100" spc="300" dirty="0">
                <a:solidFill>
                  <a:prstClr val="black"/>
                </a:solidFill>
                <a:latin typeface="Corbel" panose="020B0503020204020204" pitchFamily="34" charset="0"/>
                <a:ea typeface="Calibri" panose="020F0502020204030204" pitchFamily="34" charset="0"/>
                <a:cs typeface="Times New Roman" panose="02020603050405020304" pitchFamily="18" charset="0"/>
              </a:rPr>
              <a:t>TGTTTAGT</a:t>
            </a:r>
            <a:r>
              <a:rPr lang="en-US" sz="2100" spc="300" dirty="0">
                <a:solidFill>
                  <a:prstClr val="black"/>
                </a:solidFill>
                <a:latin typeface="Corbel" panose="020B0503020204020204" pitchFamily="34" charset="0"/>
                <a:cs typeface="Times New Roman" panose="02020603050405020304" pitchFamily="18" charset="0"/>
              </a:rPr>
              <a:t>G</a:t>
            </a:r>
            <a:r>
              <a:rPr lang="en-US" sz="2100" spc="300" dirty="0">
                <a:solidFill>
                  <a:prstClr val="black"/>
                </a:solidFill>
                <a:latin typeface="Corbel" panose="020B0503020204020204" pitchFamily="34" charset="0"/>
                <a:ea typeface="Calibri" panose="020F0502020204030204" pitchFamily="34" charset="0"/>
                <a:cs typeface="Times New Roman" panose="02020603050405020304" pitchFamily="18" charset="0"/>
              </a:rPr>
              <a:t>CTAC</a:t>
            </a:r>
            <a:r>
              <a:rPr lang="en-US" sz="2100" spc="300" dirty="0">
                <a:solidFill>
                  <a:srgbClr val="5B9BD5">
                    <a:lumMod val="20000"/>
                    <a:lumOff val="80000"/>
                  </a:srgbClr>
                </a:solidFill>
                <a:latin typeface="Corbel" panose="020B0503020204020204" pitchFamily="34" charset="0"/>
                <a:ea typeface="Calibri" panose="020F0502020204030204" pitchFamily="34" charset="0"/>
                <a:cs typeface="Times New Roman" panose="02020603050405020304" pitchFamily="18" charset="0"/>
              </a:rPr>
              <a:t>T</a:t>
            </a:r>
            <a:r>
              <a:rPr lang="en-US" sz="2100" spc="300" dirty="0">
                <a:solidFill>
                  <a:prstClr val="black"/>
                </a:solidFill>
                <a:latin typeface="Corbel" panose="020B0503020204020204" pitchFamily="34" charset="0"/>
                <a:ea typeface="Calibri" panose="020F0502020204030204" pitchFamily="34" charset="0"/>
                <a:cs typeface="Times New Roman" panose="02020603050405020304" pitchFamily="18" charset="0"/>
              </a:rPr>
              <a:t>TG</a:t>
            </a:r>
            <a:endParaRPr lang="en-US" sz="2100" spc="300" dirty="0">
              <a:solidFill>
                <a:prstClr val="black">
                  <a:lumMod val="75000"/>
                  <a:lumOff val="25000"/>
                </a:prstClr>
              </a:solidFill>
              <a:latin typeface="Corbel" panose="020B0503020204020204" pitchFamily="34" charset="0"/>
              <a:ea typeface="Calibri" panose="020F0502020204030204" pitchFamily="34" charset="0"/>
              <a:cs typeface="Times New Roman" panose="02020603050405020304" pitchFamily="18" charset="0"/>
            </a:endParaRPr>
          </a:p>
          <a:p>
            <a:pPr defTabSz="165918">
              <a:spcBef>
                <a:spcPts val="435"/>
              </a:spcBef>
            </a:pPr>
            <a:r>
              <a:rPr lang="en-US" sz="2100" spc="300" dirty="0">
                <a:solidFill>
                  <a:prstClr val="black"/>
                </a:solidFill>
                <a:latin typeface="Corbel" panose="020B0503020204020204" pitchFamily="34" charset="0"/>
                <a:ea typeface="Calibri" panose="020F0502020204030204" pitchFamily="34" charset="0"/>
                <a:cs typeface="Times New Roman" panose="02020603050405020304" pitchFamily="18" charset="0"/>
              </a:rPr>
              <a:t>AAA</a:t>
            </a:r>
            <a:r>
              <a:rPr lang="en-US" sz="2100" spc="300" dirty="0">
                <a:solidFill>
                  <a:srgbClr val="70AD47">
                    <a:lumMod val="20000"/>
                    <a:lumOff val="80000"/>
                  </a:srgbClr>
                </a:solidFill>
                <a:latin typeface="Corbel" panose="020B0503020204020204" pitchFamily="34" charset="0"/>
                <a:ea typeface="Calibri" panose="020F0502020204030204" pitchFamily="34" charset="0"/>
                <a:cs typeface="Times New Roman" panose="02020603050405020304" pitchFamily="18" charset="0"/>
              </a:rPr>
              <a:t>A</a:t>
            </a:r>
            <a:r>
              <a:rPr lang="en-US" sz="2100" spc="300" dirty="0">
                <a:solidFill>
                  <a:prstClr val="black"/>
                </a:solidFill>
                <a:latin typeface="Corbel" panose="020B0503020204020204" pitchFamily="34" charset="0"/>
                <a:ea typeface="Calibri" panose="020F0502020204030204" pitchFamily="34" charset="0"/>
                <a:cs typeface="Times New Roman" panose="02020603050405020304" pitchFamily="18" charset="0"/>
              </a:rPr>
              <a:t>TGT</a:t>
            </a:r>
            <a:r>
              <a:rPr lang="en-US" sz="2100" spc="300" dirty="0">
                <a:solidFill>
                  <a:prstClr val="black"/>
                </a:solidFill>
                <a:latin typeface="Corbel" panose="020B0503020204020204" pitchFamily="34" charset="0"/>
                <a:cs typeface="Times New Roman" panose="02020603050405020304" pitchFamily="18" charset="0"/>
              </a:rPr>
              <a:t>T</a:t>
            </a:r>
            <a:r>
              <a:rPr lang="en-US" sz="2100" spc="300" dirty="0">
                <a:solidFill>
                  <a:prstClr val="black"/>
                </a:solidFill>
                <a:latin typeface="Corbel" panose="020B0503020204020204" pitchFamily="34" charset="0"/>
                <a:ea typeface="Calibri" panose="020F0502020204030204" pitchFamily="34" charset="0"/>
                <a:cs typeface="Times New Roman" panose="02020603050405020304" pitchFamily="18" charset="0"/>
              </a:rPr>
              <a:t>TA</a:t>
            </a:r>
            <a:r>
              <a:rPr lang="en-US" sz="2100" spc="300" dirty="0">
                <a:solidFill>
                  <a:srgbClr val="FFD3D7"/>
                </a:solidFill>
                <a:latin typeface="Corbel" panose="020B0503020204020204" pitchFamily="34" charset="0"/>
                <a:ea typeface="Calibri" panose="020F0502020204030204" pitchFamily="34" charset="0"/>
                <a:cs typeface="Times New Roman" panose="02020603050405020304" pitchFamily="18" charset="0"/>
              </a:rPr>
              <a:t>G</a:t>
            </a:r>
            <a:r>
              <a:rPr lang="en-US" sz="2100" spc="300" dirty="0">
                <a:solidFill>
                  <a:prstClr val="black"/>
                </a:solidFill>
                <a:latin typeface="Corbel" panose="020B0503020204020204" pitchFamily="34" charset="0"/>
                <a:ea typeface="Calibri" panose="020F0502020204030204" pitchFamily="34" charset="0"/>
                <a:cs typeface="Times New Roman" panose="02020603050405020304" pitchFamily="18" charset="0"/>
              </a:rPr>
              <a:t>T</a:t>
            </a:r>
            <a:r>
              <a:rPr lang="en-US" sz="2100" spc="300" dirty="0">
                <a:solidFill>
                  <a:prstClr val="black"/>
                </a:solidFill>
                <a:latin typeface="Corbel" panose="020B0503020204020204" pitchFamily="34" charset="0"/>
                <a:cs typeface="Times New Roman" panose="02020603050405020304" pitchFamily="18" charset="0"/>
              </a:rPr>
              <a:t>G</a:t>
            </a:r>
            <a:r>
              <a:rPr lang="en-US" sz="2100" spc="300" dirty="0">
                <a:solidFill>
                  <a:prstClr val="black"/>
                </a:solidFill>
                <a:latin typeface="Corbel" panose="020B0503020204020204" pitchFamily="34" charset="0"/>
                <a:ea typeface="Calibri" panose="020F0502020204030204" pitchFamily="34" charset="0"/>
                <a:cs typeface="Times New Roman" panose="02020603050405020304" pitchFamily="18" charset="0"/>
              </a:rPr>
              <a:t>CTAC</a:t>
            </a:r>
            <a:r>
              <a:rPr lang="en-US" sz="2100" spc="300" dirty="0">
                <a:solidFill>
                  <a:srgbClr val="5B9BD5">
                    <a:lumMod val="50000"/>
                  </a:srgbClr>
                </a:solidFill>
                <a:latin typeface="Corbel" panose="020B0503020204020204" pitchFamily="34" charset="0"/>
                <a:ea typeface="Calibri" panose="020F0502020204030204" pitchFamily="34" charset="0"/>
                <a:cs typeface="Times New Roman" panose="02020603050405020304" pitchFamily="18" charset="0"/>
              </a:rPr>
              <a:t>T</a:t>
            </a:r>
            <a:r>
              <a:rPr lang="en-US" sz="2100" spc="300" dirty="0">
                <a:solidFill>
                  <a:prstClr val="black"/>
                </a:solidFill>
                <a:latin typeface="Corbel" panose="020B0503020204020204" pitchFamily="34" charset="0"/>
                <a:ea typeface="Calibri" panose="020F0502020204030204" pitchFamily="34" charset="0"/>
                <a:cs typeface="Times New Roman" panose="02020603050405020304" pitchFamily="18" charset="0"/>
              </a:rPr>
              <a:t>TG</a:t>
            </a:r>
          </a:p>
        </p:txBody>
      </p:sp>
      <p:sp>
        <p:nvSpPr>
          <p:cNvPr id="17" name="Rounded Rectangle 16">
            <a:extLst>
              <a:ext uri="{FF2B5EF4-FFF2-40B4-BE49-F238E27FC236}">
                <a16:creationId xmlns:a16="http://schemas.microsoft.com/office/drawing/2014/main" id="{6DDE204B-8D53-AF4C-92F1-359A5FF60A6A}"/>
              </a:ext>
            </a:extLst>
          </p:cNvPr>
          <p:cNvSpPr/>
          <p:nvPr/>
        </p:nvSpPr>
        <p:spPr>
          <a:xfrm>
            <a:off x="6221584" y="2103246"/>
            <a:ext cx="208800" cy="687600"/>
          </a:xfrm>
          <a:prstGeom prst="roundRect">
            <a:avLst/>
          </a:prstGeom>
          <a:solidFill>
            <a:schemeClr val="accent5">
              <a:lumMod val="20000"/>
              <a:lumOff val="80000"/>
            </a:schemeClr>
          </a:solid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33180" tIns="16590" rIns="33180" bIns="16590" numCol="1" spcCol="0" rtlCol="0" fromWordArt="0" anchor="ctr" anchorCtr="0" forceAA="0" compatLnSpc="1">
            <a:prstTxWarp prst="textNoShape">
              <a:avLst/>
            </a:prstTxWarp>
            <a:noAutofit/>
          </a:bodyPr>
          <a:lstStyle/>
          <a:p>
            <a:pPr defTabSz="165918"/>
            <a:endParaRPr lang="en-US" sz="2100">
              <a:solidFill>
                <a:prstClr val="white"/>
              </a:solidFill>
              <a:latin typeface="Corbel" panose="020B0503020204020204" pitchFamily="34" charset="0"/>
            </a:endParaRPr>
          </a:p>
        </p:txBody>
      </p:sp>
      <p:sp>
        <p:nvSpPr>
          <p:cNvPr id="26" name="Rounded Rectangle 25">
            <a:extLst>
              <a:ext uri="{FF2B5EF4-FFF2-40B4-BE49-F238E27FC236}">
                <a16:creationId xmlns:a16="http://schemas.microsoft.com/office/drawing/2014/main" id="{051F5BA0-2F6B-D54B-8074-57A53FC30BBD}"/>
              </a:ext>
            </a:extLst>
          </p:cNvPr>
          <p:cNvSpPr/>
          <p:nvPr/>
        </p:nvSpPr>
        <p:spPr>
          <a:xfrm>
            <a:off x="3505367" y="2106966"/>
            <a:ext cx="213963" cy="683911"/>
          </a:xfrm>
          <a:prstGeom prst="roundRect">
            <a:avLst/>
          </a:prstGeom>
          <a:solidFill>
            <a:srgbClr val="70AD47">
              <a:lumMod val="20000"/>
              <a:lumOff val="80000"/>
            </a:srgbClr>
          </a:solidFill>
          <a:ln w="12700" cap="flat" cmpd="sng" algn="ctr">
            <a:solidFill>
              <a:srgbClr val="70AD47">
                <a:lumMod val="50000"/>
              </a:srgbClr>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 name="Rounded Rectangle 14">
            <a:extLst>
              <a:ext uri="{FF2B5EF4-FFF2-40B4-BE49-F238E27FC236}">
                <a16:creationId xmlns:a16="http://schemas.microsoft.com/office/drawing/2014/main" id="{017AFE69-7E13-9743-B09C-9A4155EC3D0B}"/>
              </a:ext>
            </a:extLst>
          </p:cNvPr>
          <p:cNvSpPr/>
          <p:nvPr/>
        </p:nvSpPr>
        <p:spPr>
          <a:xfrm>
            <a:off x="4867470" y="2109286"/>
            <a:ext cx="208800" cy="687600"/>
          </a:xfrm>
          <a:prstGeom prst="roundRect">
            <a:avLst/>
          </a:prstGeom>
          <a:solidFill>
            <a:srgbClr val="FFD3D7"/>
          </a:solid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33180" tIns="16590" rIns="33180" bIns="16590" numCol="1" spcCol="0" rtlCol="0" fromWordArt="0" anchor="ctr" anchorCtr="0" forceAA="0" compatLnSpc="1">
            <a:prstTxWarp prst="textNoShape">
              <a:avLst/>
            </a:prstTxWarp>
            <a:noAutofit/>
          </a:bodyPr>
          <a:lstStyle/>
          <a:p>
            <a:pPr defTabSz="165918"/>
            <a:endParaRPr lang="en-US" sz="2100">
              <a:solidFill>
                <a:prstClr val="white"/>
              </a:solidFill>
              <a:latin typeface="Corbel" panose="020B0503020204020204" pitchFamily="34" charset="0"/>
            </a:endParaRPr>
          </a:p>
        </p:txBody>
      </p:sp>
      <p:sp>
        <p:nvSpPr>
          <p:cNvPr id="23" name="Text Box 45">
            <a:extLst>
              <a:ext uri="{FF2B5EF4-FFF2-40B4-BE49-F238E27FC236}">
                <a16:creationId xmlns:a16="http://schemas.microsoft.com/office/drawing/2014/main" id="{B19ED59A-CE46-2A45-A7BF-07A9DE896B6E}"/>
              </a:ext>
            </a:extLst>
          </p:cNvPr>
          <p:cNvSpPr txBox="1"/>
          <p:nvPr/>
        </p:nvSpPr>
        <p:spPr>
          <a:xfrm>
            <a:off x="4862671" y="2488325"/>
            <a:ext cx="235024" cy="248162"/>
          </a:xfrm>
          <a:prstGeom prst="rect">
            <a:avLst/>
          </a:prstGeom>
          <a:noFill/>
          <a:ln w="6350">
            <a:noFill/>
          </a:ln>
        </p:spPr>
        <p:txBody>
          <a:bodyPr rot="0" spcFirstLastPara="0" vert="horz" wrap="square" lIns="33180" tIns="16590" rIns="33180" bIns="16590" numCol="1" spcCol="0" rtlCol="0" fromWordArt="0" anchor="ctr" anchorCtr="0" forceAA="0" compatLnSpc="1">
            <a:prstTxWarp prst="textNoShape">
              <a:avLst/>
            </a:prstTxWarp>
            <a:noAutofit/>
          </a:bodyPr>
          <a:lstStyle/>
          <a:p>
            <a:pPr algn="ctr" defTabSz="165918"/>
            <a:r>
              <a:rPr lang="en-US" sz="2100" spc="218" dirty="0">
                <a:solidFill>
                  <a:srgbClr val="C00000"/>
                </a:solidFill>
                <a:latin typeface="Corbel" panose="020B0503020204020204" pitchFamily="34" charset="0"/>
                <a:ea typeface="Calibri" panose="020F0502020204030204" pitchFamily="34" charset="0"/>
                <a:cs typeface="Times New Roman" panose="02020603050405020304" pitchFamily="18" charset="0"/>
              </a:rPr>
              <a:t>C</a:t>
            </a:r>
          </a:p>
        </p:txBody>
      </p:sp>
      <p:sp>
        <p:nvSpPr>
          <p:cNvPr id="47" name="Text Box 45">
            <a:extLst>
              <a:ext uri="{FF2B5EF4-FFF2-40B4-BE49-F238E27FC236}">
                <a16:creationId xmlns:a16="http://schemas.microsoft.com/office/drawing/2014/main" id="{41FDB233-FD46-4148-8799-9E88D07C8C96}"/>
              </a:ext>
            </a:extLst>
          </p:cNvPr>
          <p:cNvSpPr txBox="1"/>
          <p:nvPr/>
        </p:nvSpPr>
        <p:spPr>
          <a:xfrm>
            <a:off x="3526191" y="2115393"/>
            <a:ext cx="235024" cy="248162"/>
          </a:xfrm>
          <a:prstGeom prst="rect">
            <a:avLst/>
          </a:prstGeom>
          <a:noFill/>
          <a:ln w="6350">
            <a:noFill/>
          </a:ln>
        </p:spPr>
        <p:txBody>
          <a:bodyPr rot="0" spcFirstLastPara="0" vert="horz" wrap="square" lIns="33180" tIns="16590" rIns="33180" bIns="16590" numCol="1" spcCol="0" rtlCol="0" fromWordArt="0" anchor="ctr" anchorCtr="0" forceAA="0" compatLnSpc="1">
            <a:prstTxWarp prst="textNoShape">
              <a:avLst/>
            </a:prstTxWarp>
            <a:noAutofit/>
          </a:bodyPr>
          <a:lstStyle/>
          <a:p>
            <a:pPr algn="ctr" defTabSz="165918"/>
            <a:r>
              <a:rPr lang="en-US" sz="2100" spc="300" dirty="0">
                <a:solidFill>
                  <a:srgbClr val="70AD47">
                    <a:lumMod val="50000"/>
                  </a:srgbClr>
                </a:solidFill>
                <a:latin typeface="Corbel" panose="020B0503020204020204" pitchFamily="34" charset="0"/>
                <a:ea typeface="Calibri" panose="020F0502020204030204" pitchFamily="34" charset="0"/>
                <a:cs typeface="Times New Roman" panose="02020603050405020304" pitchFamily="18" charset="0"/>
              </a:rPr>
              <a:t>A</a:t>
            </a:r>
          </a:p>
        </p:txBody>
      </p:sp>
      <p:sp>
        <p:nvSpPr>
          <p:cNvPr id="48" name="Text Box 45">
            <a:extLst>
              <a:ext uri="{FF2B5EF4-FFF2-40B4-BE49-F238E27FC236}">
                <a16:creationId xmlns:a16="http://schemas.microsoft.com/office/drawing/2014/main" id="{BBB2B594-C703-DE45-9406-08FF5FA49001}"/>
              </a:ext>
            </a:extLst>
          </p:cNvPr>
          <p:cNvSpPr txBox="1"/>
          <p:nvPr/>
        </p:nvSpPr>
        <p:spPr>
          <a:xfrm>
            <a:off x="6232244" y="2496432"/>
            <a:ext cx="235024" cy="248162"/>
          </a:xfrm>
          <a:prstGeom prst="rect">
            <a:avLst/>
          </a:prstGeom>
          <a:noFill/>
          <a:ln w="6350">
            <a:noFill/>
          </a:ln>
        </p:spPr>
        <p:txBody>
          <a:bodyPr rot="0" spcFirstLastPara="0" vert="horz" wrap="square" lIns="33180" tIns="16590" rIns="33180" bIns="16590" numCol="1" spcCol="0" rtlCol="0" fromWordArt="0" anchor="ctr" anchorCtr="0" forceAA="0" compatLnSpc="1">
            <a:prstTxWarp prst="textNoShape">
              <a:avLst/>
            </a:prstTxWarp>
            <a:noAutofit/>
          </a:bodyPr>
          <a:lstStyle/>
          <a:p>
            <a:pPr algn="ctr" defTabSz="165918"/>
            <a:r>
              <a:rPr lang="en-US" sz="2100" spc="300" dirty="0">
                <a:solidFill>
                  <a:srgbClr val="5B9BD5">
                    <a:lumMod val="50000"/>
                  </a:srgbClr>
                </a:solidFill>
                <a:latin typeface="Corbel" panose="020B0503020204020204" pitchFamily="34" charset="0"/>
                <a:ea typeface="Calibri" panose="020F0502020204030204" pitchFamily="34" charset="0"/>
                <a:cs typeface="Times New Roman" panose="02020603050405020304" pitchFamily="18" charset="0"/>
              </a:rPr>
              <a:t>T</a:t>
            </a:r>
          </a:p>
        </p:txBody>
      </p:sp>
      <p:sp>
        <p:nvSpPr>
          <p:cNvPr id="49" name="Text Box 45">
            <a:extLst>
              <a:ext uri="{FF2B5EF4-FFF2-40B4-BE49-F238E27FC236}">
                <a16:creationId xmlns:a16="http://schemas.microsoft.com/office/drawing/2014/main" id="{FA793241-6159-A241-8198-8540050EA991}"/>
              </a:ext>
            </a:extLst>
          </p:cNvPr>
          <p:cNvSpPr txBox="1"/>
          <p:nvPr/>
        </p:nvSpPr>
        <p:spPr>
          <a:xfrm>
            <a:off x="4862671" y="2121819"/>
            <a:ext cx="235024" cy="248162"/>
          </a:xfrm>
          <a:prstGeom prst="rect">
            <a:avLst/>
          </a:prstGeom>
          <a:noFill/>
          <a:ln w="6350">
            <a:noFill/>
          </a:ln>
        </p:spPr>
        <p:txBody>
          <a:bodyPr rot="0" spcFirstLastPara="0" vert="horz" wrap="square" lIns="33180" tIns="16590" rIns="33180" bIns="16590" numCol="1" spcCol="0" rtlCol="0" fromWordArt="0" anchor="ctr" anchorCtr="0" forceAA="0" compatLnSpc="1">
            <a:prstTxWarp prst="textNoShape">
              <a:avLst/>
            </a:prstTxWarp>
            <a:noAutofit/>
          </a:bodyPr>
          <a:lstStyle/>
          <a:p>
            <a:pPr algn="ctr" defTabSz="165918"/>
            <a:r>
              <a:rPr lang="en-US" sz="2100" spc="218" dirty="0">
                <a:latin typeface="Corbel" panose="020B0503020204020204" pitchFamily="34" charset="0"/>
                <a:ea typeface="Calibri" panose="020F0502020204030204" pitchFamily="34" charset="0"/>
                <a:cs typeface="Times New Roman" panose="02020603050405020304" pitchFamily="18" charset="0"/>
              </a:rPr>
              <a:t>G</a:t>
            </a:r>
          </a:p>
        </p:txBody>
      </p:sp>
    </p:spTree>
    <p:custDataLst>
      <p:tags r:id="rId1"/>
    </p:custDataLst>
    <p:extLst>
      <p:ext uri="{BB962C8B-B14F-4D97-AF65-F5344CB8AC3E}">
        <p14:creationId xmlns:p14="http://schemas.microsoft.com/office/powerpoint/2010/main" val="230468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par>
                                <p:cTn id="21" presetID="1" presetClass="entr" presetSubtype="0" fill="hold" grpId="1" nodeType="withEffect">
                                  <p:stCondLst>
                                    <p:cond delay="0"/>
                                  </p:stCondLst>
                                  <p:childTnLst>
                                    <p:set>
                                      <p:cBhvr>
                                        <p:cTn id="22" dur="1" fill="hold">
                                          <p:stCondLst>
                                            <p:cond delay="0"/>
                                          </p:stCondLst>
                                        </p:cTn>
                                        <p:tgtEl>
                                          <p:spTgt spid="46"/>
                                        </p:tgtEl>
                                        <p:attrNameLst>
                                          <p:attrName>style.visibility</p:attrName>
                                        </p:attrNameLst>
                                      </p:cBhvr>
                                      <p:to>
                                        <p:strVal val="visible"/>
                                      </p:to>
                                    </p:set>
                                  </p:childTnLst>
                                </p:cTn>
                              </p:par>
                              <p:par>
                                <p:cTn id="23" presetID="1" presetClass="exit" presetSubtype="0" fill="hold" grpId="1" nodeType="withEffect">
                                  <p:stCondLst>
                                    <p:cond delay="0"/>
                                  </p:stCondLst>
                                  <p:childTnLst>
                                    <p:set>
                                      <p:cBhvr>
                                        <p:cTn id="24" dur="1" fill="hold">
                                          <p:stCondLst>
                                            <p:cond delay="0"/>
                                          </p:stCondLst>
                                        </p:cTn>
                                        <p:tgtEl>
                                          <p:spTgt spid="44"/>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5"/>
                                        </p:tgtEl>
                                        <p:attrNameLst>
                                          <p:attrName>style.visibility</p:attrName>
                                        </p:attrNameLst>
                                      </p:cBhvr>
                                      <p:to>
                                        <p:strVal val="visible"/>
                                      </p:to>
                                    </p:set>
                                  </p:childTnLst>
                                </p:cTn>
                              </p:par>
                              <p:par>
                                <p:cTn id="37" presetID="1" presetClass="exit" presetSubtype="0" fill="hold" grpId="0" nodeType="withEffect">
                                  <p:stCondLst>
                                    <p:cond delay="0"/>
                                  </p:stCondLst>
                                  <p:childTnLst>
                                    <p:set>
                                      <p:cBhvr>
                                        <p:cTn id="38" dur="1" fill="hold">
                                          <p:stCondLst>
                                            <p:cond delay="0"/>
                                          </p:stCondLst>
                                        </p:cTn>
                                        <p:tgtEl>
                                          <p:spTgt spid="46"/>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8"/>
                                        </p:tgtEl>
                                        <p:attrNameLst>
                                          <p:attrName>style.visibility</p:attrName>
                                        </p:attrNameLst>
                                      </p:cBhvr>
                                      <p:to>
                                        <p:strVal val="visible"/>
                                      </p:to>
                                    </p:set>
                                  </p:childTnLst>
                                </p:cTn>
                              </p:par>
                              <p:par>
                                <p:cTn id="49" presetID="1" presetClass="exit" presetSubtype="0" fill="hold" grpId="1" nodeType="withEffect">
                                  <p:stCondLst>
                                    <p:cond delay="0"/>
                                  </p:stCondLst>
                                  <p:childTnLst>
                                    <p:set>
                                      <p:cBhvr>
                                        <p:cTn id="50" dur="1" fill="hold">
                                          <p:stCondLst>
                                            <p:cond delay="0"/>
                                          </p:stCondLst>
                                        </p:cTn>
                                        <p:tgtEl>
                                          <p:spTgt spid="45"/>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3">
                                            <p:txEl>
                                              <p:pRg st="4" end="4"/>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33">
                                            <p:txEl>
                                              <p:pRg st="5" end="5"/>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33">
                                            <p:txEl>
                                              <p:pRg st="6" end="6"/>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33">
                                            <p:txEl>
                                              <p:pRg st="7" end="7"/>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33">
                                            <p:txEl>
                                              <p:pRg st="8" end="8"/>
                                            </p:txEl>
                                          </p:spTgt>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33">
                                            <p:txEl>
                                              <p:pRg st="9" end="9"/>
                                            </p:txEl>
                                          </p:spTgt>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3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1" grpId="0"/>
      <p:bldP spid="22" grpId="0"/>
      <p:bldP spid="44" grpId="0"/>
      <p:bldP spid="44" grpId="1"/>
      <p:bldP spid="46" grpId="0"/>
      <p:bldP spid="46" grpId="1"/>
      <p:bldP spid="45" grpId="0"/>
      <p:bldP spid="45" grpId="1"/>
      <p:bldP spid="18" grpId="0" animBg="1"/>
      <p:bldP spid="17" grpId="0" animBg="1"/>
      <p:bldP spid="26" grpId="0" animBg="1"/>
      <p:bldP spid="15" grpId="0" animBg="1"/>
      <p:bldP spid="23" grpId="0"/>
      <p:bldP spid="47" grpId="0"/>
      <p:bldP spid="48" grpId="0"/>
      <p:bldP spid="4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6963" y="257434"/>
            <a:ext cx="8410073" cy="753467"/>
          </a:xfrm>
        </p:spPr>
        <p:txBody>
          <a:bodyPr>
            <a:normAutofit fontScale="90000"/>
          </a:bodyPr>
          <a:lstStyle/>
          <a:p>
            <a:r>
              <a:rPr lang="en-US" dirty="0"/>
              <a:t>Bitap Algorithm</a:t>
            </a:r>
          </a:p>
        </p:txBody>
      </p:sp>
      <p:sp>
        <p:nvSpPr>
          <p:cNvPr id="3" name="Content Placeholder 2"/>
          <p:cNvSpPr>
            <a:spLocks noGrp="1"/>
          </p:cNvSpPr>
          <p:nvPr>
            <p:ph idx="1"/>
          </p:nvPr>
        </p:nvSpPr>
        <p:spPr>
          <a:xfrm>
            <a:off x="366963" y="1153551"/>
            <a:ext cx="8410073" cy="4848004"/>
          </a:xfrm>
        </p:spPr>
        <p:txBody>
          <a:bodyPr>
            <a:noAutofit/>
          </a:bodyPr>
          <a:lstStyle/>
          <a:p>
            <a:pPr marL="342900" indent="-342900">
              <a:lnSpc>
                <a:spcPct val="110000"/>
              </a:lnSpc>
              <a:spcBef>
                <a:spcPts val="0"/>
              </a:spcBef>
              <a:spcAft>
                <a:spcPts val="0"/>
              </a:spcAft>
            </a:pPr>
            <a:r>
              <a:rPr lang="en-US" sz="2100" dirty="0">
                <a:solidFill>
                  <a:srgbClr val="1F8DD3"/>
                </a:solidFill>
              </a:rPr>
              <a:t>Bitap</a:t>
            </a:r>
            <a:r>
              <a:rPr lang="en-US" sz="2100" baseline="30000" dirty="0"/>
              <a:t>1,2 </a:t>
            </a:r>
            <a:r>
              <a:rPr lang="en-US" sz="2100" dirty="0">
                <a:solidFill>
                  <a:schemeClr val="tx1"/>
                </a:solidFill>
              </a:rPr>
              <a:t>performs ASM with </a:t>
            </a:r>
            <a:r>
              <a:rPr lang="en-US" sz="2100" dirty="0">
                <a:solidFill>
                  <a:srgbClr val="1F8DD3"/>
                </a:solidFill>
              </a:rPr>
              <a:t>fast and simple bitwise operations</a:t>
            </a:r>
            <a:endParaRPr lang="en-US" sz="2100" dirty="0">
              <a:solidFill>
                <a:schemeClr val="tx1"/>
              </a:solidFill>
            </a:endParaRPr>
          </a:p>
          <a:p>
            <a:pPr marL="606425" lvl="1" indent="-241300">
              <a:lnSpc>
                <a:spcPct val="110000"/>
              </a:lnSpc>
              <a:spcBef>
                <a:spcPts val="0"/>
              </a:spcBef>
              <a:spcAft>
                <a:spcPts val="0"/>
              </a:spcAft>
            </a:pPr>
            <a:r>
              <a:rPr lang="en-US" sz="2100" dirty="0">
                <a:solidFill>
                  <a:schemeClr val="tx1"/>
                </a:solidFill>
              </a:rPr>
              <a:t>Amenable to efficient hardware acceleration</a:t>
            </a:r>
          </a:p>
          <a:p>
            <a:pPr marL="606425" lvl="1" indent="-241300">
              <a:lnSpc>
                <a:spcPct val="110000"/>
              </a:lnSpc>
              <a:spcBef>
                <a:spcPts val="0"/>
              </a:spcBef>
              <a:spcAft>
                <a:spcPts val="0"/>
              </a:spcAft>
            </a:pPr>
            <a:r>
              <a:rPr lang="en-US" sz="2100" dirty="0">
                <a:solidFill>
                  <a:schemeClr val="tx1"/>
                </a:solidFill>
              </a:rPr>
              <a:t>Computes the </a:t>
            </a:r>
            <a:r>
              <a:rPr lang="en-US" sz="2100" b="1" dirty="0">
                <a:solidFill>
                  <a:schemeClr val="tx1"/>
                </a:solidFill>
              </a:rPr>
              <a:t>minimum edit distance </a:t>
            </a:r>
            <a:r>
              <a:rPr lang="en-US" sz="2100" dirty="0">
                <a:solidFill>
                  <a:schemeClr val="tx1"/>
                </a:solidFill>
              </a:rPr>
              <a:t>between a </a:t>
            </a:r>
            <a:r>
              <a:rPr lang="en-US" sz="2100" b="1" dirty="0">
                <a:solidFill>
                  <a:schemeClr val="tx1"/>
                </a:solidFill>
              </a:rPr>
              <a:t>text</a:t>
            </a:r>
            <a:r>
              <a:rPr lang="en-US" sz="2100" dirty="0">
                <a:solidFill>
                  <a:schemeClr val="tx1"/>
                </a:solidFill>
              </a:rPr>
              <a:t> (e.g., reference genome) and a </a:t>
            </a:r>
            <a:r>
              <a:rPr lang="en-US" sz="2100" b="1" dirty="0">
                <a:solidFill>
                  <a:schemeClr val="tx1"/>
                </a:solidFill>
              </a:rPr>
              <a:t>pattern</a:t>
            </a:r>
            <a:r>
              <a:rPr lang="en-US" sz="2100" dirty="0">
                <a:solidFill>
                  <a:schemeClr val="tx1"/>
                </a:solidFill>
              </a:rPr>
              <a:t> (e.g., read) with a maximum of </a:t>
            </a:r>
            <a:r>
              <a:rPr lang="en-US" sz="2100" b="1" i="1" dirty="0">
                <a:solidFill>
                  <a:schemeClr val="tx1"/>
                </a:solidFill>
              </a:rPr>
              <a:t>k</a:t>
            </a:r>
            <a:r>
              <a:rPr lang="en-US" sz="2100" dirty="0">
                <a:solidFill>
                  <a:schemeClr val="tx1"/>
                </a:solidFill>
              </a:rPr>
              <a:t> errors </a:t>
            </a:r>
          </a:p>
          <a:p>
            <a:pPr marL="365125" indent="-352425">
              <a:lnSpc>
                <a:spcPct val="110000"/>
              </a:lnSpc>
              <a:spcAft>
                <a:spcPts val="0"/>
              </a:spcAft>
            </a:pPr>
            <a:r>
              <a:rPr lang="en-US" sz="2100" b="1" dirty="0">
                <a:solidFill>
                  <a:srgbClr val="FE6200"/>
                </a:solidFill>
              </a:rPr>
              <a:t>Step </a:t>
            </a:r>
            <a:r>
              <a:rPr lang="en-US" sz="2100" b="1" dirty="0">
                <a:solidFill>
                  <a:srgbClr val="FE6200"/>
                </a:solidFill>
                <a:latin typeface="Calibri" panose="020F0502020204030204" pitchFamily="34" charset="0"/>
              </a:rPr>
              <a:t>1</a:t>
            </a:r>
            <a:r>
              <a:rPr lang="en-US" sz="2100" b="1" dirty="0">
                <a:solidFill>
                  <a:srgbClr val="FE6200"/>
                </a:solidFill>
              </a:rPr>
              <a:t>: Pre-processing (per pattern)</a:t>
            </a:r>
          </a:p>
          <a:p>
            <a:pPr marL="627063" lvl="1" indent="-261938">
              <a:lnSpc>
                <a:spcPct val="110000"/>
              </a:lnSpc>
              <a:spcBef>
                <a:spcPts val="0"/>
              </a:spcBef>
              <a:spcAft>
                <a:spcPts val="0"/>
              </a:spcAft>
            </a:pPr>
            <a:r>
              <a:rPr lang="en-US" sz="2100" dirty="0">
                <a:solidFill>
                  <a:schemeClr val="tx1"/>
                </a:solidFill>
              </a:rPr>
              <a:t>Generate a </a:t>
            </a:r>
            <a:r>
              <a:rPr lang="en-US" sz="2100" dirty="0">
                <a:solidFill>
                  <a:srgbClr val="FE6200"/>
                </a:solidFill>
              </a:rPr>
              <a:t>pattern bitmask (PM) </a:t>
            </a:r>
            <a:r>
              <a:rPr lang="en-US" sz="2100" dirty="0">
                <a:solidFill>
                  <a:schemeClr val="tx1"/>
                </a:solidFill>
              </a:rPr>
              <a:t>for each character in the alphabet  (A, C, G, T)</a:t>
            </a:r>
          </a:p>
          <a:p>
            <a:pPr marL="627063" lvl="1" indent="-261938">
              <a:lnSpc>
                <a:spcPct val="110000"/>
              </a:lnSpc>
              <a:spcBef>
                <a:spcPts val="0"/>
              </a:spcBef>
              <a:spcAft>
                <a:spcPts val="0"/>
              </a:spcAft>
            </a:pPr>
            <a:r>
              <a:rPr lang="en-US" sz="2100" dirty="0">
                <a:solidFill>
                  <a:schemeClr val="tx1"/>
                </a:solidFill>
              </a:rPr>
              <a:t>Each PM indicates if character exists at each position of the pattern</a:t>
            </a:r>
          </a:p>
          <a:p>
            <a:pPr marL="365125" indent="-352425">
              <a:lnSpc>
                <a:spcPct val="110000"/>
              </a:lnSpc>
              <a:spcAft>
                <a:spcPts val="0"/>
              </a:spcAft>
            </a:pPr>
            <a:r>
              <a:rPr lang="en-US" sz="2100" b="1" dirty="0">
                <a:solidFill>
                  <a:srgbClr val="00B050"/>
                </a:solidFill>
              </a:rPr>
              <a:t>Step </a:t>
            </a:r>
            <a:r>
              <a:rPr lang="en-US" sz="2100" b="1" dirty="0">
                <a:solidFill>
                  <a:srgbClr val="00B050"/>
                </a:solidFill>
                <a:latin typeface="Calibri" panose="020F0502020204030204" pitchFamily="34" charset="0"/>
              </a:rPr>
              <a:t>2</a:t>
            </a:r>
            <a:r>
              <a:rPr lang="en-US" sz="2100" b="1" dirty="0">
                <a:solidFill>
                  <a:srgbClr val="00B050"/>
                </a:solidFill>
              </a:rPr>
              <a:t>: Searching (Edit Distance Calculation)</a:t>
            </a:r>
          </a:p>
          <a:p>
            <a:pPr marL="627063" lvl="1" indent="-222250">
              <a:lnSpc>
                <a:spcPct val="110000"/>
              </a:lnSpc>
              <a:spcBef>
                <a:spcPts val="0"/>
              </a:spcBef>
              <a:spcAft>
                <a:spcPts val="0"/>
              </a:spcAft>
            </a:pPr>
            <a:r>
              <a:rPr lang="en-US" sz="2100" dirty="0">
                <a:solidFill>
                  <a:srgbClr val="00B050"/>
                </a:solidFill>
              </a:rPr>
              <a:t>Compare all characters of the text with the pattern </a:t>
            </a:r>
            <a:r>
              <a:rPr lang="en-US" sz="2100" dirty="0">
                <a:solidFill>
                  <a:schemeClr val="tx1"/>
                </a:solidFill>
              </a:rPr>
              <a:t>by using:</a:t>
            </a:r>
          </a:p>
          <a:p>
            <a:pPr marL="889000" lvl="2" indent="-222250">
              <a:lnSpc>
                <a:spcPct val="110000"/>
              </a:lnSpc>
              <a:spcBef>
                <a:spcPts val="0"/>
              </a:spcBef>
              <a:spcAft>
                <a:spcPts val="0"/>
              </a:spcAft>
            </a:pPr>
            <a:r>
              <a:rPr lang="en-US" sz="2100" dirty="0">
                <a:solidFill>
                  <a:schemeClr val="tx1"/>
                </a:solidFill>
              </a:rPr>
              <a:t>Pattern bitmasks </a:t>
            </a:r>
          </a:p>
          <a:p>
            <a:pPr marL="889000" lvl="2" indent="-222250">
              <a:lnSpc>
                <a:spcPct val="110000"/>
              </a:lnSpc>
              <a:spcBef>
                <a:spcPts val="0"/>
              </a:spcBef>
              <a:spcAft>
                <a:spcPts val="0"/>
              </a:spcAft>
            </a:pPr>
            <a:r>
              <a:rPr lang="en-US" sz="2100" dirty="0">
                <a:solidFill>
                  <a:schemeClr val="tx1"/>
                </a:solidFill>
              </a:rPr>
              <a:t>Status bitvectors that hold the partial matches </a:t>
            </a:r>
          </a:p>
          <a:p>
            <a:pPr marL="889000" lvl="2" indent="-222250">
              <a:lnSpc>
                <a:spcPct val="110000"/>
              </a:lnSpc>
              <a:spcBef>
                <a:spcPts val="0"/>
              </a:spcBef>
              <a:spcAft>
                <a:spcPts val="0"/>
              </a:spcAft>
            </a:pPr>
            <a:r>
              <a:rPr lang="en-US" sz="2100" dirty="0">
                <a:solidFill>
                  <a:schemeClr val="tx1"/>
                </a:solidFill>
              </a:rPr>
              <a:t>Bitwise operations</a:t>
            </a:r>
          </a:p>
        </p:txBody>
      </p:sp>
      <p:sp>
        <p:nvSpPr>
          <p:cNvPr id="4" name="TextBox 3">
            <a:extLst>
              <a:ext uri="{FF2B5EF4-FFF2-40B4-BE49-F238E27FC236}">
                <a16:creationId xmlns:a16="http://schemas.microsoft.com/office/drawing/2014/main" id="{BDE0E787-8FB8-B94C-ABE5-5CA480A40BE3}"/>
              </a:ext>
            </a:extLst>
          </p:cNvPr>
          <p:cNvSpPr txBox="1"/>
          <p:nvPr/>
        </p:nvSpPr>
        <p:spPr>
          <a:xfrm>
            <a:off x="3771900" y="6135678"/>
            <a:ext cx="5005135" cy="400110"/>
          </a:xfrm>
          <a:prstGeom prst="rect">
            <a:avLst/>
          </a:prstGeom>
          <a:noFill/>
        </p:spPr>
        <p:txBody>
          <a:bodyPr wrap="square" rtlCol="0">
            <a:spAutoFit/>
          </a:bodyPr>
          <a:lstStyle/>
          <a:p>
            <a:pPr marL="101600" algn="r"/>
            <a:r>
              <a:rPr lang="en-US" sz="1000" dirty="0">
                <a:latin typeface="Calibri" panose="020F0502020204030204" pitchFamily="34" charset="0"/>
                <a:cs typeface="Calibri" panose="020F0502020204030204" pitchFamily="34" charset="0"/>
              </a:rPr>
              <a:t>[1] R. A. </a:t>
            </a:r>
            <a:r>
              <a:rPr lang="en-US" sz="1000" dirty="0" err="1">
                <a:latin typeface="Calibri" panose="020F0502020204030204" pitchFamily="34" charset="0"/>
                <a:cs typeface="Calibri" panose="020F0502020204030204" pitchFamily="34" charset="0"/>
              </a:rPr>
              <a:t>Baeza</a:t>
            </a:r>
            <a:r>
              <a:rPr lang="en-US" sz="1000" dirty="0">
                <a:latin typeface="Calibri" panose="020F0502020204030204" pitchFamily="34" charset="0"/>
                <a:cs typeface="Calibri" panose="020F0502020204030204" pitchFamily="34" charset="0"/>
              </a:rPr>
              <a:t>-Yates and G. H. </a:t>
            </a:r>
            <a:r>
              <a:rPr lang="en-US" sz="1000" dirty="0" err="1">
                <a:latin typeface="Calibri" panose="020F0502020204030204" pitchFamily="34" charset="0"/>
                <a:cs typeface="Calibri" panose="020F0502020204030204" pitchFamily="34" charset="0"/>
              </a:rPr>
              <a:t>Gonnet</a:t>
            </a:r>
            <a:r>
              <a:rPr lang="en-US" sz="1000" dirty="0">
                <a:latin typeface="Calibri" panose="020F0502020204030204" pitchFamily="34" charset="0"/>
                <a:cs typeface="Calibri" panose="020F0502020204030204" pitchFamily="34" charset="0"/>
              </a:rPr>
              <a:t>. "A New Approach to Text Searching." </a:t>
            </a:r>
            <a:r>
              <a:rPr lang="en-US" sz="1000" i="1" dirty="0">
                <a:latin typeface="Calibri" panose="020F0502020204030204" pitchFamily="34" charset="0"/>
                <a:cs typeface="Calibri" panose="020F0502020204030204" pitchFamily="34" charset="0"/>
              </a:rPr>
              <a:t>CACM, </a:t>
            </a:r>
            <a:r>
              <a:rPr lang="en-US" sz="1000" dirty="0">
                <a:latin typeface="Calibri" panose="020F0502020204030204" pitchFamily="34" charset="0"/>
                <a:cs typeface="Calibri" panose="020F0502020204030204" pitchFamily="34" charset="0"/>
              </a:rPr>
              <a:t>1992.</a:t>
            </a:r>
          </a:p>
          <a:p>
            <a:pPr marL="101600" algn="r"/>
            <a:r>
              <a:rPr lang="en-US" sz="1000" dirty="0">
                <a:latin typeface="Calibri" panose="020F0502020204030204" pitchFamily="34" charset="0"/>
                <a:cs typeface="Calibri" panose="020F0502020204030204" pitchFamily="34" charset="0"/>
              </a:rPr>
              <a:t>[2] S. Wu and U. Manber. "Fast Text Searching: Allowing Errors." </a:t>
            </a:r>
            <a:r>
              <a:rPr lang="en-US" sz="1000" i="1" dirty="0">
                <a:latin typeface="Calibri" panose="020F0502020204030204" pitchFamily="34" charset="0"/>
                <a:cs typeface="Calibri" panose="020F0502020204030204" pitchFamily="34" charset="0"/>
              </a:rPr>
              <a:t>CACM, </a:t>
            </a:r>
            <a:r>
              <a:rPr lang="en-US" sz="1000" dirty="0">
                <a:latin typeface="Calibri" panose="020F0502020204030204" pitchFamily="34" charset="0"/>
                <a:cs typeface="Calibri" panose="020F0502020204030204" pitchFamily="34" charset="0"/>
              </a:rPr>
              <a:t>1992.</a:t>
            </a:r>
          </a:p>
        </p:txBody>
      </p:sp>
      <p:sp>
        <p:nvSpPr>
          <p:cNvPr id="5" name="Slide Number Placeholder 4">
            <a:extLst>
              <a:ext uri="{FF2B5EF4-FFF2-40B4-BE49-F238E27FC236}">
                <a16:creationId xmlns:a16="http://schemas.microsoft.com/office/drawing/2014/main" id="{119C3E35-7279-EA40-9079-2CE38A335785}"/>
              </a:ext>
            </a:extLst>
          </p:cNvPr>
          <p:cNvSpPr>
            <a:spLocks noGrp="1"/>
          </p:cNvSpPr>
          <p:nvPr>
            <p:ph type="sldNum" sz="quarter" idx="10"/>
          </p:nvPr>
        </p:nvSpPr>
        <p:spPr/>
        <p:txBody>
          <a:bodyPr/>
          <a:lstStyle/>
          <a:p>
            <a:fld id="{BE67019E-6B59-9444-A8F8-0CFAB6B6981D}" type="slidenum">
              <a:rPr lang="en-US" smtClean="0"/>
              <a:pPr/>
              <a:t>15</a:t>
            </a:fld>
            <a:endParaRPr lang="en-US" dirty="0"/>
          </a:p>
        </p:txBody>
      </p:sp>
    </p:spTree>
    <p:custDataLst>
      <p:tags r:id="rId1"/>
    </p:custDataLst>
    <p:extLst>
      <p:ext uri="{BB962C8B-B14F-4D97-AF65-F5344CB8AC3E}">
        <p14:creationId xmlns:p14="http://schemas.microsoft.com/office/powerpoint/2010/main" val="347793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E808E-FA67-9A4E-8BE4-839782231A1B}"/>
              </a:ext>
            </a:extLst>
          </p:cNvPr>
          <p:cNvSpPr>
            <a:spLocks noGrp="1"/>
          </p:cNvSpPr>
          <p:nvPr>
            <p:ph type="title"/>
          </p:nvPr>
        </p:nvSpPr>
        <p:spPr>
          <a:xfrm>
            <a:off x="366963" y="257434"/>
            <a:ext cx="8410073" cy="753467"/>
          </a:xfrm>
        </p:spPr>
        <p:txBody>
          <a:bodyPr>
            <a:noAutofit/>
          </a:bodyPr>
          <a:lstStyle/>
          <a:p>
            <a:r>
              <a:rPr lang="en-US" sz="4000" dirty="0"/>
              <a:t>Limitations of Bitap</a:t>
            </a:r>
          </a:p>
        </p:txBody>
      </p:sp>
      <p:sp>
        <p:nvSpPr>
          <p:cNvPr id="3" name="Content Placeholder 2">
            <a:extLst>
              <a:ext uri="{FF2B5EF4-FFF2-40B4-BE49-F238E27FC236}">
                <a16:creationId xmlns:a16="http://schemas.microsoft.com/office/drawing/2014/main" id="{E88C243C-6CB8-5444-A27A-8A86910E43AE}"/>
              </a:ext>
            </a:extLst>
          </p:cNvPr>
          <p:cNvSpPr>
            <a:spLocks noGrp="1"/>
          </p:cNvSpPr>
          <p:nvPr>
            <p:ph idx="1"/>
          </p:nvPr>
        </p:nvSpPr>
        <p:spPr>
          <a:xfrm>
            <a:off x="366963" y="1176569"/>
            <a:ext cx="8410073" cy="5001491"/>
          </a:xfrm>
        </p:spPr>
        <p:txBody>
          <a:bodyPr>
            <a:noAutofit/>
          </a:bodyPr>
          <a:lstStyle/>
          <a:p>
            <a:pPr marL="490538" indent="-303213">
              <a:lnSpc>
                <a:spcPct val="110000"/>
              </a:lnSpc>
              <a:spcBef>
                <a:spcPts val="600"/>
              </a:spcBef>
              <a:spcAft>
                <a:spcPts val="0"/>
              </a:spcAft>
              <a:buClr>
                <a:srgbClr val="0070C0"/>
              </a:buClr>
              <a:buSzPct val="100000"/>
              <a:buFont typeface="+mj-lt"/>
              <a:buAutoNum type="arabicParenR"/>
            </a:pPr>
            <a:r>
              <a:rPr lang="en-US" sz="2050" b="1" dirty="0">
                <a:solidFill>
                  <a:srgbClr val="0070C0"/>
                </a:solidFill>
              </a:rPr>
              <a:t>Data Dependency Between Iterations:</a:t>
            </a:r>
          </a:p>
          <a:p>
            <a:pPr lvl="1">
              <a:lnSpc>
                <a:spcPct val="110000"/>
              </a:lnSpc>
              <a:spcBef>
                <a:spcPts val="0"/>
              </a:spcBef>
              <a:spcAft>
                <a:spcPts val="0"/>
              </a:spcAft>
            </a:pPr>
            <a:r>
              <a:rPr lang="en-US" sz="2050" dirty="0">
                <a:solidFill>
                  <a:schemeClr val="tx1"/>
                </a:solidFill>
              </a:rPr>
              <a:t>Two-level data dependency forces the consecutive iterations to take place sequentially</a:t>
            </a:r>
            <a:endParaRPr lang="en-US" sz="2050" dirty="0"/>
          </a:p>
          <a:p>
            <a:pPr marL="179387" indent="0">
              <a:lnSpc>
                <a:spcPct val="110000"/>
              </a:lnSpc>
              <a:spcBef>
                <a:spcPts val="0"/>
              </a:spcBef>
              <a:spcAft>
                <a:spcPts val="0"/>
              </a:spcAft>
              <a:buNone/>
            </a:pPr>
            <a:endParaRPr lang="en-US" sz="2050" dirty="0"/>
          </a:p>
          <a:p>
            <a:pPr marL="454025" lvl="1" indent="0">
              <a:lnSpc>
                <a:spcPct val="110000"/>
              </a:lnSpc>
              <a:spcBef>
                <a:spcPts val="0"/>
              </a:spcBef>
              <a:spcAft>
                <a:spcPts val="0"/>
              </a:spcAft>
              <a:buNone/>
            </a:pPr>
            <a:endParaRPr lang="en-US" sz="2050" dirty="0">
              <a:solidFill>
                <a:schemeClr val="tx1"/>
              </a:solidFill>
            </a:endParaRPr>
          </a:p>
          <a:p>
            <a:pPr lvl="1">
              <a:lnSpc>
                <a:spcPct val="110000"/>
              </a:lnSpc>
              <a:spcBef>
                <a:spcPts val="0"/>
              </a:spcBef>
              <a:spcAft>
                <a:spcPts val="0"/>
              </a:spcAft>
            </a:pPr>
            <a:endParaRPr lang="en-US" sz="2050" dirty="0">
              <a:solidFill>
                <a:srgbClr val="C00000"/>
              </a:solidFill>
            </a:endParaRPr>
          </a:p>
        </p:txBody>
      </p:sp>
      <p:sp>
        <p:nvSpPr>
          <p:cNvPr id="5" name="Slide Number Placeholder 4">
            <a:extLst>
              <a:ext uri="{FF2B5EF4-FFF2-40B4-BE49-F238E27FC236}">
                <a16:creationId xmlns:a16="http://schemas.microsoft.com/office/drawing/2014/main" id="{44011BC5-54C3-4748-AF2B-5774B7C4F5C8}"/>
              </a:ext>
            </a:extLst>
          </p:cNvPr>
          <p:cNvSpPr>
            <a:spLocks noGrp="1"/>
          </p:cNvSpPr>
          <p:nvPr>
            <p:ph type="sldNum" sz="quarter" idx="10"/>
          </p:nvPr>
        </p:nvSpPr>
        <p:spPr/>
        <p:txBody>
          <a:bodyPr/>
          <a:lstStyle/>
          <a:p>
            <a:fld id="{BE67019E-6B59-9444-A8F8-0CFAB6B6981D}" type="slidenum">
              <a:rPr lang="en-US" smtClean="0"/>
              <a:pPr/>
              <a:t>16</a:t>
            </a:fld>
            <a:endParaRPr lang="en-US" dirty="0"/>
          </a:p>
        </p:txBody>
      </p:sp>
    </p:spTree>
    <p:custDataLst>
      <p:tags r:id="rId1"/>
    </p:custDataLst>
    <p:extLst>
      <p:ext uri="{BB962C8B-B14F-4D97-AF65-F5344CB8AC3E}">
        <p14:creationId xmlns:p14="http://schemas.microsoft.com/office/powerpoint/2010/main" val="1210245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0935E-F9B8-0B4A-A87D-3D8B46CF5D44}"/>
              </a:ext>
            </a:extLst>
          </p:cNvPr>
          <p:cNvSpPr>
            <a:spLocks noGrp="1"/>
          </p:cNvSpPr>
          <p:nvPr>
            <p:ph type="title"/>
          </p:nvPr>
        </p:nvSpPr>
        <p:spPr>
          <a:xfrm>
            <a:off x="366963" y="257434"/>
            <a:ext cx="8410073" cy="753467"/>
          </a:xfrm>
        </p:spPr>
        <p:txBody>
          <a:bodyPr>
            <a:normAutofit fontScale="90000"/>
          </a:bodyPr>
          <a:lstStyle/>
          <a:p>
            <a:r>
              <a:rPr lang="en-US" dirty="0"/>
              <a:t>Bitap Algorithm (cont’d.)</a:t>
            </a:r>
          </a:p>
        </p:txBody>
      </p:sp>
      <p:grpSp>
        <p:nvGrpSpPr>
          <p:cNvPr id="49" name="Group 48">
            <a:extLst>
              <a:ext uri="{FF2B5EF4-FFF2-40B4-BE49-F238E27FC236}">
                <a16:creationId xmlns:a16="http://schemas.microsoft.com/office/drawing/2014/main" id="{28674167-2A74-1748-8476-9A9AAFD8BB74}"/>
              </a:ext>
            </a:extLst>
          </p:cNvPr>
          <p:cNvGrpSpPr/>
          <p:nvPr/>
        </p:nvGrpSpPr>
        <p:grpSpPr>
          <a:xfrm>
            <a:off x="569625" y="1580184"/>
            <a:ext cx="8208030" cy="1626735"/>
            <a:chOff x="569625" y="1580184"/>
            <a:chExt cx="8208030" cy="1626735"/>
          </a:xfrm>
        </p:grpSpPr>
        <p:sp>
          <p:nvSpPr>
            <p:cNvPr id="13" name="Rounded Rectangle 12">
              <a:extLst>
                <a:ext uri="{FF2B5EF4-FFF2-40B4-BE49-F238E27FC236}">
                  <a16:creationId xmlns:a16="http://schemas.microsoft.com/office/drawing/2014/main" id="{7A1B90B2-0C09-3046-A9F8-D51D63220822}"/>
                </a:ext>
              </a:extLst>
            </p:cNvPr>
            <p:cNvSpPr/>
            <p:nvPr/>
          </p:nvSpPr>
          <p:spPr>
            <a:xfrm>
              <a:off x="1174911" y="2781696"/>
              <a:ext cx="1508328" cy="425223"/>
            </a:xfrm>
            <a:prstGeom prst="roundRect">
              <a:avLst/>
            </a:prstGeom>
            <a:solidFill>
              <a:srgbClr val="FD920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sp>
          <p:nvSpPr>
            <p:cNvPr id="14" name="Rounded Rectangle 13">
              <a:extLst>
                <a:ext uri="{FF2B5EF4-FFF2-40B4-BE49-F238E27FC236}">
                  <a16:creationId xmlns:a16="http://schemas.microsoft.com/office/drawing/2014/main" id="{D8CF7C6B-582E-E742-8FF6-7F1052E60B09}"/>
                </a:ext>
              </a:extLst>
            </p:cNvPr>
            <p:cNvSpPr/>
            <p:nvPr/>
          </p:nvSpPr>
          <p:spPr>
            <a:xfrm>
              <a:off x="569625" y="1604911"/>
              <a:ext cx="4010449" cy="425223"/>
            </a:xfrm>
            <a:prstGeom prst="roundRect">
              <a:avLst/>
            </a:prstGeom>
            <a:solidFill>
              <a:srgbClr val="FF9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cxnSp>
          <p:nvCxnSpPr>
            <p:cNvPr id="15" name="Straight Arrow Connector 14">
              <a:extLst>
                <a:ext uri="{FF2B5EF4-FFF2-40B4-BE49-F238E27FC236}">
                  <a16:creationId xmlns:a16="http://schemas.microsoft.com/office/drawing/2014/main" id="{134EAEB8-0FB4-D447-8F5F-B171B0F08962}"/>
                </a:ext>
              </a:extLst>
            </p:cNvPr>
            <p:cNvCxnSpPr>
              <a:cxnSpLocks/>
            </p:cNvCxnSpPr>
            <p:nvPr/>
          </p:nvCxnSpPr>
          <p:spPr>
            <a:xfrm>
              <a:off x="4523309" y="1817522"/>
              <a:ext cx="1928241" cy="0"/>
            </a:xfrm>
            <a:prstGeom prst="straightConnector1">
              <a:avLst/>
            </a:prstGeom>
            <a:ln w="28575">
              <a:solidFill>
                <a:srgbClr val="FD9208"/>
              </a:solidFill>
              <a:tailEnd type="triangle"/>
            </a:ln>
          </p:spPr>
          <p:style>
            <a:lnRef idx="1">
              <a:schemeClr val="accent1"/>
            </a:lnRef>
            <a:fillRef idx="0">
              <a:schemeClr val="accent1"/>
            </a:fillRef>
            <a:effectRef idx="0">
              <a:schemeClr val="accent1"/>
            </a:effectRef>
            <a:fontRef idx="minor">
              <a:schemeClr val="tx1"/>
            </a:fontRef>
          </p:style>
        </p:cxnSp>
        <p:cxnSp>
          <p:nvCxnSpPr>
            <p:cNvPr id="16" name="Elbow Connector 15">
              <a:extLst>
                <a:ext uri="{FF2B5EF4-FFF2-40B4-BE49-F238E27FC236}">
                  <a16:creationId xmlns:a16="http://schemas.microsoft.com/office/drawing/2014/main" id="{81393A58-2D1D-5D43-BFB5-66B0F61E8B50}"/>
                </a:ext>
              </a:extLst>
            </p:cNvPr>
            <p:cNvCxnSpPr>
              <a:cxnSpLocks/>
            </p:cNvCxnSpPr>
            <p:nvPr/>
          </p:nvCxnSpPr>
          <p:spPr>
            <a:xfrm flipV="1">
              <a:off x="2636836" y="1935977"/>
              <a:ext cx="3814714" cy="1073855"/>
            </a:xfrm>
            <a:prstGeom prst="bentConnector3">
              <a:avLst>
                <a:gd name="adj1" fmla="val 84187"/>
              </a:avLst>
            </a:prstGeom>
            <a:ln w="28575">
              <a:solidFill>
                <a:srgbClr val="FD9208"/>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6E23F9EB-65C1-2140-A424-CBE7E5B7EF8D}"/>
                </a:ext>
              </a:extLst>
            </p:cNvPr>
            <p:cNvSpPr txBox="1"/>
            <p:nvPr/>
          </p:nvSpPr>
          <p:spPr>
            <a:xfrm>
              <a:off x="6452169" y="1580184"/>
              <a:ext cx="2325486" cy="707886"/>
            </a:xfrm>
            <a:prstGeom prst="rect">
              <a:avLst/>
            </a:prstGeom>
            <a:noFill/>
            <a:ln w="28575">
              <a:solidFill>
                <a:srgbClr val="FD9208"/>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orbel" panose="020B0503020204020204" pitchFamily="34" charset="0"/>
                  <a:ea typeface="Intel Clear" panose="020B0604020203020204" pitchFamily="34" charset="0"/>
                  <a:cs typeface="Intel Clear" panose="020B0604020203020204" pitchFamily="34" charset="0"/>
                </a:rPr>
                <a:t>Large number of iterations</a:t>
              </a:r>
            </a:p>
          </p:txBody>
        </p:sp>
      </p:grpSp>
      <p:sp>
        <p:nvSpPr>
          <p:cNvPr id="39" name="Content Placeholder 2">
            <a:extLst>
              <a:ext uri="{FF2B5EF4-FFF2-40B4-BE49-F238E27FC236}">
                <a16:creationId xmlns:a16="http://schemas.microsoft.com/office/drawing/2014/main" id="{1DCF6B51-238A-8844-9A7D-237545EEC90E}"/>
              </a:ext>
            </a:extLst>
          </p:cNvPr>
          <p:cNvSpPr>
            <a:spLocks noGrp="1"/>
          </p:cNvSpPr>
          <p:nvPr>
            <p:ph idx="1"/>
          </p:nvPr>
        </p:nvSpPr>
        <p:spPr>
          <a:xfrm>
            <a:off x="366963" y="1246909"/>
            <a:ext cx="8410073" cy="5001491"/>
          </a:xfrm>
        </p:spPr>
        <p:txBody>
          <a:bodyPr numCol="1">
            <a:noAutofit/>
          </a:bodyPr>
          <a:lstStyle/>
          <a:p>
            <a:pPr marL="342900" indent="-342900">
              <a:lnSpc>
                <a:spcPct val="100000"/>
              </a:lnSpc>
              <a:spcBef>
                <a:spcPts val="300"/>
              </a:spcBef>
              <a:spcAft>
                <a:spcPts val="300"/>
              </a:spcAft>
            </a:pPr>
            <a:r>
              <a:rPr lang="en-US" b="1" dirty="0">
                <a:solidFill>
                  <a:srgbClr val="00B050"/>
                </a:solidFill>
              </a:rPr>
              <a:t>Step </a:t>
            </a:r>
            <a:r>
              <a:rPr lang="en-US" b="1" dirty="0">
                <a:solidFill>
                  <a:srgbClr val="00B050"/>
                </a:solidFill>
                <a:latin typeface="Calibri" panose="020F0502020204030204" pitchFamily="34" charset="0"/>
              </a:rPr>
              <a:t>2:</a:t>
            </a:r>
            <a:r>
              <a:rPr lang="en-US" b="1" dirty="0">
                <a:solidFill>
                  <a:srgbClr val="00B050"/>
                </a:solidFill>
              </a:rPr>
              <a:t> Edit Distance Calculation</a:t>
            </a:r>
          </a:p>
          <a:p>
            <a:pPr marL="344488" indent="0">
              <a:lnSpc>
                <a:spcPct val="100000"/>
              </a:lnSpc>
              <a:spcBef>
                <a:spcPts val="300"/>
              </a:spcBef>
              <a:spcAft>
                <a:spcPts val="300"/>
              </a:spcAft>
              <a:buNone/>
            </a:pPr>
            <a:r>
              <a:rPr lang="en-US" dirty="0">
                <a:solidFill>
                  <a:prstClr val="black"/>
                </a:solidFill>
              </a:rPr>
              <a:t>For each character of the text (char):</a:t>
            </a:r>
          </a:p>
          <a:p>
            <a:pPr marL="344488" lvl="2" indent="0">
              <a:lnSpc>
                <a:spcPct val="100000"/>
              </a:lnSpc>
              <a:spcBef>
                <a:spcPts val="300"/>
              </a:spcBef>
              <a:spcAft>
                <a:spcPts val="300"/>
              </a:spcAft>
              <a:buNone/>
            </a:pPr>
            <a:r>
              <a:rPr lang="en-US" sz="2000" dirty="0">
                <a:solidFill>
                  <a:prstClr val="black"/>
                </a:solidFill>
              </a:rPr>
              <a:t>	Copy previous R bitvectors as </a:t>
            </a:r>
            <a:r>
              <a:rPr lang="en-US" sz="2000" dirty="0" err="1">
                <a:solidFill>
                  <a:prstClr val="black"/>
                </a:solidFill>
              </a:rPr>
              <a:t>oldR</a:t>
            </a:r>
            <a:endParaRPr lang="en-US" sz="2000" dirty="0">
              <a:solidFill>
                <a:prstClr val="black"/>
              </a:solidFill>
            </a:endParaRPr>
          </a:p>
          <a:p>
            <a:pPr marL="344488" lvl="2" indent="0">
              <a:lnSpc>
                <a:spcPct val="100000"/>
              </a:lnSpc>
              <a:spcBef>
                <a:spcPts val="300"/>
              </a:spcBef>
              <a:spcAft>
                <a:spcPts val="300"/>
              </a:spcAft>
              <a:buNone/>
            </a:pPr>
            <a:r>
              <a:rPr lang="en-US" sz="2000" dirty="0">
                <a:solidFill>
                  <a:prstClr val="black"/>
                </a:solidFill>
              </a:rPr>
              <a:t>	R[</a:t>
            </a:r>
            <a:r>
              <a:rPr lang="en-US" sz="2000" dirty="0">
                <a:solidFill>
                  <a:prstClr val="black"/>
                </a:solidFill>
                <a:latin typeface="Calibri" panose="020F0502020204030204" pitchFamily="34" charset="0"/>
              </a:rPr>
              <a:t>0</a:t>
            </a:r>
            <a:r>
              <a:rPr lang="en-US" sz="2000" dirty="0">
                <a:solidFill>
                  <a:prstClr val="black"/>
                </a:solidFill>
              </a:rPr>
              <a:t>] = (</a:t>
            </a:r>
            <a:r>
              <a:rPr lang="en-US" sz="2000" dirty="0" err="1">
                <a:solidFill>
                  <a:prstClr val="black"/>
                </a:solidFill>
              </a:rPr>
              <a:t>oldR</a:t>
            </a:r>
            <a:r>
              <a:rPr lang="en-US" sz="2000" dirty="0">
                <a:solidFill>
                  <a:prstClr val="black"/>
                </a:solidFill>
              </a:rPr>
              <a:t>[</a:t>
            </a:r>
            <a:r>
              <a:rPr lang="en-US" sz="2000" dirty="0">
                <a:solidFill>
                  <a:prstClr val="black"/>
                </a:solidFill>
                <a:latin typeface="Calibri" panose="020F0502020204030204" pitchFamily="34" charset="0"/>
              </a:rPr>
              <a:t>0</a:t>
            </a:r>
            <a:r>
              <a:rPr lang="en-US" sz="2000" dirty="0">
                <a:solidFill>
                  <a:prstClr val="black"/>
                </a:solidFill>
              </a:rPr>
              <a:t>] &lt;&lt; </a:t>
            </a:r>
            <a:r>
              <a:rPr lang="en-US" sz="2000" dirty="0">
                <a:solidFill>
                  <a:prstClr val="black"/>
                </a:solidFill>
                <a:latin typeface="Calibri" panose="020F0502020204030204" pitchFamily="34" charset="0"/>
              </a:rPr>
              <a:t>1</a:t>
            </a:r>
            <a:r>
              <a:rPr lang="en-US" sz="2000" dirty="0">
                <a:solidFill>
                  <a:prstClr val="black"/>
                </a:solidFill>
              </a:rPr>
              <a:t>) | PM [char]</a:t>
            </a:r>
          </a:p>
          <a:p>
            <a:pPr marL="344488" lvl="2" indent="0">
              <a:lnSpc>
                <a:spcPct val="100000"/>
              </a:lnSpc>
              <a:spcBef>
                <a:spcPts val="300"/>
              </a:spcBef>
              <a:spcAft>
                <a:spcPts val="300"/>
              </a:spcAft>
              <a:buNone/>
            </a:pPr>
            <a:r>
              <a:rPr lang="en-US" sz="2000" dirty="0">
                <a:solidFill>
                  <a:prstClr val="black"/>
                </a:solidFill>
              </a:rPr>
              <a:t>	For d = </a:t>
            </a:r>
            <a:r>
              <a:rPr lang="en-US" sz="2000" dirty="0">
                <a:solidFill>
                  <a:prstClr val="black"/>
                </a:solidFill>
                <a:latin typeface="Calibri" panose="020F0502020204030204" pitchFamily="34" charset="0"/>
              </a:rPr>
              <a:t>1</a:t>
            </a:r>
            <a:r>
              <a:rPr lang="en-US" sz="2000" dirty="0">
                <a:solidFill>
                  <a:prstClr val="black"/>
                </a:solidFill>
              </a:rPr>
              <a:t>…k:</a:t>
            </a:r>
          </a:p>
          <a:p>
            <a:pPr marL="344488" lvl="2" indent="0">
              <a:lnSpc>
                <a:spcPct val="100000"/>
              </a:lnSpc>
              <a:spcBef>
                <a:spcPts val="300"/>
              </a:spcBef>
              <a:spcAft>
                <a:spcPts val="300"/>
              </a:spcAft>
              <a:buNone/>
            </a:pPr>
            <a:r>
              <a:rPr lang="en-US" sz="2000" dirty="0">
                <a:solidFill>
                  <a:prstClr val="black"/>
                </a:solidFill>
              </a:rPr>
              <a:t>		deletion          = </a:t>
            </a:r>
            <a:r>
              <a:rPr lang="en-US" sz="2000" dirty="0" err="1">
                <a:solidFill>
                  <a:prstClr val="black"/>
                </a:solidFill>
              </a:rPr>
              <a:t>oldR</a:t>
            </a:r>
            <a:r>
              <a:rPr lang="en-US" sz="2000" dirty="0">
                <a:solidFill>
                  <a:prstClr val="black"/>
                </a:solidFill>
              </a:rPr>
              <a:t>[d</a:t>
            </a:r>
            <a:r>
              <a:rPr lang="en-US" sz="2000" dirty="0">
                <a:solidFill>
                  <a:prstClr val="black"/>
                </a:solidFill>
                <a:latin typeface="Calibri" panose="020F0502020204030204" pitchFamily="34" charset="0"/>
              </a:rPr>
              <a:t>-1</a:t>
            </a:r>
            <a:r>
              <a:rPr lang="en-US" sz="2000" dirty="0">
                <a:solidFill>
                  <a:prstClr val="black"/>
                </a:solidFill>
              </a:rPr>
              <a:t>]</a:t>
            </a:r>
          </a:p>
          <a:p>
            <a:pPr marL="344488" lvl="2" indent="0">
              <a:lnSpc>
                <a:spcPct val="100000"/>
              </a:lnSpc>
              <a:spcBef>
                <a:spcPts val="300"/>
              </a:spcBef>
              <a:spcAft>
                <a:spcPts val="300"/>
              </a:spcAft>
              <a:buNone/>
            </a:pPr>
            <a:r>
              <a:rPr lang="en-US" sz="2000" dirty="0">
                <a:solidFill>
                  <a:prstClr val="black"/>
                </a:solidFill>
              </a:rPr>
              <a:t>		substitution  = </a:t>
            </a:r>
            <a:r>
              <a:rPr lang="en-US" sz="2000" dirty="0" err="1">
                <a:solidFill>
                  <a:prstClr val="black"/>
                </a:solidFill>
              </a:rPr>
              <a:t>oldR</a:t>
            </a:r>
            <a:r>
              <a:rPr lang="en-US" sz="2000" dirty="0">
                <a:solidFill>
                  <a:prstClr val="black"/>
                </a:solidFill>
              </a:rPr>
              <a:t>[d</a:t>
            </a:r>
            <a:r>
              <a:rPr lang="en-US" sz="2000" dirty="0">
                <a:solidFill>
                  <a:prstClr val="black"/>
                </a:solidFill>
                <a:latin typeface="Calibri" panose="020F0502020204030204" pitchFamily="34" charset="0"/>
              </a:rPr>
              <a:t>-1</a:t>
            </a:r>
            <a:r>
              <a:rPr lang="en-US" sz="2000" dirty="0">
                <a:solidFill>
                  <a:prstClr val="black"/>
                </a:solidFill>
              </a:rPr>
              <a:t>] &lt;&lt; </a:t>
            </a:r>
            <a:r>
              <a:rPr lang="en-US" sz="2000" dirty="0">
                <a:solidFill>
                  <a:prstClr val="black"/>
                </a:solidFill>
                <a:latin typeface="Calibri" panose="020F0502020204030204" pitchFamily="34" charset="0"/>
              </a:rPr>
              <a:t>1</a:t>
            </a:r>
          </a:p>
          <a:p>
            <a:pPr marL="344488" lvl="2" indent="0">
              <a:lnSpc>
                <a:spcPct val="100000"/>
              </a:lnSpc>
              <a:spcBef>
                <a:spcPts val="300"/>
              </a:spcBef>
              <a:spcAft>
                <a:spcPts val="300"/>
              </a:spcAft>
              <a:buNone/>
            </a:pPr>
            <a:r>
              <a:rPr lang="en-US" sz="2000" dirty="0">
                <a:solidFill>
                  <a:prstClr val="black"/>
                </a:solidFill>
              </a:rPr>
              <a:t>		insertion         = R[d</a:t>
            </a:r>
            <a:r>
              <a:rPr lang="en-US" sz="2000" dirty="0">
                <a:solidFill>
                  <a:prstClr val="black"/>
                </a:solidFill>
                <a:latin typeface="Calibri" panose="020F0502020204030204" pitchFamily="34" charset="0"/>
              </a:rPr>
              <a:t>-1</a:t>
            </a:r>
            <a:r>
              <a:rPr lang="en-US" sz="2000" dirty="0">
                <a:solidFill>
                  <a:prstClr val="black"/>
                </a:solidFill>
              </a:rPr>
              <a:t>] &lt;&lt; </a:t>
            </a:r>
            <a:r>
              <a:rPr lang="en-US" sz="2000" dirty="0">
                <a:solidFill>
                  <a:prstClr val="black"/>
                </a:solidFill>
                <a:latin typeface="Calibri" panose="020F0502020204030204" pitchFamily="34" charset="0"/>
              </a:rPr>
              <a:t>1</a:t>
            </a:r>
          </a:p>
          <a:p>
            <a:pPr marL="344488" lvl="2" indent="0">
              <a:lnSpc>
                <a:spcPct val="100000"/>
              </a:lnSpc>
              <a:spcBef>
                <a:spcPts val="300"/>
              </a:spcBef>
              <a:spcAft>
                <a:spcPts val="300"/>
              </a:spcAft>
              <a:buNone/>
            </a:pPr>
            <a:r>
              <a:rPr lang="en-US" sz="2000" dirty="0">
                <a:solidFill>
                  <a:prstClr val="black"/>
                </a:solidFill>
              </a:rPr>
              <a:t>		match              = (</a:t>
            </a:r>
            <a:r>
              <a:rPr lang="en-US" sz="2000" dirty="0" err="1">
                <a:solidFill>
                  <a:prstClr val="black"/>
                </a:solidFill>
              </a:rPr>
              <a:t>oldR</a:t>
            </a:r>
            <a:r>
              <a:rPr lang="en-US" sz="2000" dirty="0">
                <a:solidFill>
                  <a:prstClr val="black"/>
                </a:solidFill>
              </a:rPr>
              <a:t>[d] &lt;&lt; </a:t>
            </a:r>
            <a:r>
              <a:rPr lang="en-US" sz="2000" dirty="0">
                <a:solidFill>
                  <a:prstClr val="black"/>
                </a:solidFill>
                <a:latin typeface="Calibri" panose="020F0502020204030204" pitchFamily="34" charset="0"/>
              </a:rPr>
              <a:t>1</a:t>
            </a:r>
            <a:r>
              <a:rPr lang="en-US" sz="2000" dirty="0">
                <a:solidFill>
                  <a:prstClr val="black"/>
                </a:solidFill>
              </a:rPr>
              <a:t>) | PM [char]</a:t>
            </a:r>
          </a:p>
          <a:p>
            <a:pPr marL="344488" lvl="2" indent="0">
              <a:lnSpc>
                <a:spcPct val="100000"/>
              </a:lnSpc>
              <a:spcBef>
                <a:spcPts val="300"/>
              </a:spcBef>
              <a:spcAft>
                <a:spcPts val="300"/>
              </a:spcAft>
              <a:buNone/>
            </a:pPr>
            <a:r>
              <a:rPr lang="en-US" sz="2000" dirty="0">
                <a:solidFill>
                  <a:prstClr val="black"/>
                </a:solidFill>
              </a:rPr>
              <a:t>		R[d] = deletion &amp; mismatch &amp; insertion &amp; match</a:t>
            </a:r>
          </a:p>
          <a:p>
            <a:pPr marL="344488" lvl="2" indent="0">
              <a:lnSpc>
                <a:spcPct val="100000"/>
              </a:lnSpc>
              <a:spcBef>
                <a:spcPts val="300"/>
              </a:spcBef>
              <a:spcAft>
                <a:spcPts val="300"/>
              </a:spcAft>
              <a:buNone/>
            </a:pPr>
            <a:r>
              <a:rPr lang="en-US" sz="2000" dirty="0">
                <a:solidFill>
                  <a:prstClr val="black"/>
                </a:solidFill>
              </a:rPr>
              <a:t>		Check MSB of R[d]:</a:t>
            </a:r>
          </a:p>
          <a:p>
            <a:pPr marL="344488" lvl="2" indent="0">
              <a:lnSpc>
                <a:spcPct val="100000"/>
              </a:lnSpc>
              <a:spcBef>
                <a:spcPts val="300"/>
              </a:spcBef>
              <a:spcAft>
                <a:spcPts val="300"/>
              </a:spcAft>
              <a:buNone/>
            </a:pPr>
            <a:r>
              <a:rPr lang="en-US" sz="2000" dirty="0">
                <a:solidFill>
                  <a:prstClr val="black"/>
                </a:solidFill>
              </a:rPr>
              <a:t>			If </a:t>
            </a:r>
            <a:r>
              <a:rPr lang="en-US" sz="2000" dirty="0">
                <a:solidFill>
                  <a:prstClr val="black"/>
                </a:solidFill>
                <a:latin typeface="Calibri" panose="020F0502020204030204" pitchFamily="34" charset="0"/>
                <a:ea typeface="Linux Libertine O" panose="02000503000000000000" pitchFamily="2" charset="0"/>
              </a:rPr>
              <a:t>1</a:t>
            </a:r>
            <a:r>
              <a:rPr lang="en-US" sz="2000" dirty="0">
                <a:solidFill>
                  <a:prstClr val="black"/>
                </a:solidFill>
              </a:rPr>
              <a:t>, no match. </a:t>
            </a:r>
          </a:p>
          <a:p>
            <a:pPr marL="344488" lvl="2" indent="0">
              <a:lnSpc>
                <a:spcPct val="100000"/>
              </a:lnSpc>
              <a:spcBef>
                <a:spcPts val="300"/>
              </a:spcBef>
              <a:spcAft>
                <a:spcPts val="300"/>
              </a:spcAft>
              <a:buNone/>
            </a:pPr>
            <a:r>
              <a:rPr lang="en-US" sz="2000" dirty="0">
                <a:solidFill>
                  <a:prstClr val="black"/>
                </a:solidFill>
              </a:rPr>
              <a:t>			If </a:t>
            </a:r>
            <a:r>
              <a:rPr lang="en-US" sz="2000" dirty="0">
                <a:solidFill>
                  <a:prstClr val="black"/>
                </a:solidFill>
                <a:latin typeface="Calibri" panose="020F0502020204030204" pitchFamily="34" charset="0"/>
                <a:ea typeface="Linux Libertine O" panose="02000503000000000000" pitchFamily="2" charset="0"/>
              </a:rPr>
              <a:t>0</a:t>
            </a:r>
            <a:r>
              <a:rPr lang="en-US" sz="2000" dirty="0">
                <a:solidFill>
                  <a:prstClr val="black"/>
                </a:solidFill>
              </a:rPr>
              <a:t>, match with </a:t>
            </a:r>
            <a:r>
              <a:rPr lang="en-US" sz="2000" i="1" dirty="0">
                <a:solidFill>
                  <a:prstClr val="black"/>
                </a:solidFill>
              </a:rPr>
              <a:t>d</a:t>
            </a:r>
            <a:r>
              <a:rPr lang="en-US" sz="2000" dirty="0">
                <a:solidFill>
                  <a:prstClr val="black"/>
                </a:solidFill>
              </a:rPr>
              <a:t> many errors.</a:t>
            </a:r>
          </a:p>
          <a:p>
            <a:pPr marL="0" indent="0">
              <a:lnSpc>
                <a:spcPct val="100000"/>
              </a:lnSpc>
              <a:spcBef>
                <a:spcPts val="300"/>
              </a:spcBef>
              <a:spcAft>
                <a:spcPts val="300"/>
              </a:spcAft>
              <a:buNone/>
            </a:pPr>
            <a:endParaRPr lang="en-US" b="1" dirty="0">
              <a:solidFill>
                <a:prstClr val="black"/>
              </a:solidFill>
            </a:endParaRPr>
          </a:p>
          <a:p>
            <a:pPr marL="342900" indent="-342900">
              <a:lnSpc>
                <a:spcPct val="100000"/>
              </a:lnSpc>
              <a:spcBef>
                <a:spcPts val="300"/>
              </a:spcBef>
              <a:spcAft>
                <a:spcPts val="300"/>
              </a:spcAft>
              <a:buFont typeface="Wingdings" panose="05000000000000000000" pitchFamily="2" charset="2"/>
              <a:buChar char="Ø"/>
            </a:pPr>
            <a:endParaRPr lang="en-US" b="1" dirty="0">
              <a:solidFill>
                <a:prstClr val="black"/>
              </a:solidFill>
            </a:endParaRPr>
          </a:p>
          <a:p>
            <a:pPr marL="342900" indent="-342900">
              <a:lnSpc>
                <a:spcPct val="100000"/>
              </a:lnSpc>
              <a:spcBef>
                <a:spcPts val="300"/>
              </a:spcBef>
              <a:spcAft>
                <a:spcPts val="300"/>
              </a:spcAft>
              <a:buFont typeface="Wingdings" panose="05000000000000000000" pitchFamily="2" charset="2"/>
              <a:buChar char="Ø"/>
            </a:pPr>
            <a:endParaRPr lang="en-US" b="1" dirty="0">
              <a:solidFill>
                <a:prstClr val="black"/>
              </a:solidFill>
            </a:endParaRPr>
          </a:p>
          <a:p>
            <a:pPr marL="342900" indent="-342900">
              <a:lnSpc>
                <a:spcPct val="100000"/>
              </a:lnSpc>
              <a:spcBef>
                <a:spcPts val="300"/>
              </a:spcBef>
              <a:spcAft>
                <a:spcPts val="300"/>
              </a:spcAft>
              <a:buFont typeface="Wingdings" panose="05000000000000000000" pitchFamily="2" charset="2"/>
              <a:buChar char="Ø"/>
            </a:pPr>
            <a:endParaRPr lang="en-US" b="1" dirty="0">
              <a:solidFill>
                <a:prstClr val="black"/>
              </a:solidFill>
            </a:endParaRPr>
          </a:p>
          <a:p>
            <a:pPr marL="342900" indent="-342900">
              <a:lnSpc>
                <a:spcPct val="100000"/>
              </a:lnSpc>
              <a:spcBef>
                <a:spcPts val="300"/>
              </a:spcBef>
              <a:spcAft>
                <a:spcPts val="300"/>
              </a:spcAft>
              <a:buFont typeface="Wingdings" panose="05000000000000000000" pitchFamily="2" charset="2"/>
              <a:buChar char="Ø"/>
            </a:pPr>
            <a:endParaRPr lang="en-US" b="1" dirty="0">
              <a:solidFill>
                <a:prstClr val="black"/>
              </a:solidFill>
            </a:endParaRPr>
          </a:p>
          <a:p>
            <a:pPr marL="346075" indent="0">
              <a:lnSpc>
                <a:spcPct val="100000"/>
              </a:lnSpc>
              <a:spcBef>
                <a:spcPts val="300"/>
              </a:spcBef>
              <a:spcAft>
                <a:spcPts val="300"/>
              </a:spcAft>
              <a:buNone/>
            </a:pPr>
            <a:endParaRPr lang="en-US" dirty="0">
              <a:solidFill>
                <a:prstClr val="black"/>
              </a:solidFill>
            </a:endParaRPr>
          </a:p>
        </p:txBody>
      </p:sp>
      <p:sp>
        <p:nvSpPr>
          <p:cNvPr id="66" name="Slide Number Placeholder 65">
            <a:extLst>
              <a:ext uri="{FF2B5EF4-FFF2-40B4-BE49-F238E27FC236}">
                <a16:creationId xmlns:a16="http://schemas.microsoft.com/office/drawing/2014/main" id="{D9F9BE8D-E946-994F-BD78-A3CA9F500402}"/>
              </a:ext>
            </a:extLst>
          </p:cNvPr>
          <p:cNvSpPr>
            <a:spLocks noGrp="1"/>
          </p:cNvSpPr>
          <p:nvPr>
            <p:ph type="sldNum" sz="quarter" idx="10"/>
          </p:nvPr>
        </p:nvSpPr>
        <p:spPr/>
        <p:txBody>
          <a:bodyPr/>
          <a:lstStyle/>
          <a:p>
            <a:fld id="{BE67019E-6B59-9444-A8F8-0CFAB6B6981D}" type="slidenum">
              <a:rPr lang="en-US" smtClean="0"/>
              <a:pPr/>
              <a:t>17</a:t>
            </a:fld>
            <a:endParaRPr lang="en-US" dirty="0"/>
          </a:p>
        </p:txBody>
      </p:sp>
    </p:spTree>
    <p:extLst>
      <p:ext uri="{BB962C8B-B14F-4D97-AF65-F5344CB8AC3E}">
        <p14:creationId xmlns:p14="http://schemas.microsoft.com/office/powerpoint/2010/main" val="36658629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ounded Rectangle 12">
            <a:extLst>
              <a:ext uri="{FF2B5EF4-FFF2-40B4-BE49-F238E27FC236}">
                <a16:creationId xmlns:a16="http://schemas.microsoft.com/office/drawing/2014/main" id="{88731D3C-E633-8249-A9A2-2161CF919A98}"/>
              </a:ext>
            </a:extLst>
          </p:cNvPr>
          <p:cNvSpPr/>
          <p:nvPr/>
        </p:nvSpPr>
        <p:spPr>
          <a:xfrm>
            <a:off x="3532808" y="4340788"/>
            <a:ext cx="1684649" cy="362197"/>
          </a:xfrm>
          <a:prstGeom prst="roundRect">
            <a:avLst>
              <a:gd name="adj" fmla="val 9258"/>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pitchFamily="34" charset="0"/>
            </a:endParaRPr>
          </a:p>
        </p:txBody>
      </p:sp>
      <p:sp>
        <p:nvSpPr>
          <p:cNvPr id="12" name="Rounded Rectangle 11">
            <a:extLst>
              <a:ext uri="{FF2B5EF4-FFF2-40B4-BE49-F238E27FC236}">
                <a16:creationId xmlns:a16="http://schemas.microsoft.com/office/drawing/2014/main" id="{EE34486A-779C-6043-B996-1EAFCFCF2286}"/>
              </a:ext>
            </a:extLst>
          </p:cNvPr>
          <p:cNvSpPr/>
          <p:nvPr/>
        </p:nvSpPr>
        <p:spPr>
          <a:xfrm>
            <a:off x="3532810" y="3929725"/>
            <a:ext cx="1400932" cy="381916"/>
          </a:xfrm>
          <a:prstGeom prst="roundRect">
            <a:avLst>
              <a:gd name="adj" fmla="val 9258"/>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pitchFamily="34" charset="0"/>
            </a:endParaRPr>
          </a:p>
        </p:txBody>
      </p:sp>
      <p:sp>
        <p:nvSpPr>
          <p:cNvPr id="11" name="Rounded Rectangle 10">
            <a:extLst>
              <a:ext uri="{FF2B5EF4-FFF2-40B4-BE49-F238E27FC236}">
                <a16:creationId xmlns:a16="http://schemas.microsoft.com/office/drawing/2014/main" id="{F46A0958-E4AE-194B-8FDB-686F19594E7B}"/>
              </a:ext>
            </a:extLst>
          </p:cNvPr>
          <p:cNvSpPr/>
          <p:nvPr/>
        </p:nvSpPr>
        <p:spPr>
          <a:xfrm>
            <a:off x="1225899" y="2780049"/>
            <a:ext cx="1406769" cy="381916"/>
          </a:xfrm>
          <a:prstGeom prst="roundRect">
            <a:avLst>
              <a:gd name="adj" fmla="val 9258"/>
            </a:avLst>
          </a:prstGeom>
          <a:solidFill>
            <a:srgbClr val="92D050">
              <a:alpha val="45000"/>
            </a:srgbClr>
          </a:solidFill>
          <a:ln>
            <a:solidFill>
              <a:srgbClr val="92D050">
                <a:alpha val="4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pitchFamily="34" charset="0"/>
            </a:endParaRPr>
          </a:p>
        </p:txBody>
      </p:sp>
      <p:sp>
        <p:nvSpPr>
          <p:cNvPr id="10" name="Rounded Rectangle 9">
            <a:extLst>
              <a:ext uri="{FF2B5EF4-FFF2-40B4-BE49-F238E27FC236}">
                <a16:creationId xmlns:a16="http://schemas.microsoft.com/office/drawing/2014/main" id="{DEE13B0F-436B-E940-A2FC-BA7EEC6B9E45}"/>
              </a:ext>
            </a:extLst>
          </p:cNvPr>
          <p:cNvSpPr/>
          <p:nvPr/>
        </p:nvSpPr>
        <p:spPr>
          <a:xfrm>
            <a:off x="1225899" y="2019641"/>
            <a:ext cx="3707842" cy="381916"/>
          </a:xfrm>
          <a:prstGeom prst="roundRect">
            <a:avLst>
              <a:gd name="adj" fmla="val 9258"/>
            </a:avLst>
          </a:prstGeom>
          <a:solidFill>
            <a:srgbClr val="92D050">
              <a:alpha val="45000"/>
            </a:srgbClr>
          </a:solidFill>
          <a:ln>
            <a:solidFill>
              <a:srgbClr val="92D050">
                <a:alpha val="4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pitchFamily="34" charset="0"/>
            </a:endParaRPr>
          </a:p>
        </p:txBody>
      </p:sp>
      <p:sp>
        <p:nvSpPr>
          <p:cNvPr id="9" name="Rounded Rectangle 8">
            <a:extLst>
              <a:ext uri="{FF2B5EF4-FFF2-40B4-BE49-F238E27FC236}">
                <a16:creationId xmlns:a16="http://schemas.microsoft.com/office/drawing/2014/main" id="{F1CB9C43-CE68-3D47-B6D7-5C0192C453D2}"/>
              </a:ext>
            </a:extLst>
          </p:cNvPr>
          <p:cNvSpPr/>
          <p:nvPr/>
        </p:nvSpPr>
        <p:spPr>
          <a:xfrm>
            <a:off x="3532809" y="3174289"/>
            <a:ext cx="1684647" cy="774714"/>
          </a:xfrm>
          <a:prstGeom prst="roundRect">
            <a:avLst>
              <a:gd name="adj" fmla="val 2845"/>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pitchFamily="34" charset="0"/>
            </a:endParaRPr>
          </a:p>
        </p:txBody>
      </p:sp>
      <p:sp>
        <p:nvSpPr>
          <p:cNvPr id="2" name="Title 1">
            <a:extLst>
              <a:ext uri="{FF2B5EF4-FFF2-40B4-BE49-F238E27FC236}">
                <a16:creationId xmlns:a16="http://schemas.microsoft.com/office/drawing/2014/main" id="{7F90935E-F9B8-0B4A-A87D-3D8B46CF5D44}"/>
              </a:ext>
            </a:extLst>
          </p:cNvPr>
          <p:cNvSpPr>
            <a:spLocks noGrp="1"/>
          </p:cNvSpPr>
          <p:nvPr>
            <p:ph type="title"/>
          </p:nvPr>
        </p:nvSpPr>
        <p:spPr>
          <a:xfrm>
            <a:off x="366963" y="257434"/>
            <a:ext cx="8410073" cy="753467"/>
          </a:xfrm>
        </p:spPr>
        <p:txBody>
          <a:bodyPr>
            <a:normAutofit fontScale="90000"/>
          </a:bodyPr>
          <a:lstStyle/>
          <a:p>
            <a:r>
              <a:rPr lang="en-US" dirty="0"/>
              <a:t>Bitap Algorithm (cont’d.)</a:t>
            </a:r>
          </a:p>
        </p:txBody>
      </p:sp>
      <p:grpSp>
        <p:nvGrpSpPr>
          <p:cNvPr id="61" name="Group 60">
            <a:extLst>
              <a:ext uri="{FF2B5EF4-FFF2-40B4-BE49-F238E27FC236}">
                <a16:creationId xmlns:a16="http://schemas.microsoft.com/office/drawing/2014/main" id="{7C8890E8-2733-A842-8F80-CD03F2341F16}"/>
              </a:ext>
            </a:extLst>
          </p:cNvPr>
          <p:cNvGrpSpPr/>
          <p:nvPr/>
        </p:nvGrpSpPr>
        <p:grpSpPr>
          <a:xfrm>
            <a:off x="3532807" y="2944795"/>
            <a:ext cx="5511440" cy="1787979"/>
            <a:chOff x="3532807" y="2944795"/>
            <a:chExt cx="5511440" cy="1787979"/>
          </a:xfrm>
        </p:grpSpPr>
        <p:sp>
          <p:nvSpPr>
            <p:cNvPr id="62" name="Rounded Rectangle 61">
              <a:extLst>
                <a:ext uri="{FF2B5EF4-FFF2-40B4-BE49-F238E27FC236}">
                  <a16:creationId xmlns:a16="http://schemas.microsoft.com/office/drawing/2014/main" id="{A70AF514-EAEF-7048-AAA5-93892C926C8E}"/>
                </a:ext>
              </a:extLst>
            </p:cNvPr>
            <p:cNvSpPr/>
            <p:nvPr/>
          </p:nvSpPr>
          <p:spPr>
            <a:xfrm>
              <a:off x="3532807" y="3103187"/>
              <a:ext cx="1684651" cy="1629587"/>
            </a:xfrm>
            <a:prstGeom prst="roundRect">
              <a:avLst>
                <a:gd name="adj" fmla="val 1641"/>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pitchFamily="34" charset="0"/>
              </a:endParaRPr>
            </a:p>
          </p:txBody>
        </p:sp>
        <p:cxnSp>
          <p:nvCxnSpPr>
            <p:cNvPr id="63" name="Straight Arrow Connector 62">
              <a:extLst>
                <a:ext uri="{FF2B5EF4-FFF2-40B4-BE49-F238E27FC236}">
                  <a16:creationId xmlns:a16="http://schemas.microsoft.com/office/drawing/2014/main" id="{8D6EEC96-C52C-0C4E-AC25-FEF66B64F673}"/>
                </a:ext>
              </a:extLst>
            </p:cNvPr>
            <p:cNvCxnSpPr>
              <a:cxnSpLocks/>
            </p:cNvCxnSpPr>
            <p:nvPr/>
          </p:nvCxnSpPr>
          <p:spPr>
            <a:xfrm>
              <a:off x="5194454" y="3857170"/>
              <a:ext cx="1518907"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B8F8E145-BE2C-DA4D-BBD2-43D9B9C4B919}"/>
                </a:ext>
              </a:extLst>
            </p:cNvPr>
            <p:cNvSpPr txBox="1"/>
            <p:nvPr/>
          </p:nvSpPr>
          <p:spPr>
            <a:xfrm>
              <a:off x="6707528" y="2944795"/>
              <a:ext cx="2336719" cy="1323439"/>
            </a:xfrm>
            <a:prstGeom prst="rect">
              <a:avLst/>
            </a:prstGeom>
            <a:noFill/>
            <a:ln w="28575">
              <a:solidFill>
                <a:srgbClr val="92D050"/>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orbel" panose="020B0503020204020204" pitchFamily="34" charset="0"/>
                  <a:ea typeface="Intel Clear" panose="020B0604020203020204" pitchFamily="34" charset="0"/>
                  <a:cs typeface="Intel Clear" panose="020B0604020203020204" pitchFamily="34" charset="0"/>
                </a:rPr>
                <a:t>Data dependency between iterations (i.e., no parallelization)</a:t>
              </a:r>
            </a:p>
          </p:txBody>
        </p:sp>
      </p:grpSp>
      <p:sp>
        <p:nvSpPr>
          <p:cNvPr id="39" name="Content Placeholder 2">
            <a:extLst>
              <a:ext uri="{FF2B5EF4-FFF2-40B4-BE49-F238E27FC236}">
                <a16:creationId xmlns:a16="http://schemas.microsoft.com/office/drawing/2014/main" id="{1DCF6B51-238A-8844-9A7D-237545EEC90E}"/>
              </a:ext>
            </a:extLst>
          </p:cNvPr>
          <p:cNvSpPr>
            <a:spLocks noGrp="1"/>
          </p:cNvSpPr>
          <p:nvPr>
            <p:ph idx="1"/>
          </p:nvPr>
        </p:nvSpPr>
        <p:spPr>
          <a:xfrm>
            <a:off x="366963" y="1246909"/>
            <a:ext cx="8410073" cy="5001491"/>
          </a:xfrm>
        </p:spPr>
        <p:txBody>
          <a:bodyPr numCol="1">
            <a:noAutofit/>
          </a:bodyPr>
          <a:lstStyle/>
          <a:p>
            <a:pPr marL="342900" indent="-342900">
              <a:lnSpc>
                <a:spcPct val="100000"/>
              </a:lnSpc>
              <a:spcBef>
                <a:spcPts val="300"/>
              </a:spcBef>
              <a:spcAft>
                <a:spcPts val="300"/>
              </a:spcAft>
            </a:pPr>
            <a:r>
              <a:rPr lang="en-US" b="1" dirty="0">
                <a:solidFill>
                  <a:srgbClr val="00B050"/>
                </a:solidFill>
              </a:rPr>
              <a:t>Step </a:t>
            </a:r>
            <a:r>
              <a:rPr lang="en-US" b="1" dirty="0">
                <a:solidFill>
                  <a:srgbClr val="00B050"/>
                </a:solidFill>
                <a:latin typeface="Calibri" panose="020F0502020204030204" pitchFamily="34" charset="0"/>
              </a:rPr>
              <a:t>2:</a:t>
            </a:r>
            <a:r>
              <a:rPr lang="en-US" b="1" dirty="0">
                <a:solidFill>
                  <a:srgbClr val="00B050"/>
                </a:solidFill>
              </a:rPr>
              <a:t> Edit Distance Calculation</a:t>
            </a:r>
          </a:p>
          <a:p>
            <a:pPr marL="344488" indent="0">
              <a:lnSpc>
                <a:spcPct val="100000"/>
              </a:lnSpc>
              <a:spcBef>
                <a:spcPts val="300"/>
              </a:spcBef>
              <a:spcAft>
                <a:spcPts val="300"/>
              </a:spcAft>
              <a:buNone/>
            </a:pPr>
            <a:r>
              <a:rPr lang="en-US" dirty="0">
                <a:solidFill>
                  <a:prstClr val="black"/>
                </a:solidFill>
              </a:rPr>
              <a:t>For each character of the text (char):</a:t>
            </a:r>
          </a:p>
          <a:p>
            <a:pPr marL="344488" lvl="2" indent="0">
              <a:lnSpc>
                <a:spcPct val="100000"/>
              </a:lnSpc>
              <a:spcBef>
                <a:spcPts val="300"/>
              </a:spcBef>
              <a:spcAft>
                <a:spcPts val="300"/>
              </a:spcAft>
              <a:buNone/>
            </a:pPr>
            <a:r>
              <a:rPr lang="en-US" sz="2000" dirty="0">
                <a:solidFill>
                  <a:prstClr val="black"/>
                </a:solidFill>
              </a:rPr>
              <a:t>	Copy previous R bitvectors as </a:t>
            </a:r>
            <a:r>
              <a:rPr lang="en-US" sz="2000" dirty="0" err="1">
                <a:solidFill>
                  <a:prstClr val="black"/>
                </a:solidFill>
              </a:rPr>
              <a:t>oldR</a:t>
            </a:r>
            <a:endParaRPr lang="en-US" sz="2000" dirty="0">
              <a:solidFill>
                <a:prstClr val="black"/>
              </a:solidFill>
            </a:endParaRPr>
          </a:p>
          <a:p>
            <a:pPr marL="344488" lvl="2" indent="0">
              <a:lnSpc>
                <a:spcPct val="100000"/>
              </a:lnSpc>
              <a:spcBef>
                <a:spcPts val="300"/>
              </a:spcBef>
              <a:spcAft>
                <a:spcPts val="300"/>
              </a:spcAft>
              <a:buNone/>
            </a:pPr>
            <a:r>
              <a:rPr lang="en-US" sz="2000" dirty="0">
                <a:solidFill>
                  <a:prstClr val="black"/>
                </a:solidFill>
              </a:rPr>
              <a:t>	R[</a:t>
            </a:r>
            <a:r>
              <a:rPr lang="en-US" sz="2000" dirty="0">
                <a:solidFill>
                  <a:prstClr val="black"/>
                </a:solidFill>
                <a:latin typeface="Calibri" panose="020F0502020204030204" pitchFamily="34" charset="0"/>
              </a:rPr>
              <a:t>0</a:t>
            </a:r>
            <a:r>
              <a:rPr lang="en-US" sz="2000" dirty="0">
                <a:solidFill>
                  <a:prstClr val="black"/>
                </a:solidFill>
              </a:rPr>
              <a:t>] = (</a:t>
            </a:r>
            <a:r>
              <a:rPr lang="en-US" sz="2000" dirty="0" err="1">
                <a:solidFill>
                  <a:prstClr val="black"/>
                </a:solidFill>
              </a:rPr>
              <a:t>oldR</a:t>
            </a:r>
            <a:r>
              <a:rPr lang="en-US" sz="2000" dirty="0">
                <a:solidFill>
                  <a:prstClr val="black"/>
                </a:solidFill>
              </a:rPr>
              <a:t>[</a:t>
            </a:r>
            <a:r>
              <a:rPr lang="en-US" sz="2000" dirty="0">
                <a:solidFill>
                  <a:prstClr val="black"/>
                </a:solidFill>
                <a:latin typeface="Calibri" panose="020F0502020204030204" pitchFamily="34" charset="0"/>
              </a:rPr>
              <a:t>0</a:t>
            </a:r>
            <a:r>
              <a:rPr lang="en-US" sz="2000" dirty="0">
                <a:solidFill>
                  <a:prstClr val="black"/>
                </a:solidFill>
              </a:rPr>
              <a:t>] &lt;&lt; </a:t>
            </a:r>
            <a:r>
              <a:rPr lang="en-US" sz="2000" dirty="0">
                <a:solidFill>
                  <a:prstClr val="black"/>
                </a:solidFill>
                <a:latin typeface="Calibri" panose="020F0502020204030204" pitchFamily="34" charset="0"/>
              </a:rPr>
              <a:t>1</a:t>
            </a:r>
            <a:r>
              <a:rPr lang="en-US" sz="2000" dirty="0">
                <a:solidFill>
                  <a:prstClr val="black"/>
                </a:solidFill>
              </a:rPr>
              <a:t>) | PM [char]</a:t>
            </a:r>
          </a:p>
          <a:p>
            <a:pPr marL="344488" lvl="2" indent="0">
              <a:lnSpc>
                <a:spcPct val="100000"/>
              </a:lnSpc>
              <a:spcBef>
                <a:spcPts val="300"/>
              </a:spcBef>
              <a:spcAft>
                <a:spcPts val="300"/>
              </a:spcAft>
              <a:buNone/>
            </a:pPr>
            <a:r>
              <a:rPr lang="en-US" sz="2000" dirty="0">
                <a:solidFill>
                  <a:prstClr val="black"/>
                </a:solidFill>
              </a:rPr>
              <a:t>	For d = </a:t>
            </a:r>
            <a:r>
              <a:rPr lang="en-US" sz="2000" dirty="0">
                <a:solidFill>
                  <a:prstClr val="black"/>
                </a:solidFill>
                <a:latin typeface="Calibri" panose="020F0502020204030204" pitchFamily="34" charset="0"/>
              </a:rPr>
              <a:t>1</a:t>
            </a:r>
            <a:r>
              <a:rPr lang="en-US" sz="2000" dirty="0">
                <a:solidFill>
                  <a:prstClr val="black"/>
                </a:solidFill>
              </a:rPr>
              <a:t>…k:</a:t>
            </a:r>
          </a:p>
          <a:p>
            <a:pPr marL="344488" lvl="2" indent="0">
              <a:lnSpc>
                <a:spcPct val="100000"/>
              </a:lnSpc>
              <a:spcBef>
                <a:spcPts val="300"/>
              </a:spcBef>
              <a:spcAft>
                <a:spcPts val="300"/>
              </a:spcAft>
              <a:buNone/>
            </a:pPr>
            <a:r>
              <a:rPr lang="en-US" sz="2000" dirty="0">
                <a:solidFill>
                  <a:prstClr val="black"/>
                </a:solidFill>
              </a:rPr>
              <a:t>		deletion          = </a:t>
            </a:r>
            <a:r>
              <a:rPr lang="en-US" sz="2000" dirty="0" err="1">
                <a:solidFill>
                  <a:prstClr val="black"/>
                </a:solidFill>
              </a:rPr>
              <a:t>oldR</a:t>
            </a:r>
            <a:r>
              <a:rPr lang="en-US" sz="2000" dirty="0">
                <a:solidFill>
                  <a:prstClr val="black"/>
                </a:solidFill>
              </a:rPr>
              <a:t>[d</a:t>
            </a:r>
            <a:r>
              <a:rPr lang="en-US" sz="2000" dirty="0">
                <a:solidFill>
                  <a:prstClr val="black"/>
                </a:solidFill>
                <a:latin typeface="Calibri" panose="020F0502020204030204" pitchFamily="34" charset="0"/>
              </a:rPr>
              <a:t>-1</a:t>
            </a:r>
            <a:r>
              <a:rPr lang="en-US" sz="2000" dirty="0">
                <a:solidFill>
                  <a:prstClr val="black"/>
                </a:solidFill>
              </a:rPr>
              <a:t>]		</a:t>
            </a:r>
          </a:p>
          <a:p>
            <a:pPr marL="344488" lvl="2" indent="0">
              <a:lnSpc>
                <a:spcPct val="100000"/>
              </a:lnSpc>
              <a:spcBef>
                <a:spcPts val="300"/>
              </a:spcBef>
              <a:spcAft>
                <a:spcPts val="300"/>
              </a:spcAft>
              <a:buNone/>
            </a:pPr>
            <a:r>
              <a:rPr lang="en-US" sz="2000" dirty="0">
                <a:solidFill>
                  <a:prstClr val="black"/>
                </a:solidFill>
              </a:rPr>
              <a:t>		substitution  = </a:t>
            </a:r>
            <a:r>
              <a:rPr lang="en-US" sz="2000" dirty="0" err="1">
                <a:solidFill>
                  <a:prstClr val="black"/>
                </a:solidFill>
              </a:rPr>
              <a:t>oldR</a:t>
            </a:r>
            <a:r>
              <a:rPr lang="en-US" sz="2000" dirty="0">
                <a:solidFill>
                  <a:prstClr val="black"/>
                </a:solidFill>
              </a:rPr>
              <a:t>[d</a:t>
            </a:r>
            <a:r>
              <a:rPr lang="en-US" sz="2000" dirty="0">
                <a:solidFill>
                  <a:prstClr val="black"/>
                </a:solidFill>
                <a:latin typeface="Calibri" panose="020F0502020204030204" pitchFamily="34" charset="0"/>
              </a:rPr>
              <a:t>-1</a:t>
            </a:r>
            <a:r>
              <a:rPr lang="en-US" sz="2000" dirty="0">
                <a:solidFill>
                  <a:prstClr val="black"/>
                </a:solidFill>
              </a:rPr>
              <a:t>] &lt;&lt; </a:t>
            </a:r>
            <a:r>
              <a:rPr lang="en-US" sz="2000" dirty="0">
                <a:solidFill>
                  <a:prstClr val="black"/>
                </a:solidFill>
                <a:latin typeface="Calibri" panose="020F0502020204030204" pitchFamily="34" charset="0"/>
              </a:rPr>
              <a:t>1</a:t>
            </a:r>
          </a:p>
          <a:p>
            <a:pPr marL="344488" lvl="2" indent="0">
              <a:lnSpc>
                <a:spcPct val="100000"/>
              </a:lnSpc>
              <a:spcBef>
                <a:spcPts val="300"/>
              </a:spcBef>
              <a:spcAft>
                <a:spcPts val="300"/>
              </a:spcAft>
              <a:buNone/>
            </a:pPr>
            <a:r>
              <a:rPr lang="en-US" sz="2000" dirty="0">
                <a:solidFill>
                  <a:prstClr val="black"/>
                </a:solidFill>
              </a:rPr>
              <a:t>		insertion         = R[d</a:t>
            </a:r>
            <a:r>
              <a:rPr lang="en-US" sz="2000" dirty="0">
                <a:solidFill>
                  <a:prstClr val="black"/>
                </a:solidFill>
                <a:latin typeface="Calibri" panose="020F0502020204030204" pitchFamily="34" charset="0"/>
              </a:rPr>
              <a:t>-1</a:t>
            </a:r>
            <a:r>
              <a:rPr lang="en-US" sz="2000" dirty="0">
                <a:solidFill>
                  <a:prstClr val="black"/>
                </a:solidFill>
              </a:rPr>
              <a:t>] &lt;&lt; </a:t>
            </a:r>
            <a:r>
              <a:rPr lang="en-US" sz="2000" dirty="0">
                <a:solidFill>
                  <a:prstClr val="black"/>
                </a:solidFill>
                <a:latin typeface="Calibri" panose="020F0502020204030204" pitchFamily="34" charset="0"/>
              </a:rPr>
              <a:t>1</a:t>
            </a:r>
          </a:p>
          <a:p>
            <a:pPr marL="344488" lvl="2" indent="0">
              <a:lnSpc>
                <a:spcPct val="100000"/>
              </a:lnSpc>
              <a:spcBef>
                <a:spcPts val="300"/>
              </a:spcBef>
              <a:spcAft>
                <a:spcPts val="300"/>
              </a:spcAft>
              <a:buNone/>
            </a:pPr>
            <a:r>
              <a:rPr lang="en-US" sz="2000" dirty="0">
                <a:solidFill>
                  <a:prstClr val="black"/>
                </a:solidFill>
              </a:rPr>
              <a:t>		match              = (</a:t>
            </a:r>
            <a:r>
              <a:rPr lang="en-US" sz="2000" dirty="0" err="1">
                <a:solidFill>
                  <a:prstClr val="black"/>
                </a:solidFill>
              </a:rPr>
              <a:t>oldR</a:t>
            </a:r>
            <a:r>
              <a:rPr lang="en-US" sz="2000" dirty="0">
                <a:solidFill>
                  <a:prstClr val="black"/>
                </a:solidFill>
              </a:rPr>
              <a:t>[d] &lt;&lt; </a:t>
            </a:r>
            <a:r>
              <a:rPr lang="en-US" sz="2000" dirty="0">
                <a:solidFill>
                  <a:prstClr val="black"/>
                </a:solidFill>
                <a:latin typeface="Calibri" panose="020F0502020204030204" pitchFamily="34" charset="0"/>
              </a:rPr>
              <a:t>1</a:t>
            </a:r>
            <a:r>
              <a:rPr lang="en-US" sz="2000" dirty="0">
                <a:solidFill>
                  <a:prstClr val="black"/>
                </a:solidFill>
              </a:rPr>
              <a:t>) | PM [char]</a:t>
            </a:r>
          </a:p>
          <a:p>
            <a:pPr marL="344488" lvl="2" indent="0">
              <a:lnSpc>
                <a:spcPct val="100000"/>
              </a:lnSpc>
              <a:spcBef>
                <a:spcPts val="300"/>
              </a:spcBef>
              <a:spcAft>
                <a:spcPts val="300"/>
              </a:spcAft>
              <a:buNone/>
            </a:pPr>
            <a:r>
              <a:rPr lang="en-US" sz="2000" dirty="0">
                <a:solidFill>
                  <a:prstClr val="black"/>
                </a:solidFill>
              </a:rPr>
              <a:t>		R[d] = deletion &amp; mismatch &amp; insertion &amp; match</a:t>
            </a:r>
          </a:p>
          <a:p>
            <a:pPr marL="344488" lvl="2" indent="0">
              <a:lnSpc>
                <a:spcPct val="100000"/>
              </a:lnSpc>
              <a:spcBef>
                <a:spcPts val="300"/>
              </a:spcBef>
              <a:spcAft>
                <a:spcPts val="300"/>
              </a:spcAft>
              <a:buNone/>
            </a:pPr>
            <a:r>
              <a:rPr lang="en-US" sz="2000" dirty="0">
                <a:solidFill>
                  <a:prstClr val="black"/>
                </a:solidFill>
              </a:rPr>
              <a:t>		Check MSB of R[d]:</a:t>
            </a:r>
          </a:p>
          <a:p>
            <a:pPr marL="344488" lvl="2" indent="0">
              <a:lnSpc>
                <a:spcPct val="100000"/>
              </a:lnSpc>
              <a:spcBef>
                <a:spcPts val="300"/>
              </a:spcBef>
              <a:spcAft>
                <a:spcPts val="300"/>
              </a:spcAft>
              <a:buNone/>
            </a:pPr>
            <a:r>
              <a:rPr lang="en-US" sz="2000" dirty="0">
                <a:solidFill>
                  <a:prstClr val="black"/>
                </a:solidFill>
              </a:rPr>
              <a:t>			If </a:t>
            </a:r>
            <a:r>
              <a:rPr lang="en-US" sz="2000" dirty="0">
                <a:solidFill>
                  <a:prstClr val="black"/>
                </a:solidFill>
                <a:latin typeface="Calibri" panose="020F0502020204030204" pitchFamily="34" charset="0"/>
                <a:ea typeface="Linux Libertine O" panose="02000503000000000000" pitchFamily="2" charset="0"/>
              </a:rPr>
              <a:t>1</a:t>
            </a:r>
            <a:r>
              <a:rPr lang="en-US" sz="2000" dirty="0">
                <a:solidFill>
                  <a:prstClr val="black"/>
                </a:solidFill>
              </a:rPr>
              <a:t>, no match. </a:t>
            </a:r>
          </a:p>
          <a:p>
            <a:pPr marL="344488" lvl="2" indent="0">
              <a:lnSpc>
                <a:spcPct val="100000"/>
              </a:lnSpc>
              <a:spcBef>
                <a:spcPts val="300"/>
              </a:spcBef>
              <a:spcAft>
                <a:spcPts val="300"/>
              </a:spcAft>
              <a:buNone/>
            </a:pPr>
            <a:r>
              <a:rPr lang="en-US" sz="2000" dirty="0">
                <a:solidFill>
                  <a:prstClr val="black"/>
                </a:solidFill>
              </a:rPr>
              <a:t>			If </a:t>
            </a:r>
            <a:r>
              <a:rPr lang="en-US" sz="2000" dirty="0">
                <a:solidFill>
                  <a:prstClr val="black"/>
                </a:solidFill>
                <a:latin typeface="Calibri" panose="020F0502020204030204" pitchFamily="34" charset="0"/>
                <a:ea typeface="Linux Libertine O" panose="02000503000000000000" pitchFamily="2" charset="0"/>
              </a:rPr>
              <a:t>0</a:t>
            </a:r>
            <a:r>
              <a:rPr lang="en-US" sz="2000" dirty="0">
                <a:solidFill>
                  <a:prstClr val="black"/>
                </a:solidFill>
              </a:rPr>
              <a:t>, match with </a:t>
            </a:r>
            <a:r>
              <a:rPr lang="en-US" sz="2000" i="1" dirty="0">
                <a:solidFill>
                  <a:prstClr val="black"/>
                </a:solidFill>
              </a:rPr>
              <a:t>d</a:t>
            </a:r>
            <a:r>
              <a:rPr lang="en-US" sz="2000" dirty="0">
                <a:solidFill>
                  <a:prstClr val="black"/>
                </a:solidFill>
              </a:rPr>
              <a:t> many errors.</a:t>
            </a:r>
          </a:p>
          <a:p>
            <a:pPr marL="0" indent="0">
              <a:lnSpc>
                <a:spcPct val="100000"/>
              </a:lnSpc>
              <a:spcBef>
                <a:spcPts val="300"/>
              </a:spcBef>
              <a:spcAft>
                <a:spcPts val="300"/>
              </a:spcAft>
              <a:buNone/>
            </a:pPr>
            <a:endParaRPr lang="en-US" b="1" dirty="0">
              <a:solidFill>
                <a:prstClr val="black"/>
              </a:solidFill>
            </a:endParaRPr>
          </a:p>
          <a:p>
            <a:pPr marL="342900" indent="-342900">
              <a:lnSpc>
                <a:spcPct val="100000"/>
              </a:lnSpc>
              <a:spcBef>
                <a:spcPts val="300"/>
              </a:spcBef>
              <a:spcAft>
                <a:spcPts val="300"/>
              </a:spcAft>
              <a:buFont typeface="Wingdings" panose="05000000000000000000" pitchFamily="2" charset="2"/>
              <a:buChar char="Ø"/>
            </a:pPr>
            <a:endParaRPr lang="en-US" b="1" dirty="0">
              <a:solidFill>
                <a:prstClr val="black"/>
              </a:solidFill>
            </a:endParaRPr>
          </a:p>
          <a:p>
            <a:pPr marL="342900" indent="-342900">
              <a:lnSpc>
                <a:spcPct val="100000"/>
              </a:lnSpc>
              <a:spcBef>
                <a:spcPts val="300"/>
              </a:spcBef>
              <a:spcAft>
                <a:spcPts val="300"/>
              </a:spcAft>
              <a:buFont typeface="Wingdings" panose="05000000000000000000" pitchFamily="2" charset="2"/>
              <a:buChar char="Ø"/>
            </a:pPr>
            <a:endParaRPr lang="en-US" b="1" dirty="0">
              <a:solidFill>
                <a:prstClr val="black"/>
              </a:solidFill>
            </a:endParaRPr>
          </a:p>
          <a:p>
            <a:pPr marL="342900" indent="-342900">
              <a:lnSpc>
                <a:spcPct val="100000"/>
              </a:lnSpc>
              <a:spcBef>
                <a:spcPts val="300"/>
              </a:spcBef>
              <a:spcAft>
                <a:spcPts val="300"/>
              </a:spcAft>
              <a:buFont typeface="Wingdings" panose="05000000000000000000" pitchFamily="2" charset="2"/>
              <a:buChar char="Ø"/>
            </a:pPr>
            <a:endParaRPr lang="en-US" b="1" dirty="0">
              <a:solidFill>
                <a:prstClr val="black"/>
              </a:solidFill>
            </a:endParaRPr>
          </a:p>
          <a:p>
            <a:pPr marL="342900" indent="-342900">
              <a:lnSpc>
                <a:spcPct val="100000"/>
              </a:lnSpc>
              <a:spcBef>
                <a:spcPts val="300"/>
              </a:spcBef>
              <a:spcAft>
                <a:spcPts val="300"/>
              </a:spcAft>
              <a:buFont typeface="Wingdings" panose="05000000000000000000" pitchFamily="2" charset="2"/>
              <a:buChar char="Ø"/>
            </a:pPr>
            <a:endParaRPr lang="en-US" b="1" dirty="0">
              <a:solidFill>
                <a:prstClr val="black"/>
              </a:solidFill>
            </a:endParaRPr>
          </a:p>
          <a:p>
            <a:pPr marL="346075" indent="0">
              <a:lnSpc>
                <a:spcPct val="100000"/>
              </a:lnSpc>
              <a:spcBef>
                <a:spcPts val="300"/>
              </a:spcBef>
              <a:spcAft>
                <a:spcPts val="300"/>
              </a:spcAft>
              <a:buNone/>
            </a:pPr>
            <a:endParaRPr lang="en-US" dirty="0">
              <a:solidFill>
                <a:prstClr val="black"/>
              </a:solidFill>
            </a:endParaRPr>
          </a:p>
        </p:txBody>
      </p:sp>
      <p:sp>
        <p:nvSpPr>
          <p:cNvPr id="66" name="Slide Number Placeholder 65">
            <a:extLst>
              <a:ext uri="{FF2B5EF4-FFF2-40B4-BE49-F238E27FC236}">
                <a16:creationId xmlns:a16="http://schemas.microsoft.com/office/drawing/2014/main" id="{D9F9BE8D-E946-994F-BD78-A3CA9F500402}"/>
              </a:ext>
            </a:extLst>
          </p:cNvPr>
          <p:cNvSpPr>
            <a:spLocks noGrp="1"/>
          </p:cNvSpPr>
          <p:nvPr>
            <p:ph type="sldNum" sz="quarter" idx="10"/>
          </p:nvPr>
        </p:nvSpPr>
        <p:spPr/>
        <p:txBody>
          <a:bodyPr/>
          <a:lstStyle/>
          <a:p>
            <a:fld id="{BE67019E-6B59-9444-A8F8-0CFAB6B6981D}" type="slidenum">
              <a:rPr lang="en-US" smtClean="0"/>
              <a:pPr/>
              <a:t>18</a:t>
            </a:fld>
            <a:endParaRPr lang="en-US" dirty="0"/>
          </a:p>
        </p:txBody>
      </p:sp>
    </p:spTree>
    <p:custDataLst>
      <p:tags r:id="rId1"/>
    </p:custDataLst>
    <p:extLst>
      <p:ext uri="{BB962C8B-B14F-4D97-AF65-F5344CB8AC3E}">
        <p14:creationId xmlns:p14="http://schemas.microsoft.com/office/powerpoint/2010/main" val="33505025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61"/>
                                        </p:tgtEl>
                                        <p:attrNameLst>
                                          <p:attrName>style.visibility</p:attrName>
                                        </p:attrNameLst>
                                      </p:cBhvr>
                                      <p:to>
                                        <p:strVal val="hidden"/>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1"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1"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9"/>
                                        </p:tgtEl>
                                        <p:attrNameLst>
                                          <p:attrName>style.visibility</p:attrName>
                                        </p:attrNameLst>
                                      </p:cBhvr>
                                      <p:to>
                                        <p:strVal val="hidden"/>
                                      </p:to>
                                    </p:set>
                                  </p:childTnLst>
                                </p:cTn>
                              </p:par>
                              <p:par>
                                <p:cTn id="17" presetID="1" presetClass="exit"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hidden"/>
                                      </p:to>
                                    </p:set>
                                  </p:childTnLst>
                                </p:cTn>
                              </p:par>
                              <p:par>
                                <p:cTn id="19" presetID="1" presetClass="exit"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hidden"/>
                                      </p:to>
                                    </p:set>
                                  </p:childTnLst>
                                </p:cTn>
                              </p:par>
                              <p:par>
                                <p:cTn id="21" presetID="1" presetClass="entr" presetSubtype="0" fill="hold" grpId="1"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grpId="1"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12" grpId="1" animBg="1"/>
      <p:bldP spid="11" grpId="1" animBg="1"/>
      <p:bldP spid="10" grpId="0" animBg="1"/>
      <p:bldP spid="10" grpId="1" animBg="1"/>
      <p:bldP spid="9" grpId="0" animBg="1"/>
      <p:bldP spid="9" grpId="1"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E808E-FA67-9A4E-8BE4-839782231A1B}"/>
              </a:ext>
            </a:extLst>
          </p:cNvPr>
          <p:cNvSpPr>
            <a:spLocks noGrp="1"/>
          </p:cNvSpPr>
          <p:nvPr>
            <p:ph type="title"/>
          </p:nvPr>
        </p:nvSpPr>
        <p:spPr>
          <a:xfrm>
            <a:off x="366963" y="257434"/>
            <a:ext cx="8410073" cy="753467"/>
          </a:xfrm>
        </p:spPr>
        <p:txBody>
          <a:bodyPr>
            <a:noAutofit/>
          </a:bodyPr>
          <a:lstStyle/>
          <a:p>
            <a:r>
              <a:rPr lang="en-US" sz="4000" dirty="0"/>
              <a:t>Limitations of Bitap</a:t>
            </a:r>
          </a:p>
        </p:txBody>
      </p:sp>
      <p:sp>
        <p:nvSpPr>
          <p:cNvPr id="3" name="Content Placeholder 2">
            <a:extLst>
              <a:ext uri="{FF2B5EF4-FFF2-40B4-BE49-F238E27FC236}">
                <a16:creationId xmlns:a16="http://schemas.microsoft.com/office/drawing/2014/main" id="{E88C243C-6CB8-5444-A27A-8A86910E43AE}"/>
              </a:ext>
            </a:extLst>
          </p:cNvPr>
          <p:cNvSpPr>
            <a:spLocks noGrp="1"/>
          </p:cNvSpPr>
          <p:nvPr>
            <p:ph idx="1"/>
          </p:nvPr>
        </p:nvSpPr>
        <p:spPr>
          <a:xfrm>
            <a:off x="366963" y="1176569"/>
            <a:ext cx="8410073" cy="5001491"/>
          </a:xfrm>
        </p:spPr>
        <p:txBody>
          <a:bodyPr>
            <a:noAutofit/>
          </a:bodyPr>
          <a:lstStyle/>
          <a:p>
            <a:pPr marL="490538" indent="-303213">
              <a:lnSpc>
                <a:spcPct val="110000"/>
              </a:lnSpc>
              <a:spcBef>
                <a:spcPts val="600"/>
              </a:spcBef>
              <a:spcAft>
                <a:spcPts val="0"/>
              </a:spcAft>
              <a:buClr>
                <a:srgbClr val="0070C0"/>
              </a:buClr>
              <a:buSzPct val="100000"/>
              <a:buFont typeface="+mj-lt"/>
              <a:buAutoNum type="arabicParenR"/>
            </a:pPr>
            <a:r>
              <a:rPr lang="en-US" sz="2050" b="1" dirty="0">
                <a:solidFill>
                  <a:srgbClr val="0070C0"/>
                </a:solidFill>
              </a:rPr>
              <a:t>Data Dependency Between Iterations:</a:t>
            </a:r>
          </a:p>
          <a:p>
            <a:pPr lvl="1">
              <a:lnSpc>
                <a:spcPct val="110000"/>
              </a:lnSpc>
              <a:spcBef>
                <a:spcPts val="0"/>
              </a:spcBef>
              <a:spcAft>
                <a:spcPts val="0"/>
              </a:spcAft>
            </a:pPr>
            <a:r>
              <a:rPr lang="en-US" sz="2050" dirty="0">
                <a:solidFill>
                  <a:schemeClr val="tx1"/>
                </a:solidFill>
              </a:rPr>
              <a:t>Two-level data dependency forces the consecutive iterations to take place sequentially</a:t>
            </a:r>
            <a:endParaRPr lang="en-US" sz="2050" dirty="0"/>
          </a:p>
          <a:p>
            <a:pPr marL="490538" indent="-303213">
              <a:lnSpc>
                <a:spcPct val="110000"/>
              </a:lnSpc>
              <a:spcBef>
                <a:spcPts val="600"/>
              </a:spcBef>
              <a:spcAft>
                <a:spcPts val="0"/>
              </a:spcAft>
              <a:buClr>
                <a:srgbClr val="0070C0"/>
              </a:buClr>
              <a:buSzPct val="100000"/>
              <a:buFont typeface="+mj-lt"/>
              <a:buAutoNum type="arabicParenR"/>
            </a:pPr>
            <a:r>
              <a:rPr lang="en-US" sz="2050" b="1" dirty="0">
                <a:solidFill>
                  <a:srgbClr val="0070C0"/>
                </a:solidFill>
              </a:rPr>
              <a:t>No Support for Traceback:</a:t>
            </a:r>
          </a:p>
          <a:p>
            <a:pPr lvl="1">
              <a:lnSpc>
                <a:spcPct val="110000"/>
              </a:lnSpc>
              <a:spcBef>
                <a:spcPts val="0"/>
              </a:spcBef>
              <a:spcAft>
                <a:spcPts val="0"/>
              </a:spcAft>
            </a:pPr>
            <a:r>
              <a:rPr lang="en-US" sz="2050" dirty="0">
                <a:solidFill>
                  <a:schemeClr val="tx1"/>
                </a:solidFill>
              </a:rPr>
              <a:t>Bitap does not include any support for optimal alignment identification</a:t>
            </a:r>
            <a:endParaRPr lang="en-US" sz="2050" b="1" dirty="0">
              <a:solidFill>
                <a:srgbClr val="C00000"/>
              </a:solidFill>
            </a:endParaRPr>
          </a:p>
          <a:p>
            <a:pPr>
              <a:lnSpc>
                <a:spcPct val="110000"/>
              </a:lnSpc>
              <a:spcBef>
                <a:spcPts val="0"/>
              </a:spcBef>
              <a:spcAft>
                <a:spcPts val="0"/>
              </a:spcAft>
            </a:pPr>
            <a:endParaRPr lang="en-US" sz="2050" dirty="0"/>
          </a:p>
          <a:p>
            <a:pPr marL="454025" lvl="1" indent="0">
              <a:lnSpc>
                <a:spcPct val="110000"/>
              </a:lnSpc>
              <a:spcBef>
                <a:spcPts val="0"/>
              </a:spcBef>
              <a:spcAft>
                <a:spcPts val="0"/>
              </a:spcAft>
              <a:buNone/>
            </a:pPr>
            <a:endParaRPr lang="en-US" sz="2050" dirty="0">
              <a:solidFill>
                <a:schemeClr val="tx1"/>
              </a:solidFill>
            </a:endParaRPr>
          </a:p>
          <a:p>
            <a:pPr lvl="1">
              <a:lnSpc>
                <a:spcPct val="110000"/>
              </a:lnSpc>
              <a:spcBef>
                <a:spcPts val="0"/>
              </a:spcBef>
              <a:spcAft>
                <a:spcPts val="0"/>
              </a:spcAft>
            </a:pPr>
            <a:endParaRPr lang="en-US" sz="2050" dirty="0">
              <a:solidFill>
                <a:srgbClr val="C00000"/>
              </a:solidFill>
            </a:endParaRPr>
          </a:p>
        </p:txBody>
      </p:sp>
      <p:sp>
        <p:nvSpPr>
          <p:cNvPr id="5" name="Slide Number Placeholder 4">
            <a:extLst>
              <a:ext uri="{FF2B5EF4-FFF2-40B4-BE49-F238E27FC236}">
                <a16:creationId xmlns:a16="http://schemas.microsoft.com/office/drawing/2014/main" id="{44011BC5-54C3-4748-AF2B-5774B7C4F5C8}"/>
              </a:ext>
            </a:extLst>
          </p:cNvPr>
          <p:cNvSpPr>
            <a:spLocks noGrp="1"/>
          </p:cNvSpPr>
          <p:nvPr>
            <p:ph type="sldNum" sz="quarter" idx="10"/>
          </p:nvPr>
        </p:nvSpPr>
        <p:spPr/>
        <p:txBody>
          <a:bodyPr/>
          <a:lstStyle/>
          <a:p>
            <a:fld id="{BE67019E-6B59-9444-A8F8-0CFAB6B6981D}" type="slidenum">
              <a:rPr lang="en-US" smtClean="0"/>
              <a:pPr/>
              <a:t>19</a:t>
            </a:fld>
            <a:endParaRPr lang="en-US" dirty="0"/>
          </a:p>
        </p:txBody>
      </p:sp>
    </p:spTree>
    <p:custDataLst>
      <p:tags r:id="rId1"/>
    </p:custDataLst>
    <p:extLst>
      <p:ext uri="{BB962C8B-B14F-4D97-AF65-F5344CB8AC3E}">
        <p14:creationId xmlns:p14="http://schemas.microsoft.com/office/powerpoint/2010/main" val="1226878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AA6D00-56D8-D04C-9A4A-CB34F95ADD64}"/>
              </a:ext>
            </a:extLst>
          </p:cNvPr>
          <p:cNvSpPr>
            <a:spLocks noGrp="1"/>
          </p:cNvSpPr>
          <p:nvPr>
            <p:ph type="title"/>
          </p:nvPr>
        </p:nvSpPr>
        <p:spPr>
          <a:xfrm>
            <a:off x="366963" y="257434"/>
            <a:ext cx="8410073" cy="753467"/>
          </a:xfrm>
        </p:spPr>
        <p:txBody>
          <a:bodyPr>
            <a:normAutofit fontScale="90000"/>
          </a:bodyPr>
          <a:lstStyle/>
          <a:p>
            <a:r>
              <a:rPr lang="en-US" dirty="0"/>
              <a:t>Genome Sequencing</a:t>
            </a:r>
          </a:p>
        </p:txBody>
      </p:sp>
      <p:sp>
        <p:nvSpPr>
          <p:cNvPr id="3" name="Content Placeholder 2">
            <a:extLst>
              <a:ext uri="{FF2B5EF4-FFF2-40B4-BE49-F238E27FC236}">
                <a16:creationId xmlns:a16="http://schemas.microsoft.com/office/drawing/2014/main" id="{F69C0DC3-C1EF-874A-818E-A979FC3E234A}"/>
              </a:ext>
            </a:extLst>
          </p:cNvPr>
          <p:cNvSpPr>
            <a:spLocks noGrp="1"/>
          </p:cNvSpPr>
          <p:nvPr>
            <p:ph idx="1"/>
          </p:nvPr>
        </p:nvSpPr>
        <p:spPr>
          <a:xfrm>
            <a:off x="366963" y="1147483"/>
            <a:ext cx="8410073" cy="5289176"/>
          </a:xfrm>
        </p:spPr>
        <p:txBody>
          <a:bodyPr>
            <a:noAutofit/>
          </a:bodyPr>
          <a:lstStyle/>
          <a:p>
            <a:pPr marL="541338" indent="-309563">
              <a:lnSpc>
                <a:spcPct val="110000"/>
              </a:lnSpc>
              <a:spcBef>
                <a:spcPts val="600"/>
              </a:spcBef>
              <a:spcAft>
                <a:spcPts val="0"/>
              </a:spcAft>
            </a:pPr>
            <a:r>
              <a:rPr lang="en-US" sz="2200" b="1" dirty="0">
                <a:solidFill>
                  <a:srgbClr val="FE6200"/>
                </a:solidFill>
              </a:rPr>
              <a:t>Genome sequencing: </a:t>
            </a:r>
            <a:r>
              <a:rPr lang="en-US" sz="2200" dirty="0">
                <a:solidFill>
                  <a:schemeClr val="tx1"/>
                </a:solidFill>
              </a:rPr>
              <a:t>Enables us to determine the order of the DNA sequence in an organism’s genome</a:t>
            </a:r>
          </a:p>
          <a:p>
            <a:pPr marL="758825" lvl="1" indent="-217488">
              <a:lnSpc>
                <a:spcPct val="120000"/>
              </a:lnSpc>
              <a:spcBef>
                <a:spcPts val="600"/>
              </a:spcBef>
              <a:spcAft>
                <a:spcPts val="0"/>
              </a:spcAft>
            </a:pPr>
            <a:r>
              <a:rPr lang="en-US" sz="2200" dirty="0">
                <a:solidFill>
                  <a:schemeClr val="tx1"/>
                </a:solidFill>
              </a:rPr>
              <a:t>Plays a </a:t>
            </a:r>
            <a:r>
              <a:rPr lang="en-US" sz="2200" dirty="0">
                <a:solidFill>
                  <a:srgbClr val="00B050"/>
                </a:solidFill>
              </a:rPr>
              <a:t>pivotal role </a:t>
            </a:r>
            <a:r>
              <a:rPr lang="en-US" sz="2200" dirty="0">
                <a:solidFill>
                  <a:schemeClr val="tx1"/>
                </a:solidFill>
              </a:rPr>
              <a:t>in:</a:t>
            </a:r>
          </a:p>
          <a:p>
            <a:pPr marL="992188" lvl="2" indent="-227013">
              <a:lnSpc>
                <a:spcPct val="120000"/>
              </a:lnSpc>
              <a:spcBef>
                <a:spcPts val="0"/>
              </a:spcBef>
              <a:spcAft>
                <a:spcPts val="0"/>
              </a:spcAft>
            </a:pPr>
            <a:r>
              <a:rPr lang="en-US" sz="2100" dirty="0">
                <a:solidFill>
                  <a:schemeClr val="tx1"/>
                </a:solidFill>
              </a:rPr>
              <a:t>Personalized medicine</a:t>
            </a:r>
          </a:p>
          <a:p>
            <a:pPr marL="992188" lvl="2" indent="-227013">
              <a:lnSpc>
                <a:spcPct val="120000"/>
              </a:lnSpc>
              <a:spcBef>
                <a:spcPts val="0"/>
              </a:spcBef>
              <a:spcAft>
                <a:spcPts val="0"/>
              </a:spcAft>
            </a:pPr>
            <a:r>
              <a:rPr lang="en-US" sz="2100" dirty="0">
                <a:solidFill>
                  <a:schemeClr val="tx1"/>
                </a:solidFill>
              </a:rPr>
              <a:t>Outbreak tracing</a:t>
            </a:r>
          </a:p>
          <a:p>
            <a:pPr marL="992188" lvl="2" indent="-227013">
              <a:lnSpc>
                <a:spcPct val="120000"/>
              </a:lnSpc>
              <a:spcBef>
                <a:spcPts val="0"/>
              </a:spcBef>
              <a:spcAft>
                <a:spcPts val="0"/>
              </a:spcAft>
            </a:pPr>
            <a:r>
              <a:rPr lang="en-US" sz="2100" dirty="0">
                <a:solidFill>
                  <a:schemeClr val="tx1"/>
                </a:solidFill>
              </a:rPr>
              <a:t>Understanding of evolution</a:t>
            </a:r>
          </a:p>
          <a:p>
            <a:pPr marL="519113" indent="-292100">
              <a:lnSpc>
                <a:spcPct val="120000"/>
              </a:lnSpc>
              <a:spcBef>
                <a:spcPts val="4400"/>
              </a:spcBef>
              <a:spcAft>
                <a:spcPts val="0"/>
              </a:spcAft>
            </a:pPr>
            <a:r>
              <a:rPr lang="en-US" sz="2200" b="1" dirty="0">
                <a:solidFill>
                  <a:srgbClr val="C00000"/>
                </a:solidFill>
              </a:rPr>
              <a:t>Challenges:</a:t>
            </a:r>
          </a:p>
          <a:p>
            <a:pPr marL="758825" lvl="1" indent="-217488">
              <a:lnSpc>
                <a:spcPct val="120000"/>
              </a:lnSpc>
              <a:spcBef>
                <a:spcPts val="0"/>
              </a:spcBef>
              <a:spcAft>
                <a:spcPts val="0"/>
              </a:spcAft>
            </a:pPr>
            <a:r>
              <a:rPr lang="en-US" sz="2200" dirty="0">
                <a:solidFill>
                  <a:schemeClr val="tx1"/>
                </a:solidFill>
              </a:rPr>
              <a:t>There is no sequencing machine that takes long DNA as an input, and gives the complete sequence as output</a:t>
            </a:r>
          </a:p>
          <a:p>
            <a:pPr marL="758825" lvl="1" indent="-217488">
              <a:lnSpc>
                <a:spcPct val="120000"/>
              </a:lnSpc>
              <a:spcBef>
                <a:spcPts val="0"/>
              </a:spcBef>
              <a:spcAft>
                <a:spcPts val="0"/>
              </a:spcAft>
            </a:pPr>
            <a:r>
              <a:rPr lang="en-US" sz="2200" dirty="0">
                <a:solidFill>
                  <a:schemeClr val="tx1"/>
                </a:solidFill>
              </a:rPr>
              <a:t>Sequencing machines extract </a:t>
            </a:r>
            <a:r>
              <a:rPr lang="en-US" sz="2200" dirty="0">
                <a:solidFill>
                  <a:srgbClr val="C00000"/>
                </a:solidFill>
              </a:rPr>
              <a:t>small randomized fragments </a:t>
            </a:r>
            <a:r>
              <a:rPr lang="en-US" sz="2200" dirty="0">
                <a:solidFill>
                  <a:schemeClr val="tx1"/>
                </a:solidFill>
              </a:rPr>
              <a:t>of the original DNA sequence</a:t>
            </a:r>
          </a:p>
          <a:p>
            <a:pPr marL="446088" indent="-266700">
              <a:lnSpc>
                <a:spcPct val="120000"/>
              </a:lnSpc>
              <a:spcBef>
                <a:spcPts val="600"/>
              </a:spcBef>
              <a:spcAft>
                <a:spcPts val="0"/>
              </a:spcAft>
            </a:pPr>
            <a:endParaRPr lang="en-US" sz="2200" i="1" dirty="0">
              <a:solidFill>
                <a:srgbClr val="FE6200"/>
              </a:solidFill>
            </a:endParaRPr>
          </a:p>
        </p:txBody>
      </p:sp>
      <p:sp>
        <p:nvSpPr>
          <p:cNvPr id="5" name="Slide Number Placeholder 4">
            <a:extLst>
              <a:ext uri="{FF2B5EF4-FFF2-40B4-BE49-F238E27FC236}">
                <a16:creationId xmlns:a16="http://schemas.microsoft.com/office/drawing/2014/main" id="{BF4548FC-B7D5-F84F-83AA-BEEE7ACE5F05}"/>
              </a:ext>
            </a:extLst>
          </p:cNvPr>
          <p:cNvSpPr>
            <a:spLocks noGrp="1"/>
          </p:cNvSpPr>
          <p:nvPr>
            <p:ph type="sldNum" sz="quarter" idx="10"/>
          </p:nvPr>
        </p:nvSpPr>
        <p:spPr/>
        <p:txBody>
          <a:bodyPr/>
          <a:lstStyle/>
          <a:p>
            <a:fld id="{BE67019E-6B59-9444-A8F8-0CFAB6B6981D}" type="slidenum">
              <a:rPr lang="en-US" smtClean="0"/>
              <a:pPr/>
              <a:t>2</a:t>
            </a:fld>
            <a:endParaRPr lang="en-US" dirty="0"/>
          </a:p>
        </p:txBody>
      </p:sp>
      <p:pic>
        <p:nvPicPr>
          <p:cNvPr id="6" name="Picture 5">
            <a:extLst>
              <a:ext uri="{FF2B5EF4-FFF2-40B4-BE49-F238E27FC236}">
                <a16:creationId xmlns:a16="http://schemas.microsoft.com/office/drawing/2014/main" id="{8C62BDD8-22E4-0545-AA07-946E9BFD1A77}"/>
              </a:ext>
            </a:extLst>
          </p:cNvPr>
          <p:cNvPicPr>
            <a:picLocks noChangeAspect="1"/>
          </p:cNvPicPr>
          <p:nvPr/>
        </p:nvPicPr>
        <p:blipFill>
          <a:blip r:embed="rId4"/>
          <a:stretch>
            <a:fillRect/>
          </a:stretch>
        </p:blipFill>
        <p:spPr>
          <a:xfrm>
            <a:off x="6257282" y="1861023"/>
            <a:ext cx="2519754" cy="1525114"/>
          </a:xfrm>
          <a:prstGeom prst="rect">
            <a:avLst/>
          </a:prstGeom>
        </p:spPr>
      </p:pic>
    </p:spTree>
    <p:custDataLst>
      <p:tags r:id="rId1"/>
    </p:custDataLst>
    <p:extLst>
      <p:ext uri="{BB962C8B-B14F-4D97-AF65-F5344CB8AC3E}">
        <p14:creationId xmlns:p14="http://schemas.microsoft.com/office/powerpoint/2010/main" val="70777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ounded Rectangle 27">
            <a:extLst>
              <a:ext uri="{FF2B5EF4-FFF2-40B4-BE49-F238E27FC236}">
                <a16:creationId xmlns:a16="http://schemas.microsoft.com/office/drawing/2014/main" id="{B40AAA22-0982-A041-816C-A2C90B69272B}"/>
              </a:ext>
            </a:extLst>
          </p:cNvPr>
          <p:cNvSpPr/>
          <p:nvPr/>
        </p:nvSpPr>
        <p:spPr>
          <a:xfrm>
            <a:off x="2115018" y="3180521"/>
            <a:ext cx="1423312" cy="1508782"/>
          </a:xfrm>
          <a:prstGeom prst="roundRect">
            <a:avLst>
              <a:gd name="adj" fmla="val 4884"/>
            </a:avLst>
          </a:prstGeom>
          <a:solidFill>
            <a:srgbClr val="C485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sp>
        <p:nvSpPr>
          <p:cNvPr id="2" name="Title 1">
            <a:extLst>
              <a:ext uri="{FF2B5EF4-FFF2-40B4-BE49-F238E27FC236}">
                <a16:creationId xmlns:a16="http://schemas.microsoft.com/office/drawing/2014/main" id="{7F90935E-F9B8-0B4A-A87D-3D8B46CF5D44}"/>
              </a:ext>
            </a:extLst>
          </p:cNvPr>
          <p:cNvSpPr>
            <a:spLocks noGrp="1"/>
          </p:cNvSpPr>
          <p:nvPr>
            <p:ph type="title"/>
          </p:nvPr>
        </p:nvSpPr>
        <p:spPr>
          <a:xfrm>
            <a:off x="366963" y="257434"/>
            <a:ext cx="8410073" cy="753467"/>
          </a:xfrm>
        </p:spPr>
        <p:txBody>
          <a:bodyPr>
            <a:normAutofit fontScale="90000"/>
          </a:bodyPr>
          <a:lstStyle/>
          <a:p>
            <a:r>
              <a:rPr lang="en-US" dirty="0"/>
              <a:t>Bitap Algorithm (cont’d.)</a:t>
            </a:r>
          </a:p>
        </p:txBody>
      </p:sp>
      <p:sp>
        <p:nvSpPr>
          <p:cNvPr id="39" name="Content Placeholder 2">
            <a:extLst>
              <a:ext uri="{FF2B5EF4-FFF2-40B4-BE49-F238E27FC236}">
                <a16:creationId xmlns:a16="http://schemas.microsoft.com/office/drawing/2014/main" id="{1DCF6B51-238A-8844-9A7D-237545EEC90E}"/>
              </a:ext>
            </a:extLst>
          </p:cNvPr>
          <p:cNvSpPr>
            <a:spLocks noGrp="1"/>
          </p:cNvSpPr>
          <p:nvPr>
            <p:ph idx="1"/>
          </p:nvPr>
        </p:nvSpPr>
        <p:spPr>
          <a:xfrm>
            <a:off x="366963" y="1246909"/>
            <a:ext cx="8410073" cy="5001491"/>
          </a:xfrm>
        </p:spPr>
        <p:txBody>
          <a:bodyPr numCol="1">
            <a:noAutofit/>
          </a:bodyPr>
          <a:lstStyle/>
          <a:p>
            <a:pPr marL="342900" indent="-342900">
              <a:lnSpc>
                <a:spcPct val="100000"/>
              </a:lnSpc>
              <a:spcBef>
                <a:spcPts val="300"/>
              </a:spcBef>
              <a:spcAft>
                <a:spcPts val="300"/>
              </a:spcAft>
            </a:pPr>
            <a:r>
              <a:rPr lang="en-US" b="1" dirty="0">
                <a:solidFill>
                  <a:srgbClr val="00B050"/>
                </a:solidFill>
              </a:rPr>
              <a:t>Step </a:t>
            </a:r>
            <a:r>
              <a:rPr lang="en-US" b="1" dirty="0">
                <a:solidFill>
                  <a:srgbClr val="00B050"/>
                </a:solidFill>
                <a:latin typeface="Calibri" panose="020F0502020204030204" pitchFamily="34" charset="0"/>
              </a:rPr>
              <a:t>2:</a:t>
            </a:r>
            <a:r>
              <a:rPr lang="en-US" b="1" dirty="0">
                <a:solidFill>
                  <a:srgbClr val="00B050"/>
                </a:solidFill>
              </a:rPr>
              <a:t> Edit Distance Calculation</a:t>
            </a:r>
          </a:p>
          <a:p>
            <a:pPr marL="344488" indent="0">
              <a:lnSpc>
                <a:spcPct val="100000"/>
              </a:lnSpc>
              <a:spcBef>
                <a:spcPts val="300"/>
              </a:spcBef>
              <a:spcAft>
                <a:spcPts val="300"/>
              </a:spcAft>
              <a:buNone/>
            </a:pPr>
            <a:r>
              <a:rPr lang="en-US" dirty="0">
                <a:solidFill>
                  <a:prstClr val="black"/>
                </a:solidFill>
              </a:rPr>
              <a:t>For each character of the text (char):</a:t>
            </a:r>
          </a:p>
          <a:p>
            <a:pPr marL="344488" lvl="2" indent="0">
              <a:lnSpc>
                <a:spcPct val="100000"/>
              </a:lnSpc>
              <a:spcBef>
                <a:spcPts val="300"/>
              </a:spcBef>
              <a:spcAft>
                <a:spcPts val="300"/>
              </a:spcAft>
              <a:buNone/>
            </a:pPr>
            <a:r>
              <a:rPr lang="en-US" sz="2000" dirty="0">
                <a:solidFill>
                  <a:prstClr val="black"/>
                </a:solidFill>
              </a:rPr>
              <a:t>	Copy previous R bitvectors as </a:t>
            </a:r>
            <a:r>
              <a:rPr lang="en-US" sz="2000" dirty="0" err="1">
                <a:solidFill>
                  <a:prstClr val="black"/>
                </a:solidFill>
              </a:rPr>
              <a:t>oldR</a:t>
            </a:r>
            <a:endParaRPr lang="en-US" sz="2000" dirty="0">
              <a:solidFill>
                <a:prstClr val="black"/>
              </a:solidFill>
            </a:endParaRPr>
          </a:p>
          <a:p>
            <a:pPr marL="344488" lvl="2" indent="0">
              <a:lnSpc>
                <a:spcPct val="100000"/>
              </a:lnSpc>
              <a:spcBef>
                <a:spcPts val="300"/>
              </a:spcBef>
              <a:spcAft>
                <a:spcPts val="300"/>
              </a:spcAft>
              <a:buNone/>
            </a:pPr>
            <a:r>
              <a:rPr lang="en-US" sz="2000" dirty="0">
                <a:solidFill>
                  <a:prstClr val="black"/>
                </a:solidFill>
              </a:rPr>
              <a:t>	R[</a:t>
            </a:r>
            <a:r>
              <a:rPr lang="en-US" sz="2000" dirty="0">
                <a:solidFill>
                  <a:prstClr val="black"/>
                </a:solidFill>
                <a:latin typeface="Calibri" panose="020F0502020204030204" pitchFamily="34" charset="0"/>
              </a:rPr>
              <a:t>0</a:t>
            </a:r>
            <a:r>
              <a:rPr lang="en-US" sz="2000" dirty="0">
                <a:solidFill>
                  <a:prstClr val="black"/>
                </a:solidFill>
              </a:rPr>
              <a:t>] = (</a:t>
            </a:r>
            <a:r>
              <a:rPr lang="en-US" sz="2000" dirty="0" err="1">
                <a:solidFill>
                  <a:prstClr val="black"/>
                </a:solidFill>
              </a:rPr>
              <a:t>oldR</a:t>
            </a:r>
            <a:r>
              <a:rPr lang="en-US" sz="2000" dirty="0">
                <a:solidFill>
                  <a:prstClr val="black"/>
                </a:solidFill>
              </a:rPr>
              <a:t>[</a:t>
            </a:r>
            <a:r>
              <a:rPr lang="en-US" sz="2000" dirty="0">
                <a:solidFill>
                  <a:prstClr val="black"/>
                </a:solidFill>
                <a:latin typeface="Calibri" panose="020F0502020204030204" pitchFamily="34" charset="0"/>
              </a:rPr>
              <a:t>0</a:t>
            </a:r>
            <a:r>
              <a:rPr lang="en-US" sz="2000" dirty="0">
                <a:solidFill>
                  <a:prstClr val="black"/>
                </a:solidFill>
              </a:rPr>
              <a:t>] &lt;&lt; </a:t>
            </a:r>
            <a:r>
              <a:rPr lang="en-US" sz="2000" dirty="0">
                <a:solidFill>
                  <a:prstClr val="black"/>
                </a:solidFill>
                <a:latin typeface="Calibri" panose="020F0502020204030204" pitchFamily="34" charset="0"/>
              </a:rPr>
              <a:t>1</a:t>
            </a:r>
            <a:r>
              <a:rPr lang="en-US" sz="2000" dirty="0">
                <a:solidFill>
                  <a:prstClr val="black"/>
                </a:solidFill>
              </a:rPr>
              <a:t>) | PM [char]</a:t>
            </a:r>
          </a:p>
          <a:p>
            <a:pPr marL="344488" lvl="2" indent="0">
              <a:lnSpc>
                <a:spcPct val="100000"/>
              </a:lnSpc>
              <a:spcBef>
                <a:spcPts val="300"/>
              </a:spcBef>
              <a:spcAft>
                <a:spcPts val="300"/>
              </a:spcAft>
              <a:buNone/>
            </a:pPr>
            <a:r>
              <a:rPr lang="en-US" sz="2000" dirty="0">
                <a:solidFill>
                  <a:prstClr val="black"/>
                </a:solidFill>
              </a:rPr>
              <a:t>	For d = </a:t>
            </a:r>
            <a:r>
              <a:rPr lang="en-US" sz="2000" dirty="0">
                <a:solidFill>
                  <a:prstClr val="black"/>
                </a:solidFill>
                <a:latin typeface="Calibri" panose="020F0502020204030204" pitchFamily="34" charset="0"/>
              </a:rPr>
              <a:t>1</a:t>
            </a:r>
            <a:r>
              <a:rPr lang="en-US" sz="2000" dirty="0">
                <a:solidFill>
                  <a:prstClr val="black"/>
                </a:solidFill>
              </a:rPr>
              <a:t>…k:</a:t>
            </a:r>
          </a:p>
          <a:p>
            <a:pPr marL="344488" lvl="2" indent="0">
              <a:lnSpc>
                <a:spcPct val="100000"/>
              </a:lnSpc>
              <a:spcBef>
                <a:spcPts val="300"/>
              </a:spcBef>
              <a:spcAft>
                <a:spcPts val="300"/>
              </a:spcAft>
              <a:buNone/>
            </a:pPr>
            <a:r>
              <a:rPr lang="en-US" sz="2000" dirty="0">
                <a:solidFill>
                  <a:prstClr val="black"/>
                </a:solidFill>
              </a:rPr>
              <a:t>		deletion          = </a:t>
            </a:r>
            <a:r>
              <a:rPr lang="en-US" sz="2000" dirty="0" err="1">
                <a:solidFill>
                  <a:prstClr val="black"/>
                </a:solidFill>
              </a:rPr>
              <a:t>oldR</a:t>
            </a:r>
            <a:r>
              <a:rPr lang="en-US" sz="2000" dirty="0">
                <a:solidFill>
                  <a:prstClr val="black"/>
                </a:solidFill>
              </a:rPr>
              <a:t>[d</a:t>
            </a:r>
            <a:r>
              <a:rPr lang="en-US" sz="2000" dirty="0">
                <a:solidFill>
                  <a:prstClr val="black"/>
                </a:solidFill>
                <a:latin typeface="Calibri" panose="020F0502020204030204" pitchFamily="34" charset="0"/>
              </a:rPr>
              <a:t>-1</a:t>
            </a:r>
            <a:r>
              <a:rPr lang="en-US" sz="2000" dirty="0">
                <a:solidFill>
                  <a:prstClr val="black"/>
                </a:solidFill>
              </a:rPr>
              <a:t>]</a:t>
            </a:r>
          </a:p>
          <a:p>
            <a:pPr marL="344488" lvl="2" indent="0">
              <a:lnSpc>
                <a:spcPct val="100000"/>
              </a:lnSpc>
              <a:spcBef>
                <a:spcPts val="300"/>
              </a:spcBef>
              <a:spcAft>
                <a:spcPts val="300"/>
              </a:spcAft>
              <a:buNone/>
            </a:pPr>
            <a:r>
              <a:rPr lang="en-US" sz="2000" dirty="0">
                <a:solidFill>
                  <a:prstClr val="black"/>
                </a:solidFill>
              </a:rPr>
              <a:t>		substitution  = </a:t>
            </a:r>
            <a:r>
              <a:rPr lang="en-US" sz="2000" dirty="0" err="1">
                <a:solidFill>
                  <a:prstClr val="black"/>
                </a:solidFill>
              </a:rPr>
              <a:t>oldR</a:t>
            </a:r>
            <a:r>
              <a:rPr lang="en-US" sz="2000" dirty="0">
                <a:solidFill>
                  <a:prstClr val="black"/>
                </a:solidFill>
              </a:rPr>
              <a:t>[d</a:t>
            </a:r>
            <a:r>
              <a:rPr lang="en-US" sz="2000" dirty="0">
                <a:solidFill>
                  <a:prstClr val="black"/>
                </a:solidFill>
                <a:latin typeface="Calibri" panose="020F0502020204030204" pitchFamily="34" charset="0"/>
              </a:rPr>
              <a:t>-1</a:t>
            </a:r>
            <a:r>
              <a:rPr lang="en-US" sz="2000" dirty="0">
                <a:solidFill>
                  <a:prstClr val="black"/>
                </a:solidFill>
              </a:rPr>
              <a:t>] &lt;&lt; </a:t>
            </a:r>
            <a:r>
              <a:rPr lang="en-US" sz="2000" dirty="0">
                <a:solidFill>
                  <a:prstClr val="black"/>
                </a:solidFill>
                <a:latin typeface="Calibri" panose="020F0502020204030204" pitchFamily="34" charset="0"/>
              </a:rPr>
              <a:t>1</a:t>
            </a:r>
          </a:p>
          <a:p>
            <a:pPr marL="344488" lvl="2" indent="0">
              <a:lnSpc>
                <a:spcPct val="100000"/>
              </a:lnSpc>
              <a:spcBef>
                <a:spcPts val="300"/>
              </a:spcBef>
              <a:spcAft>
                <a:spcPts val="300"/>
              </a:spcAft>
              <a:buNone/>
            </a:pPr>
            <a:r>
              <a:rPr lang="en-US" sz="2000" dirty="0">
                <a:solidFill>
                  <a:prstClr val="black"/>
                </a:solidFill>
              </a:rPr>
              <a:t>		insertion         = R[d</a:t>
            </a:r>
            <a:r>
              <a:rPr lang="en-US" sz="2000" dirty="0">
                <a:solidFill>
                  <a:prstClr val="black"/>
                </a:solidFill>
                <a:latin typeface="Calibri" panose="020F0502020204030204" pitchFamily="34" charset="0"/>
              </a:rPr>
              <a:t>-1</a:t>
            </a:r>
            <a:r>
              <a:rPr lang="en-US" sz="2000" dirty="0">
                <a:solidFill>
                  <a:prstClr val="black"/>
                </a:solidFill>
              </a:rPr>
              <a:t>] &lt;&lt; </a:t>
            </a:r>
            <a:r>
              <a:rPr lang="en-US" sz="2000" dirty="0">
                <a:solidFill>
                  <a:prstClr val="black"/>
                </a:solidFill>
                <a:latin typeface="Calibri" panose="020F0502020204030204" pitchFamily="34" charset="0"/>
              </a:rPr>
              <a:t>1</a:t>
            </a:r>
          </a:p>
          <a:p>
            <a:pPr marL="344488" lvl="2" indent="0">
              <a:lnSpc>
                <a:spcPct val="100000"/>
              </a:lnSpc>
              <a:spcBef>
                <a:spcPts val="300"/>
              </a:spcBef>
              <a:spcAft>
                <a:spcPts val="300"/>
              </a:spcAft>
              <a:buNone/>
            </a:pPr>
            <a:r>
              <a:rPr lang="en-US" sz="2000" dirty="0">
                <a:solidFill>
                  <a:prstClr val="black"/>
                </a:solidFill>
              </a:rPr>
              <a:t>		match              = (</a:t>
            </a:r>
            <a:r>
              <a:rPr lang="en-US" sz="2000" dirty="0" err="1">
                <a:solidFill>
                  <a:prstClr val="black"/>
                </a:solidFill>
              </a:rPr>
              <a:t>oldR</a:t>
            </a:r>
            <a:r>
              <a:rPr lang="en-US" sz="2000" dirty="0">
                <a:solidFill>
                  <a:prstClr val="black"/>
                </a:solidFill>
              </a:rPr>
              <a:t>[d] &lt;&lt; </a:t>
            </a:r>
            <a:r>
              <a:rPr lang="en-US" sz="2000" dirty="0">
                <a:solidFill>
                  <a:prstClr val="black"/>
                </a:solidFill>
                <a:latin typeface="Calibri" panose="020F0502020204030204" pitchFamily="34" charset="0"/>
              </a:rPr>
              <a:t>1</a:t>
            </a:r>
            <a:r>
              <a:rPr lang="en-US" sz="2000" dirty="0">
                <a:solidFill>
                  <a:prstClr val="black"/>
                </a:solidFill>
              </a:rPr>
              <a:t>) | PM [char]</a:t>
            </a:r>
          </a:p>
          <a:p>
            <a:pPr marL="344488" lvl="2" indent="0">
              <a:lnSpc>
                <a:spcPct val="100000"/>
              </a:lnSpc>
              <a:spcBef>
                <a:spcPts val="300"/>
              </a:spcBef>
              <a:spcAft>
                <a:spcPts val="300"/>
              </a:spcAft>
              <a:buNone/>
            </a:pPr>
            <a:r>
              <a:rPr lang="en-US" sz="2000" dirty="0">
                <a:solidFill>
                  <a:prstClr val="black"/>
                </a:solidFill>
              </a:rPr>
              <a:t>		R[d] = deletion &amp; mismatch &amp; insertion &amp; match</a:t>
            </a:r>
          </a:p>
          <a:p>
            <a:pPr marL="344488" lvl="2" indent="0">
              <a:lnSpc>
                <a:spcPct val="100000"/>
              </a:lnSpc>
              <a:spcBef>
                <a:spcPts val="300"/>
              </a:spcBef>
              <a:spcAft>
                <a:spcPts val="300"/>
              </a:spcAft>
              <a:buNone/>
            </a:pPr>
            <a:r>
              <a:rPr lang="en-US" sz="2000" dirty="0">
                <a:solidFill>
                  <a:prstClr val="black"/>
                </a:solidFill>
              </a:rPr>
              <a:t>		Check MSB of R[d]:</a:t>
            </a:r>
          </a:p>
          <a:p>
            <a:pPr marL="344488" lvl="2" indent="0">
              <a:lnSpc>
                <a:spcPct val="100000"/>
              </a:lnSpc>
              <a:spcBef>
                <a:spcPts val="300"/>
              </a:spcBef>
              <a:spcAft>
                <a:spcPts val="300"/>
              </a:spcAft>
              <a:buNone/>
            </a:pPr>
            <a:r>
              <a:rPr lang="en-US" sz="2000" dirty="0">
                <a:solidFill>
                  <a:prstClr val="black"/>
                </a:solidFill>
              </a:rPr>
              <a:t>			If </a:t>
            </a:r>
            <a:r>
              <a:rPr lang="en-US" sz="2000" dirty="0">
                <a:solidFill>
                  <a:prstClr val="black"/>
                </a:solidFill>
                <a:latin typeface="Calibri" panose="020F0502020204030204" pitchFamily="34" charset="0"/>
                <a:ea typeface="Linux Libertine O" panose="02000503000000000000" pitchFamily="2" charset="0"/>
              </a:rPr>
              <a:t>1</a:t>
            </a:r>
            <a:r>
              <a:rPr lang="en-US" sz="2000" dirty="0">
                <a:solidFill>
                  <a:prstClr val="black"/>
                </a:solidFill>
              </a:rPr>
              <a:t>, no match. </a:t>
            </a:r>
          </a:p>
          <a:p>
            <a:pPr marL="344488" lvl="2" indent="0">
              <a:lnSpc>
                <a:spcPct val="100000"/>
              </a:lnSpc>
              <a:spcBef>
                <a:spcPts val="300"/>
              </a:spcBef>
              <a:spcAft>
                <a:spcPts val="300"/>
              </a:spcAft>
              <a:buNone/>
            </a:pPr>
            <a:r>
              <a:rPr lang="en-US" sz="2000" dirty="0">
                <a:solidFill>
                  <a:prstClr val="black"/>
                </a:solidFill>
              </a:rPr>
              <a:t>			If </a:t>
            </a:r>
            <a:r>
              <a:rPr lang="en-US" sz="2000" dirty="0">
                <a:solidFill>
                  <a:prstClr val="black"/>
                </a:solidFill>
                <a:latin typeface="Calibri" panose="020F0502020204030204" pitchFamily="34" charset="0"/>
                <a:ea typeface="Linux Libertine O" panose="02000503000000000000" pitchFamily="2" charset="0"/>
              </a:rPr>
              <a:t>0</a:t>
            </a:r>
            <a:r>
              <a:rPr lang="en-US" sz="2000" dirty="0">
                <a:solidFill>
                  <a:prstClr val="black"/>
                </a:solidFill>
              </a:rPr>
              <a:t>, match with </a:t>
            </a:r>
            <a:r>
              <a:rPr lang="en-US" sz="2000" i="1" dirty="0">
                <a:solidFill>
                  <a:prstClr val="black"/>
                </a:solidFill>
              </a:rPr>
              <a:t>d</a:t>
            </a:r>
            <a:r>
              <a:rPr lang="en-US" sz="2000" dirty="0">
                <a:solidFill>
                  <a:prstClr val="black"/>
                </a:solidFill>
              </a:rPr>
              <a:t> many errors.</a:t>
            </a:r>
          </a:p>
          <a:p>
            <a:pPr marL="0" indent="0">
              <a:lnSpc>
                <a:spcPct val="100000"/>
              </a:lnSpc>
              <a:spcBef>
                <a:spcPts val="300"/>
              </a:spcBef>
              <a:spcAft>
                <a:spcPts val="300"/>
              </a:spcAft>
              <a:buNone/>
            </a:pPr>
            <a:endParaRPr lang="en-US" b="1" dirty="0">
              <a:solidFill>
                <a:prstClr val="black"/>
              </a:solidFill>
            </a:endParaRPr>
          </a:p>
          <a:p>
            <a:pPr marL="342900" indent="-342900">
              <a:lnSpc>
                <a:spcPct val="100000"/>
              </a:lnSpc>
              <a:spcBef>
                <a:spcPts val="300"/>
              </a:spcBef>
              <a:spcAft>
                <a:spcPts val="300"/>
              </a:spcAft>
              <a:buFont typeface="Wingdings" panose="05000000000000000000" pitchFamily="2" charset="2"/>
              <a:buChar char="Ø"/>
            </a:pPr>
            <a:endParaRPr lang="en-US" b="1" dirty="0">
              <a:solidFill>
                <a:prstClr val="black"/>
              </a:solidFill>
            </a:endParaRPr>
          </a:p>
          <a:p>
            <a:pPr marL="342900" indent="-342900">
              <a:lnSpc>
                <a:spcPct val="100000"/>
              </a:lnSpc>
              <a:spcBef>
                <a:spcPts val="300"/>
              </a:spcBef>
              <a:spcAft>
                <a:spcPts val="300"/>
              </a:spcAft>
              <a:buFont typeface="Wingdings" panose="05000000000000000000" pitchFamily="2" charset="2"/>
              <a:buChar char="Ø"/>
            </a:pPr>
            <a:endParaRPr lang="en-US" b="1" dirty="0">
              <a:solidFill>
                <a:prstClr val="black"/>
              </a:solidFill>
            </a:endParaRPr>
          </a:p>
          <a:p>
            <a:pPr marL="342900" indent="-342900">
              <a:lnSpc>
                <a:spcPct val="100000"/>
              </a:lnSpc>
              <a:spcBef>
                <a:spcPts val="300"/>
              </a:spcBef>
              <a:spcAft>
                <a:spcPts val="300"/>
              </a:spcAft>
              <a:buFont typeface="Wingdings" panose="05000000000000000000" pitchFamily="2" charset="2"/>
              <a:buChar char="Ø"/>
            </a:pPr>
            <a:endParaRPr lang="en-US" b="1" dirty="0">
              <a:solidFill>
                <a:prstClr val="black"/>
              </a:solidFill>
            </a:endParaRPr>
          </a:p>
          <a:p>
            <a:pPr marL="342900" indent="-342900">
              <a:lnSpc>
                <a:spcPct val="100000"/>
              </a:lnSpc>
              <a:spcBef>
                <a:spcPts val="300"/>
              </a:spcBef>
              <a:spcAft>
                <a:spcPts val="300"/>
              </a:spcAft>
              <a:buFont typeface="Wingdings" panose="05000000000000000000" pitchFamily="2" charset="2"/>
              <a:buChar char="Ø"/>
            </a:pPr>
            <a:endParaRPr lang="en-US" b="1" dirty="0">
              <a:solidFill>
                <a:prstClr val="black"/>
              </a:solidFill>
            </a:endParaRPr>
          </a:p>
          <a:p>
            <a:pPr marL="346075" indent="0">
              <a:lnSpc>
                <a:spcPct val="100000"/>
              </a:lnSpc>
              <a:spcBef>
                <a:spcPts val="300"/>
              </a:spcBef>
              <a:spcAft>
                <a:spcPts val="300"/>
              </a:spcAft>
              <a:buNone/>
            </a:pPr>
            <a:endParaRPr lang="en-US" dirty="0">
              <a:solidFill>
                <a:prstClr val="black"/>
              </a:solidFill>
            </a:endParaRPr>
          </a:p>
        </p:txBody>
      </p:sp>
      <p:sp>
        <p:nvSpPr>
          <p:cNvPr id="66" name="Slide Number Placeholder 65">
            <a:extLst>
              <a:ext uri="{FF2B5EF4-FFF2-40B4-BE49-F238E27FC236}">
                <a16:creationId xmlns:a16="http://schemas.microsoft.com/office/drawing/2014/main" id="{D9F9BE8D-E946-994F-BD78-A3CA9F500402}"/>
              </a:ext>
            </a:extLst>
          </p:cNvPr>
          <p:cNvSpPr>
            <a:spLocks noGrp="1"/>
          </p:cNvSpPr>
          <p:nvPr>
            <p:ph type="sldNum" sz="quarter" idx="10"/>
          </p:nvPr>
        </p:nvSpPr>
        <p:spPr/>
        <p:txBody>
          <a:bodyPr/>
          <a:lstStyle/>
          <a:p>
            <a:fld id="{BE67019E-6B59-9444-A8F8-0CFAB6B6981D}" type="slidenum">
              <a:rPr lang="en-US" smtClean="0"/>
              <a:pPr/>
              <a:t>20</a:t>
            </a:fld>
            <a:endParaRPr lang="en-US" dirty="0"/>
          </a:p>
        </p:txBody>
      </p:sp>
      <p:cxnSp>
        <p:nvCxnSpPr>
          <p:cNvPr id="29" name="Straight Arrow Connector 28">
            <a:extLst>
              <a:ext uri="{FF2B5EF4-FFF2-40B4-BE49-F238E27FC236}">
                <a16:creationId xmlns:a16="http://schemas.microsoft.com/office/drawing/2014/main" id="{02F53C41-5200-B545-BC0B-7BF33B15F8F4}"/>
              </a:ext>
            </a:extLst>
          </p:cNvPr>
          <p:cNvCxnSpPr>
            <a:cxnSpLocks/>
          </p:cNvCxnSpPr>
          <p:nvPr/>
        </p:nvCxnSpPr>
        <p:spPr>
          <a:xfrm>
            <a:off x="3538330" y="3942522"/>
            <a:ext cx="2067342" cy="0"/>
          </a:xfrm>
          <a:prstGeom prst="straightConnector1">
            <a:avLst/>
          </a:prstGeom>
          <a:ln w="28575">
            <a:solidFill>
              <a:srgbClr val="C485FC"/>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8F531BA7-36BF-1E41-BF3D-D3111EFF3C6B}"/>
              </a:ext>
            </a:extLst>
          </p:cNvPr>
          <p:cNvSpPr txBox="1"/>
          <p:nvPr/>
        </p:nvSpPr>
        <p:spPr>
          <a:xfrm>
            <a:off x="5605672" y="2767280"/>
            <a:ext cx="3326294" cy="1323439"/>
          </a:xfrm>
          <a:prstGeom prst="rect">
            <a:avLst/>
          </a:prstGeom>
          <a:noFill/>
          <a:ln w="28575">
            <a:solidFill>
              <a:srgbClr val="C485FC"/>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orbel" panose="020B0503020204020204" pitchFamily="34" charset="0"/>
                <a:ea typeface="Intel Clear" panose="020B0604020203020204" pitchFamily="34" charset="0"/>
                <a:cs typeface="Intel Clear" panose="020B0604020203020204" pitchFamily="34" charset="0"/>
              </a:rPr>
              <a:t>Does </a:t>
            </a:r>
            <a:r>
              <a:rPr kumimoji="0" lang="en-US" sz="2000" b="0" i="1" u="none" strike="noStrike" kern="1200" cap="none" spc="0" normalizeH="0" baseline="0" noProof="0" dirty="0">
                <a:ln>
                  <a:noFill/>
                </a:ln>
                <a:solidFill>
                  <a:prstClr val="black"/>
                </a:solidFill>
                <a:effectLst/>
                <a:uLnTx/>
                <a:uFillTx/>
                <a:latin typeface="Corbel" panose="020B0503020204020204" pitchFamily="34" charset="0"/>
                <a:ea typeface="Intel Clear" panose="020B0604020203020204" pitchFamily="34" charset="0"/>
                <a:cs typeface="Intel Clear" panose="020B0604020203020204" pitchFamily="34" charset="0"/>
              </a:rPr>
              <a:t>not</a:t>
            </a:r>
            <a:r>
              <a:rPr kumimoji="0" lang="en-US" sz="2000" b="0" i="0" u="none" strike="noStrike" kern="1200" cap="none" spc="0" normalizeH="0" baseline="0" noProof="0" dirty="0">
                <a:ln>
                  <a:noFill/>
                </a:ln>
                <a:solidFill>
                  <a:prstClr val="black"/>
                </a:solidFill>
                <a:effectLst/>
                <a:uLnTx/>
                <a:uFillTx/>
                <a:latin typeface="Corbel" panose="020B0503020204020204" pitchFamily="34" charset="0"/>
                <a:ea typeface="Intel Clear" panose="020B0604020203020204" pitchFamily="34" charset="0"/>
                <a:cs typeface="Intel Clear" panose="020B0604020203020204" pitchFamily="34" charset="0"/>
              </a:rPr>
              <a:t> store and process these intermediate bitvectors to find the optimal alignment (i.e., no traceback)</a:t>
            </a:r>
          </a:p>
        </p:txBody>
      </p:sp>
    </p:spTree>
    <p:extLst>
      <p:ext uri="{BB962C8B-B14F-4D97-AF65-F5344CB8AC3E}">
        <p14:creationId xmlns:p14="http://schemas.microsoft.com/office/powerpoint/2010/main" val="26027859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a:extLst>
              <a:ext uri="{FF2B5EF4-FFF2-40B4-BE49-F238E27FC236}">
                <a16:creationId xmlns:a16="http://schemas.microsoft.com/office/drawing/2014/main" id="{BA1829E1-863A-2349-BE70-ED13097E4D59}"/>
              </a:ext>
            </a:extLst>
          </p:cNvPr>
          <p:cNvSpPr/>
          <p:nvPr/>
        </p:nvSpPr>
        <p:spPr>
          <a:xfrm>
            <a:off x="366962" y="4261337"/>
            <a:ext cx="8410073" cy="2192217"/>
          </a:xfrm>
          <a:prstGeom prst="roundRect">
            <a:avLst>
              <a:gd name="adj" fmla="val 1619"/>
            </a:avLst>
          </a:prstGeom>
          <a:solidFill>
            <a:srgbClr val="C00000">
              <a:alpha val="17000"/>
            </a:srgbClr>
          </a:solid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r"/>
            <a:r>
              <a:rPr lang="en-US" sz="2000" b="1" dirty="0">
                <a:solidFill>
                  <a:srgbClr val="C00000"/>
                </a:solidFill>
              </a:rPr>
              <a:t>Hardware</a:t>
            </a:r>
          </a:p>
        </p:txBody>
      </p:sp>
      <p:sp>
        <p:nvSpPr>
          <p:cNvPr id="6" name="Rounded Rectangle 5">
            <a:extLst>
              <a:ext uri="{FF2B5EF4-FFF2-40B4-BE49-F238E27FC236}">
                <a16:creationId xmlns:a16="http://schemas.microsoft.com/office/drawing/2014/main" id="{7DA2E44F-D5F4-4C4E-8DCD-392B59580004}"/>
              </a:ext>
            </a:extLst>
          </p:cNvPr>
          <p:cNvSpPr/>
          <p:nvPr/>
        </p:nvSpPr>
        <p:spPr>
          <a:xfrm>
            <a:off x="366963" y="1158985"/>
            <a:ext cx="8410073" cy="2984368"/>
          </a:xfrm>
          <a:prstGeom prst="roundRect">
            <a:avLst>
              <a:gd name="adj" fmla="val 1116"/>
            </a:avLst>
          </a:prstGeom>
          <a:solidFill>
            <a:srgbClr val="0070C0">
              <a:alpha val="17000"/>
            </a:srgbClr>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r"/>
            <a:r>
              <a:rPr lang="en-US" sz="2000" b="1" dirty="0">
                <a:solidFill>
                  <a:srgbClr val="0070C0"/>
                </a:solidFill>
              </a:rPr>
              <a:t>Algorithm</a:t>
            </a:r>
          </a:p>
        </p:txBody>
      </p:sp>
      <p:sp>
        <p:nvSpPr>
          <p:cNvPr id="2" name="Title 1">
            <a:extLst>
              <a:ext uri="{FF2B5EF4-FFF2-40B4-BE49-F238E27FC236}">
                <a16:creationId xmlns:a16="http://schemas.microsoft.com/office/drawing/2014/main" id="{729E808E-FA67-9A4E-8BE4-839782231A1B}"/>
              </a:ext>
            </a:extLst>
          </p:cNvPr>
          <p:cNvSpPr>
            <a:spLocks noGrp="1"/>
          </p:cNvSpPr>
          <p:nvPr>
            <p:ph type="title"/>
          </p:nvPr>
        </p:nvSpPr>
        <p:spPr>
          <a:xfrm>
            <a:off x="366963" y="257434"/>
            <a:ext cx="8410073" cy="753467"/>
          </a:xfrm>
        </p:spPr>
        <p:txBody>
          <a:bodyPr>
            <a:noAutofit/>
          </a:bodyPr>
          <a:lstStyle/>
          <a:p>
            <a:r>
              <a:rPr lang="en-US" sz="4000" dirty="0"/>
              <a:t>Limitations of Bitap</a:t>
            </a:r>
          </a:p>
        </p:txBody>
      </p:sp>
      <p:sp>
        <p:nvSpPr>
          <p:cNvPr id="3" name="Content Placeholder 2">
            <a:extLst>
              <a:ext uri="{FF2B5EF4-FFF2-40B4-BE49-F238E27FC236}">
                <a16:creationId xmlns:a16="http://schemas.microsoft.com/office/drawing/2014/main" id="{E88C243C-6CB8-5444-A27A-8A86910E43AE}"/>
              </a:ext>
            </a:extLst>
          </p:cNvPr>
          <p:cNvSpPr>
            <a:spLocks noGrp="1"/>
          </p:cNvSpPr>
          <p:nvPr>
            <p:ph idx="1"/>
          </p:nvPr>
        </p:nvSpPr>
        <p:spPr>
          <a:xfrm>
            <a:off x="366963" y="1176569"/>
            <a:ext cx="8410073" cy="5001491"/>
          </a:xfrm>
        </p:spPr>
        <p:txBody>
          <a:bodyPr>
            <a:noAutofit/>
          </a:bodyPr>
          <a:lstStyle/>
          <a:p>
            <a:pPr marL="490538" indent="-303213">
              <a:lnSpc>
                <a:spcPct val="110000"/>
              </a:lnSpc>
              <a:spcBef>
                <a:spcPts val="600"/>
              </a:spcBef>
              <a:spcAft>
                <a:spcPts val="0"/>
              </a:spcAft>
              <a:buClr>
                <a:srgbClr val="0070C0"/>
              </a:buClr>
              <a:buSzPct val="100000"/>
              <a:buFont typeface="+mj-lt"/>
              <a:buAutoNum type="arabicParenR"/>
            </a:pPr>
            <a:r>
              <a:rPr lang="en-US" sz="2050" b="1" dirty="0">
                <a:solidFill>
                  <a:srgbClr val="0070C0"/>
                </a:solidFill>
              </a:rPr>
              <a:t>Data Dependency Between Iterations:</a:t>
            </a:r>
          </a:p>
          <a:p>
            <a:pPr lvl="1">
              <a:lnSpc>
                <a:spcPct val="110000"/>
              </a:lnSpc>
              <a:spcBef>
                <a:spcPts val="0"/>
              </a:spcBef>
              <a:spcAft>
                <a:spcPts val="0"/>
              </a:spcAft>
            </a:pPr>
            <a:r>
              <a:rPr lang="en-US" sz="2050" dirty="0">
                <a:solidFill>
                  <a:schemeClr val="tx1"/>
                </a:solidFill>
              </a:rPr>
              <a:t>Two-level data dependency forces the consecutive iterations to take place sequentially</a:t>
            </a:r>
            <a:endParaRPr lang="en-US" sz="2050" dirty="0"/>
          </a:p>
          <a:p>
            <a:pPr marL="490538" indent="-303213">
              <a:lnSpc>
                <a:spcPct val="110000"/>
              </a:lnSpc>
              <a:spcBef>
                <a:spcPts val="600"/>
              </a:spcBef>
              <a:spcAft>
                <a:spcPts val="0"/>
              </a:spcAft>
              <a:buClr>
                <a:srgbClr val="0070C0"/>
              </a:buClr>
              <a:buSzPct val="100000"/>
              <a:buFont typeface="+mj-lt"/>
              <a:buAutoNum type="arabicParenR"/>
            </a:pPr>
            <a:r>
              <a:rPr lang="en-US" sz="2050" b="1" dirty="0">
                <a:solidFill>
                  <a:srgbClr val="0070C0"/>
                </a:solidFill>
              </a:rPr>
              <a:t>No Support for Traceback:</a:t>
            </a:r>
          </a:p>
          <a:p>
            <a:pPr lvl="1">
              <a:lnSpc>
                <a:spcPct val="110000"/>
              </a:lnSpc>
              <a:spcBef>
                <a:spcPts val="0"/>
              </a:spcBef>
              <a:spcAft>
                <a:spcPts val="0"/>
              </a:spcAft>
            </a:pPr>
            <a:r>
              <a:rPr lang="en-US" sz="2050" dirty="0">
                <a:solidFill>
                  <a:schemeClr val="tx1"/>
                </a:solidFill>
              </a:rPr>
              <a:t>Bitap does not include any support for optimal alignment identification</a:t>
            </a:r>
            <a:endParaRPr lang="en-US" sz="2050" b="1" dirty="0">
              <a:solidFill>
                <a:srgbClr val="C00000"/>
              </a:solidFill>
            </a:endParaRPr>
          </a:p>
          <a:p>
            <a:pPr marL="490538" indent="-303213">
              <a:lnSpc>
                <a:spcPct val="110000"/>
              </a:lnSpc>
              <a:spcBef>
                <a:spcPts val="600"/>
              </a:spcBef>
              <a:spcAft>
                <a:spcPts val="0"/>
              </a:spcAft>
              <a:buClr>
                <a:srgbClr val="0070C0"/>
              </a:buClr>
              <a:buSzPct val="100000"/>
              <a:buFont typeface="+mj-lt"/>
              <a:buAutoNum type="arabicParenR"/>
            </a:pPr>
            <a:r>
              <a:rPr lang="en-US" sz="2050" b="1" dirty="0">
                <a:solidFill>
                  <a:srgbClr val="0070C0"/>
                </a:solidFill>
              </a:rPr>
              <a:t>No Support for Long Reads:</a:t>
            </a:r>
          </a:p>
          <a:p>
            <a:pPr lvl="1">
              <a:lnSpc>
                <a:spcPct val="110000"/>
              </a:lnSpc>
              <a:spcBef>
                <a:spcPts val="0"/>
              </a:spcBef>
              <a:spcAft>
                <a:spcPts val="0"/>
              </a:spcAft>
              <a:buSzPct val="100000"/>
            </a:pPr>
            <a:r>
              <a:rPr lang="en-US" sz="2050" dirty="0">
                <a:solidFill>
                  <a:schemeClr val="tx1"/>
                </a:solidFill>
              </a:rPr>
              <a:t>Each bitvector has a length equal to the length of the pattern</a:t>
            </a:r>
          </a:p>
          <a:p>
            <a:pPr lvl="1">
              <a:lnSpc>
                <a:spcPct val="110000"/>
              </a:lnSpc>
              <a:spcBef>
                <a:spcPts val="0"/>
              </a:spcBef>
              <a:spcAft>
                <a:spcPts val="0"/>
              </a:spcAft>
              <a:buSzPct val="100000"/>
            </a:pPr>
            <a:r>
              <a:rPr lang="en-US" sz="2050" dirty="0">
                <a:solidFill>
                  <a:schemeClr val="tx1"/>
                </a:solidFill>
              </a:rPr>
              <a:t>Bitwise operations are performed on these bitvectors</a:t>
            </a:r>
            <a:endParaRPr lang="en-US" sz="2050" b="1" dirty="0">
              <a:solidFill>
                <a:srgbClr val="C00000"/>
              </a:solidFill>
            </a:endParaRPr>
          </a:p>
          <a:p>
            <a:pPr marL="490538" indent="-303213">
              <a:lnSpc>
                <a:spcPct val="110000"/>
              </a:lnSpc>
              <a:spcAft>
                <a:spcPts val="0"/>
              </a:spcAft>
              <a:buClr>
                <a:srgbClr val="C00000"/>
              </a:buClr>
              <a:buSzPct val="100000"/>
              <a:buFont typeface="+mj-lt"/>
              <a:buAutoNum type="arabicParenR"/>
            </a:pPr>
            <a:r>
              <a:rPr lang="en-US" sz="2050" b="1" dirty="0">
                <a:solidFill>
                  <a:srgbClr val="C00000"/>
                </a:solidFill>
              </a:rPr>
              <a:t>Limited Compute Parallelism:</a:t>
            </a:r>
          </a:p>
          <a:p>
            <a:pPr lvl="1">
              <a:lnSpc>
                <a:spcPct val="110000"/>
              </a:lnSpc>
              <a:spcBef>
                <a:spcPts val="0"/>
              </a:spcBef>
              <a:spcAft>
                <a:spcPts val="0"/>
              </a:spcAft>
            </a:pPr>
            <a:r>
              <a:rPr lang="en-US" sz="2050" dirty="0">
                <a:solidFill>
                  <a:schemeClr val="tx1"/>
                </a:solidFill>
              </a:rPr>
              <a:t>Text-level parallelism</a:t>
            </a:r>
          </a:p>
          <a:p>
            <a:pPr lvl="1">
              <a:lnSpc>
                <a:spcPct val="110000"/>
              </a:lnSpc>
              <a:spcBef>
                <a:spcPts val="0"/>
              </a:spcBef>
              <a:spcAft>
                <a:spcPts val="0"/>
              </a:spcAft>
            </a:pPr>
            <a:r>
              <a:rPr lang="en-US" sz="2050" dirty="0">
                <a:solidFill>
                  <a:schemeClr val="tx1"/>
                </a:solidFill>
              </a:rPr>
              <a:t>Limited by the number of compute units in existing systems	</a:t>
            </a:r>
          </a:p>
          <a:p>
            <a:pPr marL="490538" indent="-303213">
              <a:lnSpc>
                <a:spcPct val="110000"/>
              </a:lnSpc>
              <a:spcBef>
                <a:spcPts val="600"/>
              </a:spcBef>
              <a:spcAft>
                <a:spcPts val="0"/>
              </a:spcAft>
              <a:buClr>
                <a:srgbClr val="C00000"/>
              </a:buClr>
              <a:buSzPct val="100000"/>
              <a:buFont typeface="+mj-lt"/>
              <a:buAutoNum type="arabicParenR"/>
            </a:pPr>
            <a:r>
              <a:rPr lang="en-US" sz="2050" b="1" dirty="0">
                <a:solidFill>
                  <a:srgbClr val="C00000"/>
                </a:solidFill>
              </a:rPr>
              <a:t>Limited Memory Bandwidth:</a:t>
            </a:r>
          </a:p>
          <a:p>
            <a:pPr lvl="1">
              <a:lnSpc>
                <a:spcPct val="110000"/>
              </a:lnSpc>
              <a:spcBef>
                <a:spcPts val="0"/>
              </a:spcBef>
              <a:spcAft>
                <a:spcPts val="0"/>
              </a:spcAft>
            </a:pPr>
            <a:r>
              <a:rPr lang="en-US" sz="2050" dirty="0">
                <a:solidFill>
                  <a:schemeClr val="tx1"/>
                </a:solidFill>
              </a:rPr>
              <a:t>High memory bandwidth required to read and write the computed bitvectors to memory</a:t>
            </a:r>
          </a:p>
          <a:p>
            <a:pPr>
              <a:lnSpc>
                <a:spcPct val="110000"/>
              </a:lnSpc>
              <a:spcBef>
                <a:spcPts val="0"/>
              </a:spcBef>
              <a:spcAft>
                <a:spcPts val="0"/>
              </a:spcAft>
            </a:pPr>
            <a:endParaRPr lang="en-US" sz="2050" dirty="0"/>
          </a:p>
          <a:p>
            <a:pPr marL="454025" lvl="1" indent="0">
              <a:lnSpc>
                <a:spcPct val="110000"/>
              </a:lnSpc>
              <a:spcBef>
                <a:spcPts val="0"/>
              </a:spcBef>
              <a:spcAft>
                <a:spcPts val="0"/>
              </a:spcAft>
              <a:buNone/>
            </a:pPr>
            <a:endParaRPr lang="en-US" sz="2050" dirty="0">
              <a:solidFill>
                <a:schemeClr val="tx1"/>
              </a:solidFill>
            </a:endParaRPr>
          </a:p>
          <a:p>
            <a:pPr lvl="1">
              <a:lnSpc>
                <a:spcPct val="110000"/>
              </a:lnSpc>
              <a:spcBef>
                <a:spcPts val="0"/>
              </a:spcBef>
              <a:spcAft>
                <a:spcPts val="0"/>
              </a:spcAft>
            </a:pPr>
            <a:endParaRPr lang="en-US" sz="2050" dirty="0">
              <a:solidFill>
                <a:srgbClr val="C00000"/>
              </a:solidFill>
            </a:endParaRPr>
          </a:p>
        </p:txBody>
      </p:sp>
      <p:sp>
        <p:nvSpPr>
          <p:cNvPr id="5" name="Slide Number Placeholder 4">
            <a:extLst>
              <a:ext uri="{FF2B5EF4-FFF2-40B4-BE49-F238E27FC236}">
                <a16:creationId xmlns:a16="http://schemas.microsoft.com/office/drawing/2014/main" id="{44011BC5-54C3-4748-AF2B-5774B7C4F5C8}"/>
              </a:ext>
            </a:extLst>
          </p:cNvPr>
          <p:cNvSpPr>
            <a:spLocks noGrp="1"/>
          </p:cNvSpPr>
          <p:nvPr>
            <p:ph type="sldNum" sz="quarter" idx="10"/>
          </p:nvPr>
        </p:nvSpPr>
        <p:spPr/>
        <p:txBody>
          <a:bodyPr/>
          <a:lstStyle/>
          <a:p>
            <a:fld id="{BE67019E-6B59-9444-A8F8-0CFAB6B6981D}" type="slidenum">
              <a:rPr lang="en-US" smtClean="0"/>
              <a:pPr/>
              <a:t>21</a:t>
            </a:fld>
            <a:endParaRPr lang="en-US" dirty="0"/>
          </a:p>
        </p:txBody>
      </p:sp>
    </p:spTree>
    <p:custDataLst>
      <p:tags r:id="rId1"/>
    </p:custDataLst>
    <p:extLst>
      <p:ext uri="{BB962C8B-B14F-4D97-AF65-F5344CB8AC3E}">
        <p14:creationId xmlns:p14="http://schemas.microsoft.com/office/powerpoint/2010/main" val="2349133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6"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6963" y="257434"/>
            <a:ext cx="8410073" cy="753467"/>
          </a:xfrm>
        </p:spPr>
        <p:txBody>
          <a:bodyPr>
            <a:normAutofit fontScale="90000"/>
          </a:bodyPr>
          <a:lstStyle/>
          <a:p>
            <a:r>
              <a:rPr lang="en-US" dirty="0"/>
              <a:t>GenASM: ASM Framework for GSA</a:t>
            </a:r>
          </a:p>
        </p:txBody>
      </p:sp>
      <p:sp>
        <p:nvSpPr>
          <p:cNvPr id="3" name="Content Placeholder 2"/>
          <p:cNvSpPr>
            <a:spLocks noGrp="1"/>
          </p:cNvSpPr>
          <p:nvPr>
            <p:ph idx="1"/>
          </p:nvPr>
        </p:nvSpPr>
        <p:spPr>
          <a:xfrm>
            <a:off x="366962" y="2892974"/>
            <a:ext cx="8410073" cy="3551370"/>
          </a:xfrm>
        </p:spPr>
        <p:txBody>
          <a:bodyPr>
            <a:noAutofit/>
          </a:bodyPr>
          <a:lstStyle/>
          <a:p>
            <a:pPr marL="285750" indent="-285750">
              <a:lnSpc>
                <a:spcPct val="100000"/>
              </a:lnSpc>
              <a:spcBef>
                <a:spcPts val="0"/>
              </a:spcBef>
              <a:spcAft>
                <a:spcPts val="0"/>
              </a:spcAft>
            </a:pPr>
            <a:r>
              <a:rPr lang="en-US" sz="2200" b="1" dirty="0">
                <a:solidFill>
                  <a:srgbClr val="FE6200"/>
                </a:solidFill>
              </a:rPr>
              <a:t>GenASM:</a:t>
            </a:r>
            <a:r>
              <a:rPr lang="en-US" sz="2200" dirty="0">
                <a:solidFill>
                  <a:srgbClr val="FE6200"/>
                </a:solidFill>
              </a:rPr>
              <a:t> </a:t>
            </a:r>
            <a:r>
              <a:rPr lang="en-US" sz="2200" i="1" dirty="0">
                <a:solidFill>
                  <a:schemeClr val="tx1"/>
                </a:solidFill>
              </a:rPr>
              <a:t>First</a:t>
            </a:r>
            <a:r>
              <a:rPr lang="en-US" sz="2200" dirty="0">
                <a:solidFill>
                  <a:schemeClr val="tx1"/>
                </a:solidFill>
              </a:rPr>
              <a:t> ASM acceleration framework for GSA</a:t>
            </a:r>
          </a:p>
          <a:p>
            <a:pPr marL="549275" lvl="1" indent="-285750">
              <a:lnSpc>
                <a:spcPct val="100000"/>
              </a:lnSpc>
              <a:spcBef>
                <a:spcPts val="0"/>
              </a:spcBef>
              <a:spcAft>
                <a:spcPts val="0"/>
              </a:spcAft>
            </a:pPr>
            <a:r>
              <a:rPr lang="en-US" sz="2200" dirty="0">
                <a:solidFill>
                  <a:srgbClr val="7030A0"/>
                </a:solidFill>
              </a:rPr>
              <a:t>Approximate string matching (ASM) acceleration framework </a:t>
            </a:r>
            <a:r>
              <a:rPr lang="en-US" sz="2200" dirty="0">
                <a:solidFill>
                  <a:schemeClr val="tx1"/>
                </a:solidFill>
              </a:rPr>
              <a:t>based on the Bitap algorithm</a:t>
            </a:r>
          </a:p>
          <a:p>
            <a:pPr marL="282575" indent="-282575">
              <a:lnSpc>
                <a:spcPct val="100000"/>
              </a:lnSpc>
              <a:spcBef>
                <a:spcPts val="600"/>
              </a:spcBef>
              <a:spcAft>
                <a:spcPts val="0"/>
              </a:spcAft>
            </a:pPr>
            <a:r>
              <a:rPr lang="en-US" sz="2200" dirty="0">
                <a:solidFill>
                  <a:schemeClr val="tx1"/>
                </a:solidFill>
              </a:rPr>
              <a:t>We overcome the </a:t>
            </a:r>
            <a:r>
              <a:rPr lang="en-US" sz="2200" dirty="0">
                <a:solidFill>
                  <a:srgbClr val="FE6200"/>
                </a:solidFill>
              </a:rPr>
              <a:t>five limitations </a:t>
            </a:r>
            <a:r>
              <a:rPr lang="en-US" sz="2200" dirty="0">
                <a:solidFill>
                  <a:schemeClr val="tx1"/>
                </a:solidFill>
              </a:rPr>
              <a:t>that hinder </a:t>
            </a:r>
            <a:r>
              <a:rPr lang="en-US" sz="2200" dirty="0" err="1">
                <a:solidFill>
                  <a:schemeClr val="tx1"/>
                </a:solidFill>
              </a:rPr>
              <a:t>Bitap’s</a:t>
            </a:r>
            <a:r>
              <a:rPr lang="en-US" sz="2200" dirty="0">
                <a:solidFill>
                  <a:schemeClr val="tx1"/>
                </a:solidFill>
              </a:rPr>
              <a:t> use in GSA:</a:t>
            </a:r>
          </a:p>
          <a:p>
            <a:pPr marL="576263" lvl="1" indent="-293688">
              <a:lnSpc>
                <a:spcPct val="100000"/>
              </a:lnSpc>
              <a:spcBef>
                <a:spcPts val="1200"/>
              </a:spcBef>
              <a:spcAft>
                <a:spcPts val="0"/>
              </a:spcAft>
              <a:buClr>
                <a:srgbClr val="0070C0"/>
              </a:buClr>
            </a:pPr>
            <a:r>
              <a:rPr lang="en-US" sz="2200" dirty="0">
                <a:solidFill>
                  <a:schemeClr val="tx1"/>
                </a:solidFill>
              </a:rPr>
              <a:t>Modified and extended ASM algorithm</a:t>
            </a:r>
          </a:p>
          <a:p>
            <a:pPr marL="857250" lvl="2" indent="-225425">
              <a:lnSpc>
                <a:spcPct val="100000"/>
              </a:lnSpc>
              <a:spcBef>
                <a:spcPts val="0"/>
              </a:spcBef>
              <a:spcAft>
                <a:spcPts val="0"/>
              </a:spcAft>
              <a:buClr>
                <a:srgbClr val="0070C0"/>
              </a:buClr>
            </a:pPr>
            <a:r>
              <a:rPr lang="en-US" sz="2200" dirty="0">
                <a:solidFill>
                  <a:srgbClr val="0070C0"/>
                </a:solidFill>
              </a:rPr>
              <a:t>Highly-parallel Bitap </a:t>
            </a:r>
            <a:r>
              <a:rPr lang="en-US" sz="2200" dirty="0">
                <a:solidFill>
                  <a:schemeClr val="tx1"/>
                </a:solidFill>
              </a:rPr>
              <a:t>with long read support</a:t>
            </a:r>
          </a:p>
          <a:p>
            <a:pPr marL="857250" lvl="2" indent="-225425">
              <a:lnSpc>
                <a:spcPct val="100000"/>
              </a:lnSpc>
              <a:spcBef>
                <a:spcPts val="0"/>
              </a:spcBef>
              <a:spcAft>
                <a:spcPts val="0"/>
              </a:spcAft>
              <a:buClr>
                <a:srgbClr val="0070C0"/>
              </a:buClr>
            </a:pPr>
            <a:r>
              <a:rPr lang="en-US" sz="2200" dirty="0">
                <a:solidFill>
                  <a:srgbClr val="0070C0"/>
                </a:solidFill>
              </a:rPr>
              <a:t>Novel </a:t>
            </a:r>
            <a:r>
              <a:rPr lang="en-US" sz="2200" dirty="0" err="1">
                <a:solidFill>
                  <a:srgbClr val="0070C0"/>
                </a:solidFill>
              </a:rPr>
              <a:t>bitvector</a:t>
            </a:r>
            <a:r>
              <a:rPr lang="en-US" sz="2200" dirty="0">
                <a:solidFill>
                  <a:srgbClr val="0070C0"/>
                </a:solidFill>
              </a:rPr>
              <a:t>-based algorithm </a:t>
            </a:r>
            <a:r>
              <a:rPr lang="en-US" sz="2200" dirty="0">
                <a:solidFill>
                  <a:schemeClr val="tx1"/>
                </a:solidFill>
              </a:rPr>
              <a:t>to perform </a:t>
            </a:r>
            <a:r>
              <a:rPr lang="en-US" sz="2200" i="1" dirty="0">
                <a:solidFill>
                  <a:schemeClr val="tx1"/>
                </a:solidFill>
              </a:rPr>
              <a:t>traceback</a:t>
            </a:r>
            <a:r>
              <a:rPr lang="en-US" sz="2200" dirty="0">
                <a:solidFill>
                  <a:schemeClr val="tx1"/>
                </a:solidFill>
              </a:rPr>
              <a:t> </a:t>
            </a:r>
          </a:p>
          <a:p>
            <a:pPr marL="576263" lvl="1" indent="-293688">
              <a:lnSpc>
                <a:spcPct val="100000"/>
              </a:lnSpc>
              <a:spcBef>
                <a:spcPts val="1200"/>
              </a:spcBef>
              <a:spcAft>
                <a:spcPts val="0"/>
              </a:spcAft>
              <a:buClr>
                <a:srgbClr val="C00000"/>
              </a:buClr>
            </a:pPr>
            <a:r>
              <a:rPr lang="en-US" sz="2200" dirty="0">
                <a:solidFill>
                  <a:srgbClr val="C00000"/>
                </a:solidFill>
              </a:rPr>
              <a:t>Specialized, low-power and area-efficient hardware </a:t>
            </a:r>
            <a:r>
              <a:rPr lang="en-US" sz="2200" dirty="0">
                <a:solidFill>
                  <a:schemeClr val="tx1"/>
                </a:solidFill>
              </a:rPr>
              <a:t>for both modified Bitap and novel traceback algorithms</a:t>
            </a:r>
          </a:p>
          <a:p>
            <a:pPr marL="285750" indent="-285750">
              <a:lnSpc>
                <a:spcPct val="110000"/>
              </a:lnSpc>
              <a:spcBef>
                <a:spcPts val="0"/>
              </a:spcBef>
              <a:spcAft>
                <a:spcPts val="0"/>
              </a:spcAft>
            </a:pPr>
            <a:endParaRPr lang="en-US" sz="2100" dirty="0">
              <a:solidFill>
                <a:schemeClr val="tx1"/>
              </a:solidFill>
            </a:endParaRPr>
          </a:p>
          <a:p>
            <a:pPr marL="806450" lvl="1" indent="-258763">
              <a:lnSpc>
                <a:spcPct val="110000"/>
              </a:lnSpc>
              <a:spcBef>
                <a:spcPts val="0"/>
              </a:spcBef>
              <a:spcAft>
                <a:spcPts val="0"/>
              </a:spcAft>
            </a:pPr>
            <a:endParaRPr lang="en-US" sz="2100" dirty="0">
              <a:solidFill>
                <a:schemeClr val="tx1"/>
              </a:solidFill>
            </a:endParaRPr>
          </a:p>
          <a:p>
            <a:pPr marL="285750" indent="-285750">
              <a:lnSpc>
                <a:spcPct val="110000"/>
              </a:lnSpc>
              <a:spcBef>
                <a:spcPts val="0"/>
              </a:spcBef>
              <a:spcAft>
                <a:spcPts val="0"/>
              </a:spcAft>
            </a:pPr>
            <a:endParaRPr lang="en-US" sz="2100" dirty="0">
              <a:solidFill>
                <a:schemeClr val="tx1"/>
              </a:solidFill>
            </a:endParaRPr>
          </a:p>
        </p:txBody>
      </p:sp>
      <p:sp>
        <p:nvSpPr>
          <p:cNvPr id="6" name="TextBox 5">
            <a:extLst>
              <a:ext uri="{FF2B5EF4-FFF2-40B4-BE49-F238E27FC236}">
                <a16:creationId xmlns:a16="http://schemas.microsoft.com/office/drawing/2014/main" id="{5BF7F3FE-F1CE-E146-81C5-1C1E994AFF21}"/>
              </a:ext>
            </a:extLst>
          </p:cNvPr>
          <p:cNvSpPr txBox="1"/>
          <p:nvPr/>
        </p:nvSpPr>
        <p:spPr>
          <a:xfrm>
            <a:off x="366962" y="1165147"/>
            <a:ext cx="8410073" cy="1600631"/>
          </a:xfrm>
          <a:prstGeom prst="roundRect">
            <a:avLst>
              <a:gd name="adj" fmla="val 4777"/>
            </a:avLst>
          </a:prstGeom>
          <a:solidFill>
            <a:schemeClr val="accent2">
              <a:lumMod val="40000"/>
              <a:lumOff val="60000"/>
              <a:alpha val="88000"/>
            </a:schemeClr>
          </a:solidFill>
          <a:ln>
            <a:noFill/>
          </a:ln>
        </p:spPr>
        <p:txBody>
          <a:bodyPr wrap="square" rtlCol="0" anchor="ctr" anchorCtr="0">
            <a:noAutofit/>
          </a:bodyPr>
          <a:lstStyle/>
          <a:p>
            <a:pPr marL="0" marR="0" lvl="0" indent="0" algn="ctr" defTabSz="457200" rtl="0" eaLnBrk="1" fontAlgn="auto" latinLnBrk="0" hangingPunct="1">
              <a:lnSpc>
                <a:spcPct val="110000"/>
              </a:lnSpc>
              <a:spcAft>
                <a:spcPts val="300"/>
              </a:spcAft>
              <a:buClrTx/>
              <a:buSzTx/>
              <a:buFontTx/>
              <a:buNone/>
              <a:tabLst/>
              <a:defRPr/>
            </a:pPr>
            <a:r>
              <a:rPr kumimoji="0" lang="en-US" sz="2200" b="1" i="0" u="none" strike="noStrike" kern="1200" cap="none" spc="0" normalizeH="0" baseline="0" noProof="0" dirty="0">
                <a:ln>
                  <a:noFill/>
                </a:ln>
                <a:effectLst/>
                <a:uLnTx/>
                <a:uFillTx/>
                <a:latin typeface="Corbel" panose="020B0503020204020204" pitchFamily="34" charset="0"/>
                <a:cs typeface="Calibri" panose="020F0502020204030204" pitchFamily="34" charset="0"/>
              </a:rPr>
              <a:t>Our Goal:</a:t>
            </a:r>
          </a:p>
          <a:p>
            <a:pPr lvl="0" algn="ctr">
              <a:lnSpc>
                <a:spcPct val="110000"/>
              </a:lnSpc>
            </a:pPr>
            <a:r>
              <a:rPr kumimoji="0" lang="en-US" sz="2200" b="0" i="0" u="none" strike="noStrike" kern="1200" cap="none" spc="0" normalizeH="0" baseline="0" noProof="0" dirty="0">
                <a:ln>
                  <a:noFill/>
                </a:ln>
                <a:solidFill>
                  <a:srgbClr val="FE6200"/>
                </a:solidFill>
                <a:effectLst/>
                <a:uLnTx/>
                <a:uFillTx/>
                <a:latin typeface="Corbel" panose="020B0503020204020204" pitchFamily="34" charset="0"/>
                <a:cs typeface="Calibri" panose="020F0502020204030204" pitchFamily="34" charset="0"/>
              </a:rPr>
              <a:t>Accelerate approximate string matching </a:t>
            </a:r>
          </a:p>
          <a:p>
            <a:pPr lvl="0" algn="ctr">
              <a:lnSpc>
                <a:spcPct val="110000"/>
              </a:lnSpc>
            </a:pPr>
            <a:r>
              <a:rPr kumimoji="0" lang="en-US" sz="2200" b="0" i="0" u="none" strike="noStrike" kern="1200" cap="none" spc="0" normalizeH="0" baseline="0" noProof="0" dirty="0">
                <a:ln>
                  <a:noFill/>
                </a:ln>
                <a:solidFill>
                  <a:prstClr val="black"/>
                </a:solidFill>
                <a:effectLst/>
                <a:uLnTx/>
                <a:uFillTx/>
                <a:latin typeface="Corbel" panose="020B0503020204020204" pitchFamily="34" charset="0"/>
                <a:cs typeface="Calibri" panose="020F0502020204030204" pitchFamily="34" charset="0"/>
              </a:rPr>
              <a:t>by designing </a:t>
            </a:r>
            <a:r>
              <a:rPr lang="en-US" sz="2200" dirty="0">
                <a:solidFill>
                  <a:srgbClr val="00B050"/>
                </a:solidFill>
                <a:latin typeface="Corbel" panose="020B0503020204020204" pitchFamily="34" charset="0"/>
                <a:cs typeface="Calibri" panose="020F0502020204030204" pitchFamily="34" charset="0"/>
              </a:rPr>
              <a:t>a fast and flexible framework</a:t>
            </a:r>
            <a:r>
              <a:rPr lang="en-US" sz="2200" dirty="0">
                <a:solidFill>
                  <a:prstClr val="black"/>
                </a:solidFill>
                <a:latin typeface="Corbel" panose="020B0503020204020204" pitchFamily="34" charset="0"/>
                <a:cs typeface="Calibri" panose="020F0502020204030204" pitchFamily="34" charset="0"/>
              </a:rPr>
              <a:t>, </a:t>
            </a:r>
          </a:p>
          <a:p>
            <a:pPr lvl="0" algn="ctr">
              <a:lnSpc>
                <a:spcPct val="110000"/>
              </a:lnSpc>
            </a:pPr>
            <a:r>
              <a:rPr lang="en-US" sz="2200" dirty="0">
                <a:solidFill>
                  <a:prstClr val="black"/>
                </a:solidFill>
                <a:latin typeface="Corbel" panose="020B0503020204020204" pitchFamily="34" charset="0"/>
                <a:cs typeface="Calibri" panose="020F0502020204030204" pitchFamily="34" charset="0"/>
              </a:rPr>
              <a:t>which can accelerate </a:t>
            </a:r>
            <a:r>
              <a:rPr lang="en-US" sz="2200" i="1" dirty="0">
                <a:solidFill>
                  <a:srgbClr val="0070C0"/>
                </a:solidFill>
                <a:latin typeface="Corbel" panose="020B0503020204020204" pitchFamily="34" charset="0"/>
                <a:cs typeface="Calibri" panose="020F0502020204030204" pitchFamily="34" charset="0"/>
              </a:rPr>
              <a:t>multiple steps </a:t>
            </a:r>
            <a:r>
              <a:rPr lang="en-US" sz="2200" dirty="0">
                <a:solidFill>
                  <a:srgbClr val="0070C0"/>
                </a:solidFill>
                <a:latin typeface="Corbel" panose="020B0503020204020204" pitchFamily="34" charset="0"/>
                <a:cs typeface="Calibri" panose="020F0502020204030204" pitchFamily="34" charset="0"/>
              </a:rPr>
              <a:t>of genome sequence analysis</a:t>
            </a:r>
            <a:endParaRPr kumimoji="0" lang="en-US" sz="2200" b="0" i="0" u="none" strike="noStrike" kern="1200" cap="none" spc="0" normalizeH="0" baseline="0" noProof="0" dirty="0">
              <a:ln>
                <a:noFill/>
              </a:ln>
              <a:solidFill>
                <a:srgbClr val="0070C0"/>
              </a:solidFill>
              <a:effectLst/>
              <a:uLnTx/>
              <a:uFillTx/>
              <a:latin typeface="Corbel" panose="020B0503020204020204" pitchFamily="34" charset="0"/>
              <a:cs typeface="Calibri" panose="020F0502020204030204" pitchFamily="34" charset="0"/>
            </a:endParaRPr>
          </a:p>
        </p:txBody>
      </p:sp>
      <p:sp>
        <p:nvSpPr>
          <p:cNvPr id="4" name="Slide Number Placeholder 3">
            <a:extLst>
              <a:ext uri="{FF2B5EF4-FFF2-40B4-BE49-F238E27FC236}">
                <a16:creationId xmlns:a16="http://schemas.microsoft.com/office/drawing/2014/main" id="{2AABE0BF-1D84-3A4A-9E14-C064D39DE5CE}"/>
              </a:ext>
            </a:extLst>
          </p:cNvPr>
          <p:cNvSpPr>
            <a:spLocks noGrp="1"/>
          </p:cNvSpPr>
          <p:nvPr>
            <p:ph type="sldNum" sz="quarter" idx="10"/>
          </p:nvPr>
        </p:nvSpPr>
        <p:spPr/>
        <p:txBody>
          <a:bodyPr/>
          <a:lstStyle/>
          <a:p>
            <a:fld id="{BE67019E-6B59-9444-A8F8-0CFAB6B6981D}" type="slidenum">
              <a:rPr lang="en-US" smtClean="0"/>
              <a:pPr/>
              <a:t>22</a:t>
            </a:fld>
            <a:endParaRPr lang="en-US" dirty="0"/>
          </a:p>
        </p:txBody>
      </p:sp>
      <p:sp>
        <p:nvSpPr>
          <p:cNvPr id="7" name="Rounded Rectangle 5">
            <a:extLst>
              <a:ext uri="{FF2B5EF4-FFF2-40B4-BE49-F238E27FC236}">
                <a16:creationId xmlns:a16="http://schemas.microsoft.com/office/drawing/2014/main" id="{CB693675-6808-4401-B2D9-87ADE3EE548B}"/>
              </a:ext>
            </a:extLst>
          </p:cNvPr>
          <p:cNvSpPr/>
          <p:nvPr/>
        </p:nvSpPr>
        <p:spPr>
          <a:xfrm>
            <a:off x="605500" y="4425245"/>
            <a:ext cx="7932996" cy="1128889"/>
          </a:xfrm>
          <a:prstGeom prst="roundRect">
            <a:avLst>
              <a:gd name="adj" fmla="val 3261"/>
            </a:avLst>
          </a:prstGeom>
          <a:solidFill>
            <a:srgbClr val="0070C0">
              <a:alpha val="17000"/>
            </a:srgbClr>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r"/>
            <a:r>
              <a:rPr lang="en-US" sz="2000" b="1" dirty="0">
                <a:solidFill>
                  <a:srgbClr val="0070C0"/>
                </a:solidFill>
              </a:rPr>
              <a:t>SW</a:t>
            </a:r>
          </a:p>
        </p:txBody>
      </p:sp>
      <p:sp>
        <p:nvSpPr>
          <p:cNvPr id="8" name="Rounded Rectangle 6">
            <a:extLst>
              <a:ext uri="{FF2B5EF4-FFF2-40B4-BE49-F238E27FC236}">
                <a16:creationId xmlns:a16="http://schemas.microsoft.com/office/drawing/2014/main" id="{74806709-346F-470C-A1FF-21C43755724B}"/>
              </a:ext>
            </a:extLst>
          </p:cNvPr>
          <p:cNvSpPr/>
          <p:nvPr/>
        </p:nvSpPr>
        <p:spPr>
          <a:xfrm>
            <a:off x="605500" y="5604319"/>
            <a:ext cx="7932995" cy="873891"/>
          </a:xfrm>
          <a:prstGeom prst="roundRect">
            <a:avLst>
              <a:gd name="adj" fmla="val 5480"/>
            </a:avLst>
          </a:prstGeom>
          <a:solidFill>
            <a:srgbClr val="C00000">
              <a:alpha val="17000"/>
            </a:srgbClr>
          </a:solid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r"/>
            <a:r>
              <a:rPr lang="en-US" sz="2000" b="1" dirty="0">
                <a:solidFill>
                  <a:srgbClr val="C00000"/>
                </a:solidFill>
              </a:rPr>
              <a:t>HW</a:t>
            </a:r>
          </a:p>
        </p:txBody>
      </p:sp>
    </p:spTree>
    <p:custDataLst>
      <p:tags r:id="rId1"/>
    </p:custDataLst>
    <p:extLst>
      <p:ext uri="{BB962C8B-B14F-4D97-AF65-F5344CB8AC3E}">
        <p14:creationId xmlns:p14="http://schemas.microsoft.com/office/powerpoint/2010/main" val="2839166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TextBox 87">
            <a:extLst>
              <a:ext uri="{FF2B5EF4-FFF2-40B4-BE49-F238E27FC236}">
                <a16:creationId xmlns:a16="http://schemas.microsoft.com/office/drawing/2014/main" id="{48BEC95D-5242-1445-B6FF-1297E3AE86BB}"/>
              </a:ext>
            </a:extLst>
          </p:cNvPr>
          <p:cNvSpPr txBox="1"/>
          <p:nvPr/>
        </p:nvSpPr>
        <p:spPr>
          <a:xfrm>
            <a:off x="2260369" y="1190642"/>
            <a:ext cx="6583077" cy="3186151"/>
          </a:xfrm>
          <a:prstGeom prst="roundRect">
            <a:avLst>
              <a:gd name="adj" fmla="val 1745"/>
            </a:avLst>
          </a:prstGeom>
          <a:solidFill>
            <a:schemeClr val="accent6">
              <a:lumMod val="20000"/>
              <a:lumOff val="80000"/>
            </a:schemeClr>
          </a:solidFill>
          <a:ln w="28575">
            <a:solidFill>
              <a:schemeClr val="tx1"/>
            </a:solidFill>
          </a:ln>
        </p:spPr>
        <p:txBody>
          <a:bodyPr wrap="square" rtlCol="0" anchor="t" anchorCtr="0">
            <a:noAutofit/>
          </a:bodyPr>
          <a:lstStyle/>
          <a:p>
            <a:pPr algn="ctr"/>
            <a:endParaRPr lang="en-US" sz="1306" b="1" dirty="0">
              <a:latin typeface="Corbel" panose="020B0503020204020204" pitchFamily="34" charset="0"/>
            </a:endParaRPr>
          </a:p>
        </p:txBody>
      </p:sp>
      <p:sp>
        <p:nvSpPr>
          <p:cNvPr id="98" name="TextBox 97">
            <a:extLst>
              <a:ext uri="{FF2B5EF4-FFF2-40B4-BE49-F238E27FC236}">
                <a16:creationId xmlns:a16="http://schemas.microsoft.com/office/drawing/2014/main" id="{A3A01C92-18BE-DC41-AC75-77BB85F9BB4C}"/>
              </a:ext>
            </a:extLst>
          </p:cNvPr>
          <p:cNvSpPr txBox="1"/>
          <p:nvPr/>
        </p:nvSpPr>
        <p:spPr>
          <a:xfrm>
            <a:off x="4442891" y="1216785"/>
            <a:ext cx="1350282" cy="500419"/>
          </a:xfrm>
          <a:prstGeom prst="roundRect">
            <a:avLst>
              <a:gd name="adj" fmla="val 0"/>
            </a:avLst>
          </a:prstGeom>
          <a:noFill/>
        </p:spPr>
        <p:txBody>
          <a:bodyPr wrap="square" rtlCol="0" anchor="ctr" anchorCtr="0">
            <a:noAutofit/>
          </a:bodyPr>
          <a:lstStyle/>
          <a:p>
            <a:pPr algn="r" defTabSz="331836">
              <a:defRPr/>
            </a:pPr>
            <a:r>
              <a:rPr lang="en-US" sz="1700" b="1" kern="0" dirty="0">
                <a:solidFill>
                  <a:schemeClr val="tx1">
                    <a:lumMod val="50000"/>
                    <a:lumOff val="50000"/>
                  </a:schemeClr>
                </a:solidFill>
                <a:latin typeface="Corbel" panose="020B0503020204020204" pitchFamily="34" charset="0"/>
              </a:rPr>
              <a:t>GenASM-DC</a:t>
            </a:r>
            <a:endParaRPr lang="en-US" sz="1700" b="1" kern="0" baseline="-25000" dirty="0">
              <a:solidFill>
                <a:schemeClr val="tx1">
                  <a:lumMod val="50000"/>
                  <a:lumOff val="50000"/>
                </a:schemeClr>
              </a:solidFill>
              <a:latin typeface="Corbel" panose="020B0503020204020204" pitchFamily="34" charset="0"/>
            </a:endParaRPr>
          </a:p>
        </p:txBody>
      </p:sp>
      <p:sp>
        <p:nvSpPr>
          <p:cNvPr id="99" name="TextBox 98">
            <a:extLst>
              <a:ext uri="{FF2B5EF4-FFF2-40B4-BE49-F238E27FC236}">
                <a16:creationId xmlns:a16="http://schemas.microsoft.com/office/drawing/2014/main" id="{39218610-939D-B048-9A6D-92E206AF6746}"/>
              </a:ext>
            </a:extLst>
          </p:cNvPr>
          <p:cNvSpPr txBox="1"/>
          <p:nvPr/>
        </p:nvSpPr>
        <p:spPr>
          <a:xfrm>
            <a:off x="5894758" y="1216785"/>
            <a:ext cx="1331456" cy="500419"/>
          </a:xfrm>
          <a:prstGeom prst="roundRect">
            <a:avLst>
              <a:gd name="adj" fmla="val 0"/>
            </a:avLst>
          </a:prstGeom>
          <a:noFill/>
        </p:spPr>
        <p:txBody>
          <a:bodyPr wrap="square" rtlCol="0" anchor="ctr" anchorCtr="0">
            <a:noAutofit/>
          </a:bodyPr>
          <a:lstStyle/>
          <a:p>
            <a:pPr defTabSz="331836">
              <a:defRPr/>
            </a:pPr>
            <a:r>
              <a:rPr lang="en-US" sz="1700" b="1" kern="0" dirty="0">
                <a:solidFill>
                  <a:schemeClr val="tx1">
                    <a:lumMod val="50000"/>
                    <a:lumOff val="50000"/>
                  </a:schemeClr>
                </a:solidFill>
                <a:latin typeface="Corbel" panose="020B0503020204020204" pitchFamily="34" charset="0"/>
              </a:rPr>
              <a:t>GenASM-TB</a:t>
            </a:r>
            <a:endParaRPr lang="en-US" sz="1700" b="1" kern="0" baseline="-25000" dirty="0">
              <a:solidFill>
                <a:schemeClr val="tx1">
                  <a:lumMod val="50000"/>
                  <a:lumOff val="50000"/>
                </a:schemeClr>
              </a:solidFill>
              <a:latin typeface="Corbel" panose="020B0503020204020204" pitchFamily="34" charset="0"/>
            </a:endParaRPr>
          </a:p>
        </p:txBody>
      </p:sp>
      <p:pic>
        <p:nvPicPr>
          <p:cNvPr id="83" name="Picture 82">
            <a:extLst>
              <a:ext uri="{FF2B5EF4-FFF2-40B4-BE49-F238E27FC236}">
                <a16:creationId xmlns:a16="http://schemas.microsoft.com/office/drawing/2014/main" id="{9F2E1CB4-DB06-DD43-9598-B4C988968E06}"/>
              </a:ext>
            </a:extLst>
          </p:cNvPr>
          <p:cNvPicPr>
            <a:picLocks/>
          </p:cNvPicPr>
          <p:nvPr/>
        </p:nvPicPr>
        <p:blipFill rotWithShape="1">
          <a:blip r:embed="rId4"/>
          <a:srcRect l="54403"/>
          <a:stretch/>
        </p:blipFill>
        <p:spPr>
          <a:xfrm>
            <a:off x="5856978" y="1180225"/>
            <a:ext cx="3013177" cy="3195178"/>
          </a:xfrm>
          <a:prstGeom prst="rect">
            <a:avLst/>
          </a:prstGeom>
        </p:spPr>
      </p:pic>
      <p:pic>
        <p:nvPicPr>
          <p:cNvPr id="84" name="Picture 83">
            <a:extLst>
              <a:ext uri="{FF2B5EF4-FFF2-40B4-BE49-F238E27FC236}">
                <a16:creationId xmlns:a16="http://schemas.microsoft.com/office/drawing/2014/main" id="{3184E677-89EB-1F4D-9BB2-40F7EFBD3CA5}"/>
              </a:ext>
            </a:extLst>
          </p:cNvPr>
          <p:cNvPicPr>
            <a:picLocks noChangeAspect="1"/>
          </p:cNvPicPr>
          <p:nvPr/>
        </p:nvPicPr>
        <p:blipFill rotWithShape="1">
          <a:blip r:embed="rId5"/>
          <a:srcRect r="45949"/>
          <a:stretch/>
        </p:blipFill>
        <p:spPr>
          <a:xfrm>
            <a:off x="2242087" y="1180225"/>
            <a:ext cx="3571827" cy="3195178"/>
          </a:xfrm>
          <a:prstGeom prst="rect">
            <a:avLst/>
          </a:prstGeom>
        </p:spPr>
      </p:pic>
      <p:sp>
        <p:nvSpPr>
          <p:cNvPr id="2" name="Title 1">
            <a:extLst>
              <a:ext uri="{FF2B5EF4-FFF2-40B4-BE49-F238E27FC236}">
                <a16:creationId xmlns:a16="http://schemas.microsoft.com/office/drawing/2014/main" id="{1B69E1B1-900D-AE42-B885-FB604CB610B7}"/>
              </a:ext>
            </a:extLst>
          </p:cNvPr>
          <p:cNvSpPr>
            <a:spLocks noGrp="1"/>
          </p:cNvSpPr>
          <p:nvPr>
            <p:ph type="title"/>
          </p:nvPr>
        </p:nvSpPr>
        <p:spPr>
          <a:xfrm>
            <a:off x="366963" y="257434"/>
            <a:ext cx="8410073" cy="753467"/>
          </a:xfrm>
        </p:spPr>
        <p:txBody>
          <a:bodyPr>
            <a:normAutofit fontScale="90000"/>
          </a:bodyPr>
          <a:lstStyle/>
          <a:p>
            <a:r>
              <a:rPr lang="en-US" dirty="0"/>
              <a:t>GenASM Hardware Design</a:t>
            </a:r>
          </a:p>
        </p:txBody>
      </p:sp>
      <p:sp>
        <p:nvSpPr>
          <p:cNvPr id="3" name="Slide Number Placeholder 2">
            <a:extLst>
              <a:ext uri="{FF2B5EF4-FFF2-40B4-BE49-F238E27FC236}">
                <a16:creationId xmlns:a16="http://schemas.microsoft.com/office/drawing/2014/main" id="{95327947-F438-2147-A6C6-B1DE7A808D92}"/>
              </a:ext>
            </a:extLst>
          </p:cNvPr>
          <p:cNvSpPr>
            <a:spLocks noGrp="1"/>
          </p:cNvSpPr>
          <p:nvPr>
            <p:ph type="sldNum" sz="quarter" idx="10"/>
          </p:nvPr>
        </p:nvSpPr>
        <p:spPr/>
        <p:txBody>
          <a:bodyPr/>
          <a:lstStyle/>
          <a:p>
            <a:fld id="{BE67019E-6B59-9444-A8F8-0CFAB6B6981D}" type="slidenum">
              <a:rPr lang="en-US" smtClean="0"/>
              <a:pPr/>
              <a:t>23</a:t>
            </a:fld>
            <a:endParaRPr lang="en-US" dirty="0"/>
          </a:p>
        </p:txBody>
      </p:sp>
      <p:cxnSp>
        <p:nvCxnSpPr>
          <p:cNvPr id="64" name="Straight Connector 63">
            <a:extLst>
              <a:ext uri="{FF2B5EF4-FFF2-40B4-BE49-F238E27FC236}">
                <a16:creationId xmlns:a16="http://schemas.microsoft.com/office/drawing/2014/main" id="{B27D210F-4CD4-8E42-85CA-2070CB4D1BA6}"/>
              </a:ext>
            </a:extLst>
          </p:cNvPr>
          <p:cNvCxnSpPr>
            <a:cxnSpLocks/>
          </p:cNvCxnSpPr>
          <p:nvPr/>
        </p:nvCxnSpPr>
        <p:spPr>
          <a:xfrm>
            <a:off x="5842622" y="1195724"/>
            <a:ext cx="0" cy="3186000"/>
          </a:xfrm>
          <a:prstGeom prst="line">
            <a:avLst/>
          </a:prstGeom>
          <a:ln w="28575">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00" name="TextBox 99">
            <a:extLst>
              <a:ext uri="{FF2B5EF4-FFF2-40B4-BE49-F238E27FC236}">
                <a16:creationId xmlns:a16="http://schemas.microsoft.com/office/drawing/2014/main" id="{DE2C23F0-9BFA-3D46-AD7D-45A1E4299135}"/>
              </a:ext>
            </a:extLst>
          </p:cNvPr>
          <p:cNvSpPr txBox="1"/>
          <p:nvPr/>
        </p:nvSpPr>
        <p:spPr>
          <a:xfrm>
            <a:off x="5316303" y="2371501"/>
            <a:ext cx="1066000" cy="1608781"/>
          </a:xfrm>
          <a:prstGeom prst="roundRect">
            <a:avLst>
              <a:gd name="adj" fmla="val 5084"/>
            </a:avLst>
          </a:prstGeom>
          <a:solidFill>
            <a:schemeClr val="accent6">
              <a:lumMod val="20000"/>
              <a:lumOff val="80000"/>
            </a:schemeClr>
          </a:solidFill>
          <a:ln w="28575">
            <a:solidFill>
              <a:schemeClr val="tx1">
                <a:lumMod val="50000"/>
                <a:lumOff val="50000"/>
              </a:schemeClr>
            </a:solidFill>
          </a:ln>
        </p:spPr>
        <p:txBody>
          <a:bodyPr wrap="square" rtlCol="0" anchor="t" anchorCtr="0">
            <a:noAutofit/>
          </a:bodyPr>
          <a:lstStyle/>
          <a:p>
            <a:pPr algn="ctr"/>
            <a:endParaRPr lang="en-US" sz="1306" b="1" dirty="0">
              <a:latin typeface="Corbel" panose="020B0503020204020204" pitchFamily="34" charset="0"/>
            </a:endParaRPr>
          </a:p>
        </p:txBody>
      </p:sp>
      <p:sp>
        <p:nvSpPr>
          <p:cNvPr id="5" name="Rectangle 4">
            <a:extLst>
              <a:ext uri="{FF2B5EF4-FFF2-40B4-BE49-F238E27FC236}">
                <a16:creationId xmlns:a16="http://schemas.microsoft.com/office/drawing/2014/main" id="{8569F024-29B5-F240-A68A-1B18EF567080}"/>
              </a:ext>
            </a:extLst>
          </p:cNvPr>
          <p:cNvSpPr/>
          <p:nvPr/>
        </p:nvSpPr>
        <p:spPr>
          <a:xfrm>
            <a:off x="2133807" y="4391341"/>
            <a:ext cx="2309084" cy="1200329"/>
          </a:xfrm>
          <a:prstGeom prst="rect">
            <a:avLst/>
          </a:prstGeom>
        </p:spPr>
        <p:txBody>
          <a:bodyPr wrap="square">
            <a:spAutoFit/>
          </a:bodyPr>
          <a:lstStyle/>
          <a:p>
            <a:pPr algn="ctr"/>
            <a:r>
              <a:rPr lang="en-US" b="1" dirty="0">
                <a:solidFill>
                  <a:srgbClr val="00B050"/>
                </a:solidFill>
              </a:rPr>
              <a:t>GenASM-DC:</a:t>
            </a:r>
            <a:r>
              <a:rPr lang="en-US" dirty="0">
                <a:solidFill>
                  <a:srgbClr val="00B050"/>
                </a:solidFill>
              </a:rPr>
              <a:t> </a:t>
            </a:r>
          </a:p>
          <a:p>
            <a:pPr algn="ctr"/>
            <a:r>
              <a:rPr lang="en-US" dirty="0"/>
              <a:t>generates bitvectors </a:t>
            </a:r>
          </a:p>
          <a:p>
            <a:pPr algn="ctr"/>
            <a:r>
              <a:rPr lang="en-US" dirty="0"/>
              <a:t>and performs edit </a:t>
            </a:r>
          </a:p>
          <a:p>
            <a:pPr algn="ctr"/>
            <a:r>
              <a:rPr lang="en-US" b="1" dirty="0">
                <a:solidFill>
                  <a:srgbClr val="00B050"/>
                </a:solidFill>
              </a:rPr>
              <a:t>D</a:t>
            </a:r>
            <a:r>
              <a:rPr lang="en-US" dirty="0"/>
              <a:t>istance </a:t>
            </a:r>
            <a:r>
              <a:rPr lang="en-US" b="1" dirty="0">
                <a:solidFill>
                  <a:srgbClr val="00B050"/>
                </a:solidFill>
              </a:rPr>
              <a:t>C</a:t>
            </a:r>
            <a:r>
              <a:rPr lang="en-US" dirty="0"/>
              <a:t>alculation</a:t>
            </a:r>
          </a:p>
        </p:txBody>
      </p:sp>
      <p:sp>
        <p:nvSpPr>
          <p:cNvPr id="6" name="Rectangle 5">
            <a:extLst>
              <a:ext uri="{FF2B5EF4-FFF2-40B4-BE49-F238E27FC236}">
                <a16:creationId xmlns:a16="http://schemas.microsoft.com/office/drawing/2014/main" id="{89437F79-F9D7-384C-8586-8F9603BA6CD5}"/>
              </a:ext>
            </a:extLst>
          </p:cNvPr>
          <p:cNvSpPr/>
          <p:nvPr/>
        </p:nvSpPr>
        <p:spPr>
          <a:xfrm>
            <a:off x="6123848" y="4391341"/>
            <a:ext cx="2847852" cy="1200329"/>
          </a:xfrm>
          <a:prstGeom prst="rect">
            <a:avLst/>
          </a:prstGeom>
        </p:spPr>
        <p:txBody>
          <a:bodyPr wrap="square">
            <a:spAutoFit/>
          </a:bodyPr>
          <a:lstStyle/>
          <a:p>
            <a:pPr marL="538163" algn="ctr">
              <a:lnSpc>
                <a:spcPct val="100000"/>
              </a:lnSpc>
              <a:spcBef>
                <a:spcPts val="0"/>
              </a:spcBef>
              <a:spcAft>
                <a:spcPts val="0"/>
              </a:spcAft>
            </a:pPr>
            <a:r>
              <a:rPr lang="en-US" b="1" dirty="0">
                <a:solidFill>
                  <a:srgbClr val="7A20C9"/>
                </a:solidFill>
              </a:rPr>
              <a:t>GenASM-TB:</a:t>
            </a:r>
            <a:r>
              <a:rPr lang="en-US" dirty="0">
                <a:solidFill>
                  <a:srgbClr val="7A20C9"/>
                </a:solidFill>
              </a:rPr>
              <a:t> </a:t>
            </a:r>
            <a:r>
              <a:rPr lang="en-US" dirty="0"/>
              <a:t>performs </a:t>
            </a:r>
            <a:r>
              <a:rPr lang="en-US" b="1" dirty="0" err="1">
                <a:solidFill>
                  <a:srgbClr val="7A20C9"/>
                </a:solidFill>
              </a:rPr>
              <a:t>T</a:t>
            </a:r>
            <a:r>
              <a:rPr lang="en-US" dirty="0" err="1"/>
              <a:t>race</a:t>
            </a:r>
            <a:r>
              <a:rPr lang="en-US" b="1" dirty="0" err="1">
                <a:solidFill>
                  <a:srgbClr val="7A20C9"/>
                </a:solidFill>
              </a:rPr>
              <a:t>B</a:t>
            </a:r>
            <a:r>
              <a:rPr lang="en-US" dirty="0" err="1"/>
              <a:t>ack</a:t>
            </a:r>
            <a:r>
              <a:rPr lang="en-US" dirty="0"/>
              <a:t> and assembles the optimal alignment </a:t>
            </a:r>
          </a:p>
        </p:txBody>
      </p:sp>
      <p:sp>
        <p:nvSpPr>
          <p:cNvPr id="47" name="TextBox 46">
            <a:extLst>
              <a:ext uri="{FF2B5EF4-FFF2-40B4-BE49-F238E27FC236}">
                <a16:creationId xmlns:a16="http://schemas.microsoft.com/office/drawing/2014/main" id="{E4D4197C-BD3C-D540-A871-01293B70AAFA}"/>
              </a:ext>
            </a:extLst>
          </p:cNvPr>
          <p:cNvSpPr txBox="1"/>
          <p:nvPr/>
        </p:nvSpPr>
        <p:spPr>
          <a:xfrm>
            <a:off x="306826" y="2907140"/>
            <a:ext cx="1045030" cy="1436916"/>
          </a:xfrm>
          <a:prstGeom prst="roundRect">
            <a:avLst>
              <a:gd name="adj" fmla="val 5645"/>
            </a:avLst>
          </a:prstGeom>
          <a:solidFill>
            <a:srgbClr val="FBE5D6"/>
          </a:solidFill>
          <a:ln w="28575">
            <a:solidFill>
              <a:schemeClr val="tx1"/>
            </a:solidFill>
          </a:ln>
        </p:spPr>
        <p:txBody>
          <a:bodyPr wrap="square" rtlCol="0" anchor="ctr" anchorCtr="0">
            <a:noAutofit/>
          </a:bodyPr>
          <a:lstStyle/>
          <a:p>
            <a:pPr algn="ctr"/>
            <a:r>
              <a:rPr lang="en-US" sz="1700" b="1" dirty="0">
                <a:solidFill>
                  <a:schemeClr val="tx2">
                    <a:lumMod val="50000"/>
                  </a:schemeClr>
                </a:solidFill>
                <a:latin typeface="Corbel" panose="020B0503020204020204" pitchFamily="34" charset="0"/>
              </a:rPr>
              <a:t>Host CPU</a:t>
            </a:r>
          </a:p>
        </p:txBody>
      </p:sp>
      <p:sp>
        <p:nvSpPr>
          <p:cNvPr id="95" name="TextBox 94">
            <a:extLst>
              <a:ext uri="{FF2B5EF4-FFF2-40B4-BE49-F238E27FC236}">
                <a16:creationId xmlns:a16="http://schemas.microsoft.com/office/drawing/2014/main" id="{8EBACF83-976B-674A-866A-9D6AE55F8723}"/>
              </a:ext>
            </a:extLst>
          </p:cNvPr>
          <p:cNvSpPr txBox="1"/>
          <p:nvPr/>
        </p:nvSpPr>
        <p:spPr>
          <a:xfrm>
            <a:off x="5389227" y="2448668"/>
            <a:ext cx="930547" cy="366459"/>
          </a:xfrm>
          <a:prstGeom prst="roundRect">
            <a:avLst>
              <a:gd name="adj" fmla="val 9171"/>
            </a:avLst>
          </a:prstGeom>
          <a:solidFill>
            <a:schemeClr val="accent6">
              <a:lumMod val="20000"/>
              <a:lumOff val="80000"/>
            </a:schemeClr>
          </a:solidFill>
          <a:ln w="28575">
            <a:solidFill>
              <a:schemeClr val="tx1">
                <a:lumMod val="50000"/>
                <a:lumOff val="50000"/>
              </a:schemeClr>
            </a:solidFill>
          </a:ln>
        </p:spPr>
        <p:txBody>
          <a:bodyPr wrap="square" rtlCol="0" anchor="ctr" anchorCtr="0">
            <a:noAutofit/>
          </a:bodyPr>
          <a:lstStyle>
            <a:defPPr>
              <a:defRPr lang="en-US"/>
            </a:defPPr>
            <a:lvl1pPr algn="ctr">
              <a:defRPr sz="1500" b="1">
                <a:latin typeface="Corbel" panose="020B0503020204020204" pitchFamily="34" charset="0"/>
              </a:defRPr>
            </a:lvl1pPr>
          </a:lstStyle>
          <a:p>
            <a:r>
              <a:rPr lang="en-US" sz="1200" dirty="0">
                <a:solidFill>
                  <a:schemeClr val="tx1">
                    <a:lumMod val="50000"/>
                    <a:lumOff val="50000"/>
                  </a:schemeClr>
                </a:solidFill>
              </a:rPr>
              <a:t>TB-SRAM</a:t>
            </a:r>
            <a:r>
              <a:rPr lang="en-US" sz="1200" baseline="-25000" dirty="0">
                <a:solidFill>
                  <a:schemeClr val="tx1">
                    <a:lumMod val="50000"/>
                    <a:lumOff val="50000"/>
                  </a:schemeClr>
                </a:solidFill>
                <a:latin typeface="Calibri" panose="020F0502020204030204" pitchFamily="34" charset="0"/>
                <a:cs typeface="Calibri" panose="020F0502020204030204" pitchFamily="34" charset="0"/>
              </a:rPr>
              <a:t>1</a:t>
            </a:r>
          </a:p>
        </p:txBody>
      </p:sp>
      <p:sp>
        <p:nvSpPr>
          <p:cNvPr id="96" name="TextBox 95">
            <a:extLst>
              <a:ext uri="{FF2B5EF4-FFF2-40B4-BE49-F238E27FC236}">
                <a16:creationId xmlns:a16="http://schemas.microsoft.com/office/drawing/2014/main" id="{0EF49DC6-094C-814D-8FDE-3A004C471D52}"/>
              </a:ext>
            </a:extLst>
          </p:cNvPr>
          <p:cNvSpPr txBox="1"/>
          <p:nvPr/>
        </p:nvSpPr>
        <p:spPr>
          <a:xfrm>
            <a:off x="5389227" y="2856057"/>
            <a:ext cx="930547" cy="366459"/>
          </a:xfrm>
          <a:prstGeom prst="roundRect">
            <a:avLst>
              <a:gd name="adj" fmla="val 9171"/>
            </a:avLst>
          </a:prstGeom>
          <a:solidFill>
            <a:schemeClr val="accent6">
              <a:lumMod val="20000"/>
              <a:lumOff val="80000"/>
            </a:schemeClr>
          </a:solidFill>
          <a:ln w="28575">
            <a:solidFill>
              <a:schemeClr val="tx1">
                <a:lumMod val="50000"/>
                <a:lumOff val="50000"/>
              </a:schemeClr>
            </a:solidFill>
          </a:ln>
        </p:spPr>
        <p:txBody>
          <a:bodyPr wrap="square" rtlCol="0" anchor="ctr" anchorCtr="0">
            <a:noAutofit/>
          </a:bodyPr>
          <a:lstStyle>
            <a:defPPr>
              <a:defRPr lang="en-US"/>
            </a:defPPr>
            <a:lvl1pPr algn="ctr">
              <a:defRPr sz="1200" b="1">
                <a:latin typeface="Corbel" panose="020B0503020204020204" pitchFamily="34" charset="0"/>
              </a:defRPr>
            </a:lvl1pPr>
          </a:lstStyle>
          <a:p>
            <a:r>
              <a:rPr lang="en-US" dirty="0">
                <a:solidFill>
                  <a:schemeClr val="tx1">
                    <a:lumMod val="50000"/>
                    <a:lumOff val="50000"/>
                  </a:schemeClr>
                </a:solidFill>
              </a:rPr>
              <a:t>TB-SRAM</a:t>
            </a:r>
            <a:r>
              <a:rPr lang="en-US" baseline="-25000" dirty="0">
                <a:solidFill>
                  <a:schemeClr val="tx1">
                    <a:lumMod val="50000"/>
                    <a:lumOff val="50000"/>
                  </a:schemeClr>
                </a:solidFill>
                <a:latin typeface="Calibri" panose="020F0502020204030204" pitchFamily="34" charset="0"/>
                <a:cs typeface="Calibri" panose="020F0502020204030204" pitchFamily="34" charset="0"/>
              </a:rPr>
              <a:t>2</a:t>
            </a:r>
          </a:p>
        </p:txBody>
      </p:sp>
      <p:sp>
        <p:nvSpPr>
          <p:cNvPr id="97" name="TextBox 96">
            <a:extLst>
              <a:ext uri="{FF2B5EF4-FFF2-40B4-BE49-F238E27FC236}">
                <a16:creationId xmlns:a16="http://schemas.microsoft.com/office/drawing/2014/main" id="{EC1FB049-4E97-D84B-A90E-4FF82A5F1A0F}"/>
              </a:ext>
            </a:extLst>
          </p:cNvPr>
          <p:cNvSpPr txBox="1"/>
          <p:nvPr/>
        </p:nvSpPr>
        <p:spPr>
          <a:xfrm>
            <a:off x="5392556" y="3528074"/>
            <a:ext cx="930547" cy="366459"/>
          </a:xfrm>
          <a:prstGeom prst="roundRect">
            <a:avLst>
              <a:gd name="adj" fmla="val 9171"/>
            </a:avLst>
          </a:prstGeom>
          <a:solidFill>
            <a:schemeClr val="accent6">
              <a:lumMod val="20000"/>
              <a:lumOff val="80000"/>
            </a:schemeClr>
          </a:solidFill>
          <a:ln w="28575">
            <a:solidFill>
              <a:schemeClr val="tx1">
                <a:lumMod val="50000"/>
                <a:lumOff val="50000"/>
              </a:schemeClr>
            </a:solidFill>
          </a:ln>
        </p:spPr>
        <p:txBody>
          <a:bodyPr wrap="square" rtlCol="0" anchor="ctr" anchorCtr="0">
            <a:noAutofit/>
          </a:bodyPr>
          <a:lstStyle>
            <a:defPPr>
              <a:defRPr lang="en-US"/>
            </a:defPPr>
            <a:lvl1pPr algn="ctr">
              <a:defRPr sz="1200" b="1">
                <a:latin typeface="Corbel" panose="020B0503020204020204" pitchFamily="34" charset="0"/>
              </a:defRPr>
            </a:lvl1pPr>
          </a:lstStyle>
          <a:p>
            <a:r>
              <a:rPr lang="en-US" dirty="0">
                <a:solidFill>
                  <a:schemeClr val="tx1">
                    <a:lumMod val="50000"/>
                    <a:lumOff val="50000"/>
                  </a:schemeClr>
                </a:solidFill>
              </a:rPr>
              <a:t>TB-</a:t>
            </a:r>
            <a:r>
              <a:rPr lang="en-US" dirty="0" err="1">
                <a:solidFill>
                  <a:schemeClr val="tx1">
                    <a:lumMod val="50000"/>
                    <a:lumOff val="50000"/>
                  </a:schemeClr>
                </a:solidFill>
              </a:rPr>
              <a:t>SRAM</a:t>
            </a:r>
            <a:r>
              <a:rPr lang="en-US" baseline="-25000" dirty="0" err="1">
                <a:solidFill>
                  <a:schemeClr val="tx1">
                    <a:lumMod val="50000"/>
                    <a:lumOff val="50000"/>
                  </a:schemeClr>
                </a:solidFill>
                <a:latin typeface="Calibri" panose="020F0502020204030204" pitchFamily="34" charset="0"/>
                <a:cs typeface="Calibri" panose="020F0502020204030204" pitchFamily="34" charset="0"/>
              </a:rPr>
              <a:t>n</a:t>
            </a:r>
            <a:endParaRPr lang="en-US" baseline="-25000" dirty="0">
              <a:solidFill>
                <a:schemeClr val="tx1">
                  <a:lumMod val="50000"/>
                  <a:lumOff val="50000"/>
                </a:schemeClr>
              </a:solidFill>
              <a:latin typeface="Calibri" panose="020F0502020204030204" pitchFamily="34" charset="0"/>
              <a:cs typeface="Calibri" panose="020F0502020204030204" pitchFamily="34" charset="0"/>
            </a:endParaRPr>
          </a:p>
        </p:txBody>
      </p:sp>
      <p:sp>
        <p:nvSpPr>
          <p:cNvPr id="90" name="TextBox 89">
            <a:extLst>
              <a:ext uri="{FF2B5EF4-FFF2-40B4-BE49-F238E27FC236}">
                <a16:creationId xmlns:a16="http://schemas.microsoft.com/office/drawing/2014/main" id="{6C6B4FEB-5584-0747-93F1-DAD48F9011B1}"/>
              </a:ext>
            </a:extLst>
          </p:cNvPr>
          <p:cNvSpPr txBox="1"/>
          <p:nvPr/>
        </p:nvSpPr>
        <p:spPr>
          <a:xfrm>
            <a:off x="7321660" y="2625134"/>
            <a:ext cx="1438155" cy="1049078"/>
          </a:xfrm>
          <a:prstGeom prst="roundRect">
            <a:avLst>
              <a:gd name="adj" fmla="val 5214"/>
            </a:avLst>
          </a:prstGeom>
          <a:solidFill>
            <a:schemeClr val="accent6">
              <a:lumMod val="20000"/>
              <a:lumOff val="80000"/>
              <a:alpha val="34000"/>
            </a:schemeClr>
          </a:solidFill>
          <a:ln w="28575">
            <a:solidFill>
              <a:schemeClr val="tx1">
                <a:lumMod val="50000"/>
                <a:lumOff val="50000"/>
              </a:schemeClr>
            </a:solidFill>
          </a:ln>
        </p:spPr>
        <p:txBody>
          <a:bodyPr wrap="square" rtlCol="0" anchor="ctr" anchorCtr="0">
            <a:noAutofit/>
          </a:bodyPr>
          <a:lstStyle>
            <a:defPPr>
              <a:defRPr lang="en-US"/>
            </a:defPPr>
            <a:lvl1pPr algn="ctr">
              <a:defRPr sz="4000" b="1"/>
            </a:lvl1pPr>
          </a:lstStyle>
          <a:p>
            <a:r>
              <a:rPr lang="en-US" sz="1700" dirty="0">
                <a:solidFill>
                  <a:schemeClr val="tx1">
                    <a:lumMod val="50000"/>
                    <a:lumOff val="50000"/>
                  </a:schemeClr>
                </a:solidFill>
                <a:latin typeface="Corbel" panose="020B0503020204020204" pitchFamily="34" charset="0"/>
              </a:rPr>
              <a:t>GenASM-TB</a:t>
            </a:r>
          </a:p>
          <a:p>
            <a:r>
              <a:rPr lang="en-US" sz="1700" dirty="0">
                <a:solidFill>
                  <a:schemeClr val="tx1">
                    <a:lumMod val="50000"/>
                    <a:lumOff val="50000"/>
                  </a:schemeClr>
                </a:solidFill>
                <a:latin typeface="Corbel" panose="020B0503020204020204" pitchFamily="34" charset="0"/>
              </a:rPr>
              <a:t>Accelerator</a:t>
            </a:r>
          </a:p>
        </p:txBody>
      </p:sp>
      <p:sp>
        <p:nvSpPr>
          <p:cNvPr id="89" name="TextBox 88">
            <a:extLst>
              <a:ext uri="{FF2B5EF4-FFF2-40B4-BE49-F238E27FC236}">
                <a16:creationId xmlns:a16="http://schemas.microsoft.com/office/drawing/2014/main" id="{07E0B3D6-29D3-7C4D-96F2-54D4478201D4}"/>
              </a:ext>
            </a:extLst>
          </p:cNvPr>
          <p:cNvSpPr txBox="1">
            <a:spLocks/>
          </p:cNvSpPr>
          <p:nvPr/>
        </p:nvSpPr>
        <p:spPr>
          <a:xfrm>
            <a:off x="2365690" y="1268457"/>
            <a:ext cx="1938243" cy="3025957"/>
          </a:xfrm>
          <a:prstGeom prst="roundRect">
            <a:avLst>
              <a:gd name="adj" fmla="val 1481"/>
            </a:avLst>
          </a:prstGeom>
          <a:solidFill>
            <a:schemeClr val="accent6">
              <a:lumMod val="20000"/>
              <a:lumOff val="80000"/>
            </a:schemeClr>
          </a:solidFill>
          <a:ln w="28575">
            <a:solidFill>
              <a:schemeClr val="tx1">
                <a:lumMod val="50000"/>
                <a:lumOff val="50000"/>
              </a:schemeClr>
            </a:solidFill>
          </a:ln>
        </p:spPr>
        <p:txBody>
          <a:bodyPr wrap="square" rtlCol="0" anchor="ctr" anchorCtr="0">
            <a:noAutofit/>
          </a:bodyPr>
          <a:lstStyle/>
          <a:p>
            <a:pPr algn="ctr">
              <a:spcBef>
                <a:spcPts val="218"/>
              </a:spcBef>
            </a:pPr>
            <a:endParaRPr lang="en-US" sz="1306" b="1" dirty="0">
              <a:solidFill>
                <a:schemeClr val="tx1">
                  <a:lumMod val="50000"/>
                  <a:lumOff val="50000"/>
                </a:schemeClr>
              </a:solidFill>
              <a:latin typeface="Corbel" panose="020B0503020204020204" pitchFamily="34" charset="0"/>
            </a:endParaRPr>
          </a:p>
          <a:p>
            <a:pPr algn="ctr">
              <a:spcBef>
                <a:spcPts val="218"/>
              </a:spcBef>
            </a:pPr>
            <a:endParaRPr lang="en-US" sz="1306" b="1" dirty="0">
              <a:solidFill>
                <a:schemeClr val="tx1">
                  <a:lumMod val="50000"/>
                  <a:lumOff val="50000"/>
                </a:schemeClr>
              </a:solidFill>
              <a:latin typeface="Corbel" panose="020B0503020204020204" pitchFamily="34" charset="0"/>
            </a:endParaRPr>
          </a:p>
          <a:p>
            <a:pPr algn="ctr">
              <a:spcBef>
                <a:spcPts val="218"/>
              </a:spcBef>
            </a:pPr>
            <a:endParaRPr lang="en-US" sz="800" b="1" dirty="0">
              <a:solidFill>
                <a:schemeClr val="tx1">
                  <a:lumMod val="50000"/>
                  <a:lumOff val="50000"/>
                </a:schemeClr>
              </a:solidFill>
              <a:latin typeface="Corbel" panose="020B0503020204020204" pitchFamily="34" charset="0"/>
            </a:endParaRPr>
          </a:p>
          <a:p>
            <a:pPr algn="ctr">
              <a:spcBef>
                <a:spcPts val="218"/>
              </a:spcBef>
            </a:pPr>
            <a:r>
              <a:rPr lang="en-US" sz="1700" b="1" dirty="0">
                <a:solidFill>
                  <a:schemeClr val="tx1">
                    <a:lumMod val="50000"/>
                    <a:lumOff val="50000"/>
                  </a:schemeClr>
                </a:solidFill>
                <a:latin typeface="Corbel" panose="020B0503020204020204" pitchFamily="34" charset="0"/>
              </a:rPr>
              <a:t>GenASM-DC</a:t>
            </a:r>
          </a:p>
          <a:p>
            <a:pPr algn="ctr"/>
            <a:r>
              <a:rPr lang="en-US" sz="1700" b="1" dirty="0">
                <a:solidFill>
                  <a:schemeClr val="tx1">
                    <a:lumMod val="50000"/>
                    <a:lumOff val="50000"/>
                  </a:schemeClr>
                </a:solidFill>
                <a:latin typeface="Corbel" panose="020B0503020204020204" pitchFamily="34" charset="0"/>
              </a:rPr>
              <a:t>Accelerator</a:t>
            </a:r>
          </a:p>
        </p:txBody>
      </p:sp>
      <p:sp>
        <p:nvSpPr>
          <p:cNvPr id="48" name="TextBox 47">
            <a:extLst>
              <a:ext uri="{FF2B5EF4-FFF2-40B4-BE49-F238E27FC236}">
                <a16:creationId xmlns:a16="http://schemas.microsoft.com/office/drawing/2014/main" id="{F82AFE28-A730-F54B-BDB9-2903F5C46379}"/>
              </a:ext>
            </a:extLst>
          </p:cNvPr>
          <p:cNvSpPr txBox="1"/>
          <p:nvPr/>
        </p:nvSpPr>
        <p:spPr>
          <a:xfrm>
            <a:off x="7322449" y="2625134"/>
            <a:ext cx="1438155" cy="1049078"/>
          </a:xfrm>
          <a:prstGeom prst="roundRect">
            <a:avLst>
              <a:gd name="adj" fmla="val 5214"/>
            </a:avLst>
          </a:prstGeom>
          <a:solidFill>
            <a:srgbClr val="5D2784">
              <a:alpha val="34000"/>
            </a:srgbClr>
          </a:solidFill>
          <a:ln w="28575">
            <a:solidFill>
              <a:schemeClr val="tx1"/>
            </a:solidFill>
          </a:ln>
        </p:spPr>
        <p:txBody>
          <a:bodyPr wrap="square" rtlCol="0" anchor="ctr" anchorCtr="0">
            <a:noAutofit/>
          </a:bodyPr>
          <a:lstStyle>
            <a:defPPr>
              <a:defRPr lang="en-US"/>
            </a:defPPr>
            <a:lvl1pPr algn="ctr">
              <a:defRPr sz="4000" b="1"/>
            </a:lvl1pPr>
          </a:lstStyle>
          <a:p>
            <a:r>
              <a:rPr lang="en-US" sz="1700" dirty="0">
                <a:solidFill>
                  <a:srgbClr val="5D2784"/>
                </a:solidFill>
                <a:latin typeface="Corbel" panose="020B0503020204020204" pitchFamily="34" charset="0"/>
              </a:rPr>
              <a:t>GenASM-TB</a:t>
            </a:r>
          </a:p>
          <a:p>
            <a:r>
              <a:rPr lang="en-US" sz="1700" dirty="0">
                <a:solidFill>
                  <a:srgbClr val="5D2784"/>
                </a:solidFill>
                <a:latin typeface="Corbel" panose="020B0503020204020204" pitchFamily="34" charset="0"/>
              </a:rPr>
              <a:t>Accelerator</a:t>
            </a:r>
          </a:p>
        </p:txBody>
      </p:sp>
      <p:sp>
        <p:nvSpPr>
          <p:cNvPr id="49" name="TextBox 48">
            <a:extLst>
              <a:ext uri="{FF2B5EF4-FFF2-40B4-BE49-F238E27FC236}">
                <a16:creationId xmlns:a16="http://schemas.microsoft.com/office/drawing/2014/main" id="{06E67603-A052-9F46-A113-7D67CE7803AA}"/>
              </a:ext>
            </a:extLst>
          </p:cNvPr>
          <p:cNvSpPr txBox="1">
            <a:spLocks/>
          </p:cNvSpPr>
          <p:nvPr/>
        </p:nvSpPr>
        <p:spPr>
          <a:xfrm>
            <a:off x="2365691" y="1272397"/>
            <a:ext cx="1938243" cy="3032434"/>
          </a:xfrm>
          <a:prstGeom prst="roundRect">
            <a:avLst>
              <a:gd name="adj" fmla="val 1481"/>
            </a:avLst>
          </a:prstGeom>
          <a:solidFill>
            <a:srgbClr val="A9D18E"/>
          </a:solidFill>
          <a:ln w="28575">
            <a:solidFill>
              <a:schemeClr val="tx1"/>
            </a:solidFill>
          </a:ln>
        </p:spPr>
        <p:txBody>
          <a:bodyPr wrap="square" rtlCol="0" anchor="ctr" anchorCtr="0">
            <a:noAutofit/>
          </a:bodyPr>
          <a:lstStyle/>
          <a:p>
            <a:pPr algn="ctr">
              <a:spcBef>
                <a:spcPts val="218"/>
              </a:spcBef>
            </a:pPr>
            <a:endParaRPr lang="en-US" sz="1306" b="1" dirty="0">
              <a:solidFill>
                <a:srgbClr val="324D1F"/>
              </a:solidFill>
              <a:latin typeface="Corbel" panose="020B0503020204020204" pitchFamily="34" charset="0"/>
            </a:endParaRPr>
          </a:p>
          <a:p>
            <a:pPr algn="ctr">
              <a:spcBef>
                <a:spcPts val="218"/>
              </a:spcBef>
            </a:pPr>
            <a:endParaRPr lang="en-US" sz="1306" b="1" dirty="0">
              <a:solidFill>
                <a:srgbClr val="324D1F"/>
              </a:solidFill>
              <a:latin typeface="Corbel" panose="020B0503020204020204" pitchFamily="34" charset="0"/>
            </a:endParaRPr>
          </a:p>
          <a:p>
            <a:pPr algn="ctr">
              <a:spcBef>
                <a:spcPts val="218"/>
              </a:spcBef>
            </a:pPr>
            <a:endParaRPr lang="en-US" sz="800" b="1" dirty="0">
              <a:solidFill>
                <a:srgbClr val="324D1F"/>
              </a:solidFill>
              <a:latin typeface="Corbel" panose="020B0503020204020204" pitchFamily="34" charset="0"/>
            </a:endParaRPr>
          </a:p>
          <a:p>
            <a:pPr algn="ctr">
              <a:spcBef>
                <a:spcPts val="218"/>
              </a:spcBef>
            </a:pPr>
            <a:r>
              <a:rPr lang="en-US" sz="1700" b="1" dirty="0">
                <a:solidFill>
                  <a:srgbClr val="324D1F"/>
                </a:solidFill>
                <a:latin typeface="Corbel" panose="020B0503020204020204" pitchFamily="34" charset="0"/>
              </a:rPr>
              <a:t>GenASM-DC</a:t>
            </a:r>
          </a:p>
          <a:p>
            <a:pPr algn="ctr"/>
            <a:r>
              <a:rPr lang="en-US" sz="1700" b="1" dirty="0">
                <a:solidFill>
                  <a:srgbClr val="324D1F"/>
                </a:solidFill>
                <a:latin typeface="Corbel" panose="020B0503020204020204" pitchFamily="34" charset="0"/>
              </a:rPr>
              <a:t>Accelerator</a:t>
            </a:r>
          </a:p>
        </p:txBody>
      </p:sp>
      <p:sp>
        <p:nvSpPr>
          <p:cNvPr id="51" name="TextBox 50">
            <a:extLst>
              <a:ext uri="{FF2B5EF4-FFF2-40B4-BE49-F238E27FC236}">
                <a16:creationId xmlns:a16="http://schemas.microsoft.com/office/drawing/2014/main" id="{8B0C5D13-221E-FA4B-AC59-0C9DA7A468A8}"/>
              </a:ext>
            </a:extLst>
          </p:cNvPr>
          <p:cNvSpPr txBox="1"/>
          <p:nvPr/>
        </p:nvSpPr>
        <p:spPr>
          <a:xfrm>
            <a:off x="315121" y="1192550"/>
            <a:ext cx="1045030" cy="1436916"/>
          </a:xfrm>
          <a:prstGeom prst="roundRect">
            <a:avLst>
              <a:gd name="adj" fmla="val 6412"/>
            </a:avLst>
          </a:prstGeom>
          <a:solidFill>
            <a:srgbClr val="9DC3E6"/>
          </a:solidFill>
          <a:ln w="28575">
            <a:solidFill>
              <a:schemeClr val="tx1"/>
            </a:solidFill>
          </a:ln>
        </p:spPr>
        <p:txBody>
          <a:bodyPr wrap="square" rtlCol="0" anchor="ctr" anchorCtr="0">
            <a:noAutofit/>
          </a:bodyPr>
          <a:lstStyle/>
          <a:p>
            <a:pPr algn="ctr"/>
            <a:r>
              <a:rPr lang="en-US" sz="1700" b="1" dirty="0">
                <a:latin typeface="Corbel" panose="020B0503020204020204" pitchFamily="34" charset="0"/>
              </a:rPr>
              <a:t>Main Memory</a:t>
            </a:r>
          </a:p>
        </p:txBody>
      </p:sp>
      <p:cxnSp>
        <p:nvCxnSpPr>
          <p:cNvPr id="52" name="Straight Arrow Connector 51">
            <a:extLst>
              <a:ext uri="{FF2B5EF4-FFF2-40B4-BE49-F238E27FC236}">
                <a16:creationId xmlns:a16="http://schemas.microsoft.com/office/drawing/2014/main" id="{6EF9E3F9-83F0-BD4C-B62A-C7193DF60C22}"/>
              </a:ext>
            </a:extLst>
          </p:cNvPr>
          <p:cNvCxnSpPr>
            <a:cxnSpLocks/>
          </p:cNvCxnSpPr>
          <p:nvPr/>
        </p:nvCxnSpPr>
        <p:spPr>
          <a:xfrm>
            <a:off x="1367544" y="3625598"/>
            <a:ext cx="873871"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1" name="TextBox 90">
            <a:extLst>
              <a:ext uri="{FF2B5EF4-FFF2-40B4-BE49-F238E27FC236}">
                <a16:creationId xmlns:a16="http://schemas.microsoft.com/office/drawing/2014/main" id="{DCD97E67-96E5-5C47-961F-EC29E543ECC2}"/>
              </a:ext>
            </a:extLst>
          </p:cNvPr>
          <p:cNvSpPr txBox="1"/>
          <p:nvPr/>
        </p:nvSpPr>
        <p:spPr>
          <a:xfrm>
            <a:off x="2452539" y="1404140"/>
            <a:ext cx="1709666" cy="657002"/>
          </a:xfrm>
          <a:prstGeom prst="roundRect">
            <a:avLst>
              <a:gd name="adj" fmla="val 9171"/>
            </a:avLst>
          </a:prstGeom>
          <a:solidFill>
            <a:schemeClr val="accent6">
              <a:lumMod val="20000"/>
              <a:lumOff val="80000"/>
            </a:schemeClr>
          </a:solidFill>
          <a:ln w="28575">
            <a:solidFill>
              <a:schemeClr val="tx1">
                <a:lumMod val="50000"/>
                <a:lumOff val="50000"/>
              </a:schemeClr>
            </a:solidFill>
          </a:ln>
        </p:spPr>
        <p:txBody>
          <a:bodyPr wrap="square" rtlCol="0" anchor="ctr" anchorCtr="0">
            <a:noAutofit/>
          </a:bodyPr>
          <a:lstStyle>
            <a:defPPr>
              <a:defRPr lang="en-US"/>
            </a:defPPr>
            <a:lvl1pPr algn="ctr">
              <a:defRPr sz="1700" b="1">
                <a:latin typeface="Corbel" panose="020B0503020204020204" pitchFamily="34" charset="0"/>
              </a:defRPr>
            </a:lvl1pPr>
          </a:lstStyle>
          <a:p>
            <a:r>
              <a:rPr lang="en-US" sz="1500" dirty="0">
                <a:solidFill>
                  <a:schemeClr val="tx1">
                    <a:lumMod val="50000"/>
                    <a:lumOff val="50000"/>
                  </a:schemeClr>
                </a:solidFill>
              </a:rPr>
              <a:t>DC-SRAM</a:t>
            </a:r>
          </a:p>
        </p:txBody>
      </p:sp>
      <p:cxnSp>
        <p:nvCxnSpPr>
          <p:cNvPr id="54" name="Straight Arrow Connector 53">
            <a:extLst>
              <a:ext uri="{FF2B5EF4-FFF2-40B4-BE49-F238E27FC236}">
                <a16:creationId xmlns:a16="http://schemas.microsoft.com/office/drawing/2014/main" id="{E267709E-DB69-4A4B-8ABC-E8AB4447C52E}"/>
              </a:ext>
            </a:extLst>
          </p:cNvPr>
          <p:cNvCxnSpPr>
            <a:cxnSpLocks/>
          </p:cNvCxnSpPr>
          <p:nvPr/>
        </p:nvCxnSpPr>
        <p:spPr>
          <a:xfrm flipV="1">
            <a:off x="4327218" y="3097751"/>
            <a:ext cx="965801"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2E425066-E6B0-A846-B017-B7DB488B8F0E}"/>
              </a:ext>
            </a:extLst>
          </p:cNvPr>
          <p:cNvSpPr txBox="1"/>
          <p:nvPr/>
        </p:nvSpPr>
        <p:spPr>
          <a:xfrm>
            <a:off x="2456337" y="1408080"/>
            <a:ext cx="1709666" cy="657002"/>
          </a:xfrm>
          <a:prstGeom prst="roundRect">
            <a:avLst>
              <a:gd name="adj" fmla="val 9171"/>
            </a:avLst>
          </a:prstGeom>
          <a:solidFill>
            <a:srgbClr val="9DC3E6"/>
          </a:solidFill>
          <a:ln w="28575">
            <a:solidFill>
              <a:schemeClr val="tx1"/>
            </a:solidFill>
          </a:ln>
        </p:spPr>
        <p:txBody>
          <a:bodyPr wrap="square" rtlCol="0" anchor="ctr" anchorCtr="0">
            <a:noAutofit/>
          </a:bodyPr>
          <a:lstStyle>
            <a:defPPr>
              <a:defRPr lang="en-US"/>
            </a:defPPr>
            <a:lvl1pPr algn="ctr">
              <a:defRPr sz="1700" b="1">
                <a:latin typeface="Corbel" panose="020B0503020204020204" pitchFamily="34" charset="0"/>
              </a:defRPr>
            </a:lvl1pPr>
          </a:lstStyle>
          <a:p>
            <a:r>
              <a:rPr lang="en-US" sz="1500" dirty="0"/>
              <a:t>DC-SRAM</a:t>
            </a:r>
          </a:p>
        </p:txBody>
      </p:sp>
      <p:cxnSp>
        <p:nvCxnSpPr>
          <p:cNvPr id="59" name="Straight Arrow Connector 58">
            <a:extLst>
              <a:ext uri="{FF2B5EF4-FFF2-40B4-BE49-F238E27FC236}">
                <a16:creationId xmlns:a16="http://schemas.microsoft.com/office/drawing/2014/main" id="{83E5CFBE-2E5A-7249-B643-97F99991CF2C}"/>
              </a:ext>
            </a:extLst>
          </p:cNvPr>
          <p:cNvCxnSpPr>
            <a:cxnSpLocks/>
          </p:cNvCxnSpPr>
          <p:nvPr/>
        </p:nvCxnSpPr>
        <p:spPr>
          <a:xfrm flipV="1">
            <a:off x="6413678" y="3085322"/>
            <a:ext cx="90295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604AF4D6-2AF0-0544-B486-565A91BDA3BB}"/>
              </a:ext>
            </a:extLst>
          </p:cNvPr>
          <p:cNvSpPr txBox="1"/>
          <p:nvPr/>
        </p:nvSpPr>
        <p:spPr>
          <a:xfrm>
            <a:off x="4442891" y="1216785"/>
            <a:ext cx="1350282" cy="500419"/>
          </a:xfrm>
          <a:prstGeom prst="roundRect">
            <a:avLst>
              <a:gd name="adj" fmla="val 0"/>
            </a:avLst>
          </a:prstGeom>
          <a:noFill/>
        </p:spPr>
        <p:txBody>
          <a:bodyPr wrap="square" rtlCol="0" anchor="ctr" anchorCtr="0">
            <a:noAutofit/>
          </a:bodyPr>
          <a:lstStyle/>
          <a:p>
            <a:pPr algn="r" defTabSz="331836">
              <a:defRPr/>
            </a:pPr>
            <a:r>
              <a:rPr lang="en-US" sz="1700" b="1" kern="0" dirty="0">
                <a:solidFill>
                  <a:srgbClr val="324D1F"/>
                </a:solidFill>
                <a:latin typeface="Corbel" panose="020B0503020204020204" pitchFamily="34" charset="0"/>
              </a:rPr>
              <a:t>GenASM-DC</a:t>
            </a:r>
            <a:endParaRPr lang="en-US" sz="1700" b="1" kern="0" baseline="-25000" dirty="0">
              <a:solidFill>
                <a:srgbClr val="324D1F"/>
              </a:solidFill>
              <a:latin typeface="Corbel" panose="020B0503020204020204" pitchFamily="34" charset="0"/>
            </a:endParaRPr>
          </a:p>
        </p:txBody>
      </p:sp>
      <p:sp>
        <p:nvSpPr>
          <p:cNvPr id="66" name="TextBox 65">
            <a:extLst>
              <a:ext uri="{FF2B5EF4-FFF2-40B4-BE49-F238E27FC236}">
                <a16:creationId xmlns:a16="http://schemas.microsoft.com/office/drawing/2014/main" id="{D6FCD6C1-7C56-7E47-9E5B-55C628394A5E}"/>
              </a:ext>
            </a:extLst>
          </p:cNvPr>
          <p:cNvSpPr txBox="1"/>
          <p:nvPr/>
        </p:nvSpPr>
        <p:spPr>
          <a:xfrm>
            <a:off x="5894758" y="1216785"/>
            <a:ext cx="1331456" cy="500419"/>
          </a:xfrm>
          <a:prstGeom prst="roundRect">
            <a:avLst>
              <a:gd name="adj" fmla="val 0"/>
            </a:avLst>
          </a:prstGeom>
          <a:noFill/>
        </p:spPr>
        <p:txBody>
          <a:bodyPr wrap="square" rtlCol="0" anchor="ctr" anchorCtr="0">
            <a:noAutofit/>
          </a:bodyPr>
          <a:lstStyle/>
          <a:p>
            <a:pPr defTabSz="331836">
              <a:defRPr/>
            </a:pPr>
            <a:r>
              <a:rPr lang="en-US" sz="1700" b="1" kern="0" dirty="0">
                <a:solidFill>
                  <a:srgbClr val="5D2784"/>
                </a:solidFill>
                <a:latin typeface="Corbel" panose="020B0503020204020204" pitchFamily="34" charset="0"/>
              </a:rPr>
              <a:t>GenASM-TB</a:t>
            </a:r>
            <a:endParaRPr lang="en-US" sz="1700" b="1" kern="0" baseline="-25000" dirty="0">
              <a:solidFill>
                <a:srgbClr val="5D2784"/>
              </a:solidFill>
              <a:latin typeface="Corbel" panose="020B0503020204020204" pitchFamily="34" charset="0"/>
            </a:endParaRPr>
          </a:p>
        </p:txBody>
      </p:sp>
      <p:sp>
        <p:nvSpPr>
          <p:cNvPr id="67" name="TextBox 66">
            <a:extLst>
              <a:ext uri="{FF2B5EF4-FFF2-40B4-BE49-F238E27FC236}">
                <a16:creationId xmlns:a16="http://schemas.microsoft.com/office/drawing/2014/main" id="{DD598BED-0A71-E54D-96B6-2DEF337EE61C}"/>
              </a:ext>
            </a:extLst>
          </p:cNvPr>
          <p:cNvSpPr txBox="1"/>
          <p:nvPr/>
        </p:nvSpPr>
        <p:spPr>
          <a:xfrm>
            <a:off x="5316303" y="2371502"/>
            <a:ext cx="1066000" cy="1608781"/>
          </a:xfrm>
          <a:prstGeom prst="roundRect">
            <a:avLst>
              <a:gd name="adj" fmla="val 5084"/>
            </a:avLst>
          </a:prstGeom>
          <a:solidFill>
            <a:schemeClr val="accent2">
              <a:lumMod val="20000"/>
              <a:lumOff val="80000"/>
            </a:schemeClr>
          </a:solidFill>
          <a:ln w="28575">
            <a:solidFill>
              <a:schemeClr val="tx1"/>
            </a:solidFill>
          </a:ln>
        </p:spPr>
        <p:txBody>
          <a:bodyPr wrap="square" rtlCol="0" anchor="t" anchorCtr="0">
            <a:noAutofit/>
          </a:bodyPr>
          <a:lstStyle/>
          <a:p>
            <a:pPr algn="ctr"/>
            <a:endParaRPr lang="en-US" sz="1306" b="1" dirty="0">
              <a:latin typeface="Corbel" panose="020B0503020204020204" pitchFamily="34" charset="0"/>
            </a:endParaRPr>
          </a:p>
        </p:txBody>
      </p:sp>
      <p:sp>
        <p:nvSpPr>
          <p:cNvPr id="68" name="TextBox 67">
            <a:extLst>
              <a:ext uri="{FF2B5EF4-FFF2-40B4-BE49-F238E27FC236}">
                <a16:creationId xmlns:a16="http://schemas.microsoft.com/office/drawing/2014/main" id="{CB306A5A-D800-C44F-A92E-DA735463AEA2}"/>
              </a:ext>
            </a:extLst>
          </p:cNvPr>
          <p:cNvSpPr txBox="1"/>
          <p:nvPr/>
        </p:nvSpPr>
        <p:spPr>
          <a:xfrm>
            <a:off x="5391705" y="2452850"/>
            <a:ext cx="930547" cy="366459"/>
          </a:xfrm>
          <a:prstGeom prst="roundRect">
            <a:avLst>
              <a:gd name="adj" fmla="val 9171"/>
            </a:avLst>
          </a:prstGeom>
          <a:solidFill>
            <a:srgbClr val="9DC3E6"/>
          </a:solidFill>
          <a:ln w="28575">
            <a:solidFill>
              <a:schemeClr val="tx1"/>
            </a:solidFill>
          </a:ln>
        </p:spPr>
        <p:txBody>
          <a:bodyPr wrap="square" rtlCol="0" anchor="ctr" anchorCtr="0">
            <a:noAutofit/>
          </a:bodyPr>
          <a:lstStyle>
            <a:defPPr>
              <a:defRPr lang="en-US"/>
            </a:defPPr>
            <a:lvl1pPr algn="ctr">
              <a:defRPr sz="1500" b="1">
                <a:latin typeface="Corbel" panose="020B0503020204020204" pitchFamily="34" charset="0"/>
              </a:defRPr>
            </a:lvl1pPr>
          </a:lstStyle>
          <a:p>
            <a:r>
              <a:rPr lang="en-US" sz="1200" dirty="0"/>
              <a:t>TB-SRAM</a:t>
            </a:r>
            <a:r>
              <a:rPr lang="en-US" sz="1200" baseline="-25000" dirty="0">
                <a:latin typeface="Calibri" panose="020F0502020204030204" pitchFamily="34" charset="0"/>
                <a:cs typeface="Calibri" panose="020F0502020204030204" pitchFamily="34" charset="0"/>
              </a:rPr>
              <a:t>1</a:t>
            </a:r>
          </a:p>
        </p:txBody>
      </p:sp>
      <p:sp>
        <p:nvSpPr>
          <p:cNvPr id="69" name="TextBox 68">
            <a:extLst>
              <a:ext uri="{FF2B5EF4-FFF2-40B4-BE49-F238E27FC236}">
                <a16:creationId xmlns:a16="http://schemas.microsoft.com/office/drawing/2014/main" id="{F794A57F-2F57-C24C-A1FA-05A10C1437F8}"/>
              </a:ext>
            </a:extLst>
          </p:cNvPr>
          <p:cNvSpPr txBox="1"/>
          <p:nvPr/>
        </p:nvSpPr>
        <p:spPr>
          <a:xfrm>
            <a:off x="5391705" y="2860239"/>
            <a:ext cx="930547" cy="366459"/>
          </a:xfrm>
          <a:prstGeom prst="roundRect">
            <a:avLst>
              <a:gd name="adj" fmla="val 9171"/>
            </a:avLst>
          </a:prstGeom>
          <a:solidFill>
            <a:srgbClr val="9DC3E6"/>
          </a:solidFill>
          <a:ln w="28575">
            <a:solidFill>
              <a:schemeClr val="tx1"/>
            </a:solidFill>
          </a:ln>
        </p:spPr>
        <p:txBody>
          <a:bodyPr wrap="square" rtlCol="0" anchor="ctr" anchorCtr="0">
            <a:noAutofit/>
          </a:bodyPr>
          <a:lstStyle>
            <a:defPPr>
              <a:defRPr lang="en-US"/>
            </a:defPPr>
            <a:lvl1pPr algn="ctr">
              <a:defRPr sz="1200" b="1">
                <a:latin typeface="Corbel" panose="020B0503020204020204" pitchFamily="34" charset="0"/>
              </a:defRPr>
            </a:lvl1pPr>
          </a:lstStyle>
          <a:p>
            <a:r>
              <a:rPr lang="en-US" dirty="0"/>
              <a:t>TB-SRAM</a:t>
            </a:r>
            <a:r>
              <a:rPr lang="en-US" baseline="-25000" dirty="0">
                <a:latin typeface="Calibri" panose="020F0502020204030204" pitchFamily="34" charset="0"/>
                <a:cs typeface="Calibri" panose="020F0502020204030204" pitchFamily="34" charset="0"/>
              </a:rPr>
              <a:t>2</a:t>
            </a:r>
          </a:p>
        </p:txBody>
      </p:sp>
      <p:sp>
        <p:nvSpPr>
          <p:cNvPr id="70" name="TextBox 69">
            <a:extLst>
              <a:ext uri="{FF2B5EF4-FFF2-40B4-BE49-F238E27FC236}">
                <a16:creationId xmlns:a16="http://schemas.microsoft.com/office/drawing/2014/main" id="{3A529D52-E8B8-D247-8C17-FE4B7520194E}"/>
              </a:ext>
            </a:extLst>
          </p:cNvPr>
          <p:cNvSpPr txBox="1"/>
          <p:nvPr/>
        </p:nvSpPr>
        <p:spPr>
          <a:xfrm>
            <a:off x="5395034" y="3532256"/>
            <a:ext cx="930547" cy="366459"/>
          </a:xfrm>
          <a:prstGeom prst="roundRect">
            <a:avLst>
              <a:gd name="adj" fmla="val 9171"/>
            </a:avLst>
          </a:prstGeom>
          <a:solidFill>
            <a:srgbClr val="9DC3E6"/>
          </a:solidFill>
          <a:ln w="28575">
            <a:solidFill>
              <a:schemeClr val="tx1"/>
            </a:solidFill>
          </a:ln>
        </p:spPr>
        <p:txBody>
          <a:bodyPr wrap="square" rtlCol="0" anchor="ctr" anchorCtr="0">
            <a:noAutofit/>
          </a:bodyPr>
          <a:lstStyle>
            <a:defPPr>
              <a:defRPr lang="en-US"/>
            </a:defPPr>
            <a:lvl1pPr algn="ctr">
              <a:defRPr sz="1200" b="1">
                <a:latin typeface="Corbel" panose="020B0503020204020204" pitchFamily="34" charset="0"/>
              </a:defRPr>
            </a:lvl1pPr>
          </a:lstStyle>
          <a:p>
            <a:r>
              <a:rPr lang="en-US" dirty="0"/>
              <a:t>TB-</a:t>
            </a:r>
            <a:r>
              <a:rPr lang="en-US" dirty="0" err="1"/>
              <a:t>SRAM</a:t>
            </a:r>
            <a:r>
              <a:rPr lang="en-US" baseline="-25000" dirty="0" err="1">
                <a:latin typeface="Calibri" panose="020F0502020204030204" pitchFamily="34" charset="0"/>
                <a:cs typeface="Calibri" panose="020F0502020204030204" pitchFamily="34" charset="0"/>
              </a:rPr>
              <a:t>n</a:t>
            </a:r>
            <a:endParaRPr lang="en-US" baseline="-25000" dirty="0">
              <a:latin typeface="Calibri" panose="020F0502020204030204" pitchFamily="34" charset="0"/>
              <a:cs typeface="Calibri" panose="020F0502020204030204" pitchFamily="34" charset="0"/>
            </a:endParaRPr>
          </a:p>
        </p:txBody>
      </p:sp>
      <p:cxnSp>
        <p:nvCxnSpPr>
          <p:cNvPr id="72" name="Straight Arrow Connector 71">
            <a:extLst>
              <a:ext uri="{FF2B5EF4-FFF2-40B4-BE49-F238E27FC236}">
                <a16:creationId xmlns:a16="http://schemas.microsoft.com/office/drawing/2014/main" id="{54B56202-BE97-8247-9FF6-AE6315245A0C}"/>
              </a:ext>
            </a:extLst>
          </p:cNvPr>
          <p:cNvCxnSpPr>
            <a:cxnSpLocks/>
          </p:cNvCxnSpPr>
          <p:nvPr/>
        </p:nvCxnSpPr>
        <p:spPr>
          <a:xfrm>
            <a:off x="1374787" y="1945455"/>
            <a:ext cx="873871"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1" name="Rectangle 100">
            <a:extLst>
              <a:ext uri="{FF2B5EF4-FFF2-40B4-BE49-F238E27FC236}">
                <a16:creationId xmlns:a16="http://schemas.microsoft.com/office/drawing/2014/main" id="{1C5433CA-81F8-0D4C-AA7B-663062C71A40}"/>
              </a:ext>
            </a:extLst>
          </p:cNvPr>
          <p:cNvSpPr/>
          <p:nvPr/>
        </p:nvSpPr>
        <p:spPr>
          <a:xfrm>
            <a:off x="5738359" y="3199195"/>
            <a:ext cx="208924" cy="359714"/>
          </a:xfrm>
          <a:prstGeom prst="rect">
            <a:avLst/>
          </a:prstGeom>
        </p:spPr>
        <p:txBody>
          <a:bodyPr wrap="square">
            <a:spAutoFit/>
          </a:bodyPr>
          <a:lstStyle/>
          <a:p>
            <a:pPr algn="ctr">
              <a:lnSpc>
                <a:spcPct val="50000"/>
              </a:lnSpc>
            </a:pPr>
            <a:r>
              <a:rPr lang="en-US" sz="1089" b="1" dirty="0">
                <a:latin typeface="Corbel" panose="020B0503020204020204" pitchFamily="34" charset="0"/>
              </a:rPr>
              <a:t>.</a:t>
            </a:r>
          </a:p>
          <a:p>
            <a:pPr algn="ctr">
              <a:lnSpc>
                <a:spcPct val="50000"/>
              </a:lnSpc>
            </a:pPr>
            <a:r>
              <a:rPr lang="en-US" sz="1089" b="1" dirty="0">
                <a:latin typeface="Corbel" panose="020B0503020204020204" pitchFamily="34" charset="0"/>
              </a:rPr>
              <a:t>.</a:t>
            </a:r>
          </a:p>
          <a:p>
            <a:pPr algn="ctr">
              <a:lnSpc>
                <a:spcPct val="50000"/>
              </a:lnSpc>
            </a:pPr>
            <a:r>
              <a:rPr lang="en-US" sz="1089" b="1" dirty="0">
                <a:latin typeface="Corbel" panose="020B0503020204020204" pitchFamily="34" charset="0"/>
              </a:rPr>
              <a:t>.</a:t>
            </a:r>
          </a:p>
        </p:txBody>
      </p:sp>
      <p:cxnSp>
        <p:nvCxnSpPr>
          <p:cNvPr id="38" name="Straight Arrow Connector 37">
            <a:extLst>
              <a:ext uri="{FF2B5EF4-FFF2-40B4-BE49-F238E27FC236}">
                <a16:creationId xmlns:a16="http://schemas.microsoft.com/office/drawing/2014/main" id="{91336D77-ECFE-BC4A-B70A-5C5DB7A8ED39}"/>
              </a:ext>
            </a:extLst>
          </p:cNvPr>
          <p:cNvCxnSpPr>
            <a:cxnSpLocks/>
          </p:cNvCxnSpPr>
          <p:nvPr/>
        </p:nvCxnSpPr>
        <p:spPr>
          <a:xfrm>
            <a:off x="3303362" y="2094000"/>
            <a:ext cx="0" cy="745123"/>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713571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6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6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7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0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48" grpId="0" animBg="1"/>
      <p:bldP spid="49" grpId="0" animBg="1"/>
      <p:bldP spid="57" grpId="0" animBg="1"/>
      <p:bldP spid="65" grpId="0"/>
      <p:bldP spid="66" grpId="0"/>
      <p:bldP spid="67" grpId="0" animBg="1"/>
      <p:bldP spid="68" grpId="0" animBg="1"/>
      <p:bldP spid="69" grpId="0" animBg="1"/>
      <p:bldP spid="70" grpId="0" animBg="1"/>
      <p:bldP spid="101"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A1F706-62C1-C840-A4F0-1AAA3D668DB9}"/>
              </a:ext>
            </a:extLst>
          </p:cNvPr>
          <p:cNvSpPr>
            <a:spLocks noGrp="1"/>
          </p:cNvSpPr>
          <p:nvPr>
            <p:ph type="title"/>
          </p:nvPr>
        </p:nvSpPr>
        <p:spPr/>
        <p:txBody>
          <a:bodyPr>
            <a:normAutofit fontScale="90000"/>
          </a:bodyPr>
          <a:lstStyle/>
          <a:p>
            <a:r>
              <a:rPr lang="en-US" dirty="0"/>
              <a:t>GenASM Hardware Design</a:t>
            </a:r>
          </a:p>
        </p:txBody>
      </p:sp>
      <p:sp>
        <p:nvSpPr>
          <p:cNvPr id="4" name="Slide Number Placeholder 3">
            <a:extLst>
              <a:ext uri="{FF2B5EF4-FFF2-40B4-BE49-F238E27FC236}">
                <a16:creationId xmlns:a16="http://schemas.microsoft.com/office/drawing/2014/main" id="{F915A230-D311-F84A-B555-EA27ACA52E82}"/>
              </a:ext>
            </a:extLst>
          </p:cNvPr>
          <p:cNvSpPr>
            <a:spLocks noGrp="1"/>
          </p:cNvSpPr>
          <p:nvPr>
            <p:ph type="sldNum" sz="quarter" idx="10"/>
          </p:nvPr>
        </p:nvSpPr>
        <p:spPr/>
        <p:txBody>
          <a:bodyPr/>
          <a:lstStyle/>
          <a:p>
            <a:fld id="{BE67019E-6B59-9444-A8F8-0CFAB6B6981D}" type="slidenum">
              <a:rPr lang="en-US" smtClean="0"/>
              <a:pPr/>
              <a:t>24</a:t>
            </a:fld>
            <a:endParaRPr lang="en-US" dirty="0"/>
          </a:p>
        </p:txBody>
      </p:sp>
      <p:sp>
        <p:nvSpPr>
          <p:cNvPr id="49" name="TextBox 48">
            <a:extLst>
              <a:ext uri="{FF2B5EF4-FFF2-40B4-BE49-F238E27FC236}">
                <a16:creationId xmlns:a16="http://schemas.microsoft.com/office/drawing/2014/main" id="{6F2664BF-3369-EC4F-95A7-A194249F4D51}"/>
              </a:ext>
            </a:extLst>
          </p:cNvPr>
          <p:cNvSpPr txBox="1"/>
          <p:nvPr/>
        </p:nvSpPr>
        <p:spPr>
          <a:xfrm>
            <a:off x="2260369" y="1190642"/>
            <a:ext cx="6583077" cy="3186151"/>
          </a:xfrm>
          <a:prstGeom prst="roundRect">
            <a:avLst>
              <a:gd name="adj" fmla="val 1745"/>
            </a:avLst>
          </a:prstGeom>
          <a:solidFill>
            <a:schemeClr val="accent6">
              <a:lumMod val="20000"/>
              <a:lumOff val="80000"/>
            </a:schemeClr>
          </a:solidFill>
          <a:ln w="28575">
            <a:solidFill>
              <a:schemeClr val="tx1"/>
            </a:solidFill>
          </a:ln>
        </p:spPr>
        <p:txBody>
          <a:bodyPr wrap="square" rtlCol="0" anchor="t" anchorCtr="0">
            <a:noAutofit/>
          </a:bodyPr>
          <a:lstStyle/>
          <a:p>
            <a:pPr algn="ctr"/>
            <a:endParaRPr lang="en-US" sz="1306" b="1" dirty="0">
              <a:latin typeface="Corbel" panose="020B0503020204020204" pitchFamily="34" charset="0"/>
            </a:endParaRPr>
          </a:p>
        </p:txBody>
      </p:sp>
      <p:sp>
        <p:nvSpPr>
          <p:cNvPr id="50" name="TextBox 49">
            <a:extLst>
              <a:ext uri="{FF2B5EF4-FFF2-40B4-BE49-F238E27FC236}">
                <a16:creationId xmlns:a16="http://schemas.microsoft.com/office/drawing/2014/main" id="{815C5C34-28AB-794C-82A0-7E5EE0E21D01}"/>
              </a:ext>
            </a:extLst>
          </p:cNvPr>
          <p:cNvSpPr txBox="1"/>
          <p:nvPr/>
        </p:nvSpPr>
        <p:spPr>
          <a:xfrm>
            <a:off x="4442891" y="1216785"/>
            <a:ext cx="1350282" cy="500419"/>
          </a:xfrm>
          <a:prstGeom prst="roundRect">
            <a:avLst>
              <a:gd name="adj" fmla="val 0"/>
            </a:avLst>
          </a:prstGeom>
          <a:noFill/>
        </p:spPr>
        <p:txBody>
          <a:bodyPr wrap="square" rtlCol="0" anchor="ctr" anchorCtr="0">
            <a:noAutofit/>
          </a:bodyPr>
          <a:lstStyle/>
          <a:p>
            <a:pPr algn="r" defTabSz="331836">
              <a:defRPr/>
            </a:pPr>
            <a:r>
              <a:rPr lang="en-US" sz="1700" b="1" kern="0" dirty="0">
                <a:solidFill>
                  <a:schemeClr val="tx1">
                    <a:lumMod val="50000"/>
                    <a:lumOff val="50000"/>
                  </a:schemeClr>
                </a:solidFill>
                <a:latin typeface="Corbel" panose="020B0503020204020204" pitchFamily="34" charset="0"/>
              </a:rPr>
              <a:t>GenASM-DC</a:t>
            </a:r>
            <a:endParaRPr lang="en-US" sz="1700" b="1" kern="0" baseline="-25000" dirty="0">
              <a:solidFill>
                <a:schemeClr val="tx1">
                  <a:lumMod val="50000"/>
                  <a:lumOff val="50000"/>
                </a:schemeClr>
              </a:solidFill>
              <a:latin typeface="Corbel" panose="020B0503020204020204" pitchFamily="34" charset="0"/>
            </a:endParaRPr>
          </a:p>
        </p:txBody>
      </p:sp>
      <p:sp>
        <p:nvSpPr>
          <p:cNvPr id="51" name="TextBox 50">
            <a:extLst>
              <a:ext uri="{FF2B5EF4-FFF2-40B4-BE49-F238E27FC236}">
                <a16:creationId xmlns:a16="http://schemas.microsoft.com/office/drawing/2014/main" id="{E6A50B17-0BC1-A54A-B70C-B8FBDA303045}"/>
              </a:ext>
            </a:extLst>
          </p:cNvPr>
          <p:cNvSpPr txBox="1"/>
          <p:nvPr/>
        </p:nvSpPr>
        <p:spPr>
          <a:xfrm>
            <a:off x="5894758" y="1216785"/>
            <a:ext cx="1331456" cy="500419"/>
          </a:xfrm>
          <a:prstGeom prst="roundRect">
            <a:avLst>
              <a:gd name="adj" fmla="val 0"/>
            </a:avLst>
          </a:prstGeom>
          <a:noFill/>
        </p:spPr>
        <p:txBody>
          <a:bodyPr wrap="square" rtlCol="0" anchor="ctr" anchorCtr="0">
            <a:noAutofit/>
          </a:bodyPr>
          <a:lstStyle/>
          <a:p>
            <a:pPr defTabSz="331836">
              <a:defRPr/>
            </a:pPr>
            <a:r>
              <a:rPr lang="en-US" sz="1700" b="1" kern="0" dirty="0">
                <a:solidFill>
                  <a:schemeClr val="tx1">
                    <a:lumMod val="50000"/>
                    <a:lumOff val="50000"/>
                  </a:schemeClr>
                </a:solidFill>
                <a:latin typeface="Corbel" panose="020B0503020204020204" pitchFamily="34" charset="0"/>
              </a:rPr>
              <a:t>GenASM-TB</a:t>
            </a:r>
            <a:endParaRPr lang="en-US" sz="1700" b="1" kern="0" baseline="-25000" dirty="0">
              <a:solidFill>
                <a:schemeClr val="tx1">
                  <a:lumMod val="50000"/>
                  <a:lumOff val="50000"/>
                </a:schemeClr>
              </a:solidFill>
              <a:latin typeface="Corbel" panose="020B0503020204020204" pitchFamily="34" charset="0"/>
            </a:endParaRPr>
          </a:p>
        </p:txBody>
      </p:sp>
      <p:pic>
        <p:nvPicPr>
          <p:cNvPr id="52" name="Picture 51">
            <a:extLst>
              <a:ext uri="{FF2B5EF4-FFF2-40B4-BE49-F238E27FC236}">
                <a16:creationId xmlns:a16="http://schemas.microsoft.com/office/drawing/2014/main" id="{8FA27F8F-5C1C-E549-9BB9-6C2F20A56F0F}"/>
              </a:ext>
            </a:extLst>
          </p:cNvPr>
          <p:cNvPicPr>
            <a:picLocks/>
          </p:cNvPicPr>
          <p:nvPr/>
        </p:nvPicPr>
        <p:blipFill rotWithShape="1">
          <a:blip r:embed="rId4"/>
          <a:srcRect l="54403"/>
          <a:stretch/>
        </p:blipFill>
        <p:spPr>
          <a:xfrm>
            <a:off x="5856978" y="1180225"/>
            <a:ext cx="3013177" cy="3195178"/>
          </a:xfrm>
          <a:prstGeom prst="rect">
            <a:avLst/>
          </a:prstGeom>
        </p:spPr>
      </p:pic>
      <p:pic>
        <p:nvPicPr>
          <p:cNvPr id="53" name="Picture 52">
            <a:extLst>
              <a:ext uri="{FF2B5EF4-FFF2-40B4-BE49-F238E27FC236}">
                <a16:creationId xmlns:a16="http://schemas.microsoft.com/office/drawing/2014/main" id="{F600F974-73DE-4A4A-8E7B-33AA01C40B5A}"/>
              </a:ext>
            </a:extLst>
          </p:cNvPr>
          <p:cNvPicPr>
            <a:picLocks noChangeAspect="1"/>
          </p:cNvPicPr>
          <p:nvPr/>
        </p:nvPicPr>
        <p:blipFill rotWithShape="1">
          <a:blip r:embed="rId5"/>
          <a:srcRect r="45949"/>
          <a:stretch/>
        </p:blipFill>
        <p:spPr>
          <a:xfrm>
            <a:off x="2242087" y="1180225"/>
            <a:ext cx="3571827" cy="3195178"/>
          </a:xfrm>
          <a:prstGeom prst="rect">
            <a:avLst/>
          </a:prstGeom>
        </p:spPr>
      </p:pic>
      <p:cxnSp>
        <p:nvCxnSpPr>
          <p:cNvPr id="54" name="Straight Connector 53">
            <a:extLst>
              <a:ext uri="{FF2B5EF4-FFF2-40B4-BE49-F238E27FC236}">
                <a16:creationId xmlns:a16="http://schemas.microsoft.com/office/drawing/2014/main" id="{902179CF-9735-F541-A72B-E76A45F12480}"/>
              </a:ext>
            </a:extLst>
          </p:cNvPr>
          <p:cNvCxnSpPr>
            <a:cxnSpLocks/>
          </p:cNvCxnSpPr>
          <p:nvPr/>
        </p:nvCxnSpPr>
        <p:spPr>
          <a:xfrm>
            <a:off x="5842622" y="1195724"/>
            <a:ext cx="0" cy="3186000"/>
          </a:xfrm>
          <a:prstGeom prst="line">
            <a:avLst/>
          </a:prstGeom>
          <a:ln w="28575">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9831A16C-F3BC-2846-A8B2-3431472F7C99}"/>
              </a:ext>
            </a:extLst>
          </p:cNvPr>
          <p:cNvSpPr txBox="1"/>
          <p:nvPr/>
        </p:nvSpPr>
        <p:spPr>
          <a:xfrm>
            <a:off x="5316303" y="2371501"/>
            <a:ext cx="1066000" cy="1608781"/>
          </a:xfrm>
          <a:prstGeom prst="roundRect">
            <a:avLst>
              <a:gd name="adj" fmla="val 5084"/>
            </a:avLst>
          </a:prstGeom>
          <a:solidFill>
            <a:schemeClr val="accent6">
              <a:lumMod val="20000"/>
              <a:lumOff val="80000"/>
            </a:schemeClr>
          </a:solidFill>
          <a:ln w="28575">
            <a:solidFill>
              <a:schemeClr val="tx1">
                <a:lumMod val="50000"/>
                <a:lumOff val="50000"/>
              </a:schemeClr>
            </a:solidFill>
          </a:ln>
        </p:spPr>
        <p:txBody>
          <a:bodyPr wrap="square" rtlCol="0" anchor="t" anchorCtr="0">
            <a:noAutofit/>
          </a:bodyPr>
          <a:lstStyle/>
          <a:p>
            <a:pPr algn="ctr"/>
            <a:endParaRPr lang="en-US" sz="1306" b="1" dirty="0">
              <a:latin typeface="Corbel" panose="020B0503020204020204" pitchFamily="34" charset="0"/>
            </a:endParaRPr>
          </a:p>
        </p:txBody>
      </p:sp>
      <p:sp>
        <p:nvSpPr>
          <p:cNvPr id="56" name="TextBox 55">
            <a:extLst>
              <a:ext uri="{FF2B5EF4-FFF2-40B4-BE49-F238E27FC236}">
                <a16:creationId xmlns:a16="http://schemas.microsoft.com/office/drawing/2014/main" id="{37B964CA-CF19-F34B-AC82-0D457A49AD01}"/>
              </a:ext>
            </a:extLst>
          </p:cNvPr>
          <p:cNvSpPr txBox="1"/>
          <p:nvPr/>
        </p:nvSpPr>
        <p:spPr>
          <a:xfrm>
            <a:off x="306826" y="2907140"/>
            <a:ext cx="1045030" cy="1436916"/>
          </a:xfrm>
          <a:prstGeom prst="roundRect">
            <a:avLst>
              <a:gd name="adj" fmla="val 5645"/>
            </a:avLst>
          </a:prstGeom>
          <a:solidFill>
            <a:srgbClr val="FBE5D6"/>
          </a:solidFill>
          <a:ln w="28575">
            <a:solidFill>
              <a:schemeClr val="tx1"/>
            </a:solidFill>
          </a:ln>
        </p:spPr>
        <p:txBody>
          <a:bodyPr wrap="square" rtlCol="0" anchor="ctr" anchorCtr="0">
            <a:noAutofit/>
          </a:bodyPr>
          <a:lstStyle/>
          <a:p>
            <a:pPr algn="ctr"/>
            <a:r>
              <a:rPr lang="en-US" sz="1700" b="1" dirty="0">
                <a:solidFill>
                  <a:schemeClr val="tx2">
                    <a:lumMod val="50000"/>
                  </a:schemeClr>
                </a:solidFill>
                <a:latin typeface="Corbel" panose="020B0503020204020204" pitchFamily="34" charset="0"/>
              </a:rPr>
              <a:t>Host CPU</a:t>
            </a:r>
          </a:p>
        </p:txBody>
      </p:sp>
      <p:sp>
        <p:nvSpPr>
          <p:cNvPr id="57" name="TextBox 56">
            <a:extLst>
              <a:ext uri="{FF2B5EF4-FFF2-40B4-BE49-F238E27FC236}">
                <a16:creationId xmlns:a16="http://schemas.microsoft.com/office/drawing/2014/main" id="{60CF545B-A1B2-2E4A-9BAD-A77CC3A923A9}"/>
              </a:ext>
            </a:extLst>
          </p:cNvPr>
          <p:cNvSpPr txBox="1"/>
          <p:nvPr/>
        </p:nvSpPr>
        <p:spPr>
          <a:xfrm>
            <a:off x="5389227" y="2448668"/>
            <a:ext cx="930547" cy="366459"/>
          </a:xfrm>
          <a:prstGeom prst="roundRect">
            <a:avLst>
              <a:gd name="adj" fmla="val 9171"/>
            </a:avLst>
          </a:prstGeom>
          <a:solidFill>
            <a:schemeClr val="accent6">
              <a:lumMod val="20000"/>
              <a:lumOff val="80000"/>
            </a:schemeClr>
          </a:solidFill>
          <a:ln w="28575">
            <a:solidFill>
              <a:schemeClr val="tx1">
                <a:lumMod val="50000"/>
                <a:lumOff val="50000"/>
              </a:schemeClr>
            </a:solidFill>
          </a:ln>
        </p:spPr>
        <p:txBody>
          <a:bodyPr wrap="square" rtlCol="0" anchor="ctr" anchorCtr="0">
            <a:noAutofit/>
          </a:bodyPr>
          <a:lstStyle>
            <a:defPPr>
              <a:defRPr lang="en-US"/>
            </a:defPPr>
            <a:lvl1pPr algn="ctr">
              <a:defRPr sz="1500" b="1">
                <a:latin typeface="Corbel" panose="020B0503020204020204" pitchFamily="34" charset="0"/>
              </a:defRPr>
            </a:lvl1pPr>
          </a:lstStyle>
          <a:p>
            <a:r>
              <a:rPr lang="en-US" sz="1200" dirty="0">
                <a:solidFill>
                  <a:schemeClr val="tx1">
                    <a:lumMod val="50000"/>
                    <a:lumOff val="50000"/>
                  </a:schemeClr>
                </a:solidFill>
              </a:rPr>
              <a:t>TB-SRAM</a:t>
            </a:r>
            <a:r>
              <a:rPr lang="en-US" sz="1200" baseline="-25000" dirty="0">
                <a:solidFill>
                  <a:schemeClr val="tx1">
                    <a:lumMod val="50000"/>
                    <a:lumOff val="50000"/>
                  </a:schemeClr>
                </a:solidFill>
                <a:latin typeface="Calibri" panose="020F0502020204030204" pitchFamily="34" charset="0"/>
                <a:cs typeface="Calibri" panose="020F0502020204030204" pitchFamily="34" charset="0"/>
              </a:rPr>
              <a:t>1</a:t>
            </a:r>
          </a:p>
        </p:txBody>
      </p:sp>
      <p:sp>
        <p:nvSpPr>
          <p:cNvPr id="58" name="TextBox 57">
            <a:extLst>
              <a:ext uri="{FF2B5EF4-FFF2-40B4-BE49-F238E27FC236}">
                <a16:creationId xmlns:a16="http://schemas.microsoft.com/office/drawing/2014/main" id="{78F586E2-6BFD-7D40-B3B8-FA5210E5A757}"/>
              </a:ext>
            </a:extLst>
          </p:cNvPr>
          <p:cNvSpPr txBox="1"/>
          <p:nvPr/>
        </p:nvSpPr>
        <p:spPr>
          <a:xfrm>
            <a:off x="5389227" y="2856057"/>
            <a:ext cx="930547" cy="366459"/>
          </a:xfrm>
          <a:prstGeom prst="roundRect">
            <a:avLst>
              <a:gd name="adj" fmla="val 9171"/>
            </a:avLst>
          </a:prstGeom>
          <a:solidFill>
            <a:schemeClr val="accent6">
              <a:lumMod val="20000"/>
              <a:lumOff val="80000"/>
            </a:schemeClr>
          </a:solidFill>
          <a:ln w="28575">
            <a:solidFill>
              <a:schemeClr val="tx1">
                <a:lumMod val="50000"/>
                <a:lumOff val="50000"/>
              </a:schemeClr>
            </a:solidFill>
          </a:ln>
        </p:spPr>
        <p:txBody>
          <a:bodyPr wrap="square" rtlCol="0" anchor="ctr" anchorCtr="0">
            <a:noAutofit/>
          </a:bodyPr>
          <a:lstStyle>
            <a:defPPr>
              <a:defRPr lang="en-US"/>
            </a:defPPr>
            <a:lvl1pPr algn="ctr">
              <a:defRPr sz="1200" b="1">
                <a:latin typeface="Corbel" panose="020B0503020204020204" pitchFamily="34" charset="0"/>
              </a:defRPr>
            </a:lvl1pPr>
          </a:lstStyle>
          <a:p>
            <a:r>
              <a:rPr lang="en-US" dirty="0">
                <a:solidFill>
                  <a:schemeClr val="tx1">
                    <a:lumMod val="50000"/>
                    <a:lumOff val="50000"/>
                  </a:schemeClr>
                </a:solidFill>
              </a:rPr>
              <a:t>TB-SRAM</a:t>
            </a:r>
            <a:r>
              <a:rPr lang="en-US" baseline="-25000" dirty="0">
                <a:solidFill>
                  <a:schemeClr val="tx1">
                    <a:lumMod val="50000"/>
                    <a:lumOff val="50000"/>
                  </a:schemeClr>
                </a:solidFill>
                <a:latin typeface="Calibri" panose="020F0502020204030204" pitchFamily="34" charset="0"/>
                <a:cs typeface="Calibri" panose="020F0502020204030204" pitchFamily="34" charset="0"/>
              </a:rPr>
              <a:t>2</a:t>
            </a:r>
          </a:p>
        </p:txBody>
      </p:sp>
      <p:sp>
        <p:nvSpPr>
          <p:cNvPr id="59" name="TextBox 58">
            <a:extLst>
              <a:ext uri="{FF2B5EF4-FFF2-40B4-BE49-F238E27FC236}">
                <a16:creationId xmlns:a16="http://schemas.microsoft.com/office/drawing/2014/main" id="{DA875FCA-5BB7-0C4B-977E-B2FD650A451F}"/>
              </a:ext>
            </a:extLst>
          </p:cNvPr>
          <p:cNvSpPr txBox="1"/>
          <p:nvPr/>
        </p:nvSpPr>
        <p:spPr>
          <a:xfrm>
            <a:off x="5392556" y="3528074"/>
            <a:ext cx="930547" cy="366459"/>
          </a:xfrm>
          <a:prstGeom prst="roundRect">
            <a:avLst>
              <a:gd name="adj" fmla="val 9171"/>
            </a:avLst>
          </a:prstGeom>
          <a:solidFill>
            <a:schemeClr val="accent6">
              <a:lumMod val="20000"/>
              <a:lumOff val="80000"/>
            </a:schemeClr>
          </a:solidFill>
          <a:ln w="28575">
            <a:solidFill>
              <a:schemeClr val="tx1">
                <a:lumMod val="50000"/>
                <a:lumOff val="50000"/>
              </a:schemeClr>
            </a:solidFill>
          </a:ln>
        </p:spPr>
        <p:txBody>
          <a:bodyPr wrap="square" rtlCol="0" anchor="ctr" anchorCtr="0">
            <a:noAutofit/>
          </a:bodyPr>
          <a:lstStyle>
            <a:defPPr>
              <a:defRPr lang="en-US"/>
            </a:defPPr>
            <a:lvl1pPr algn="ctr">
              <a:defRPr sz="1200" b="1">
                <a:latin typeface="Corbel" panose="020B0503020204020204" pitchFamily="34" charset="0"/>
              </a:defRPr>
            </a:lvl1pPr>
          </a:lstStyle>
          <a:p>
            <a:r>
              <a:rPr lang="en-US" dirty="0">
                <a:solidFill>
                  <a:schemeClr val="tx1">
                    <a:lumMod val="50000"/>
                    <a:lumOff val="50000"/>
                  </a:schemeClr>
                </a:solidFill>
              </a:rPr>
              <a:t>TB-</a:t>
            </a:r>
            <a:r>
              <a:rPr lang="en-US" dirty="0" err="1">
                <a:solidFill>
                  <a:schemeClr val="tx1">
                    <a:lumMod val="50000"/>
                    <a:lumOff val="50000"/>
                  </a:schemeClr>
                </a:solidFill>
              </a:rPr>
              <a:t>SRAM</a:t>
            </a:r>
            <a:r>
              <a:rPr lang="en-US" baseline="-25000" dirty="0" err="1">
                <a:solidFill>
                  <a:schemeClr val="tx1">
                    <a:lumMod val="50000"/>
                    <a:lumOff val="50000"/>
                  </a:schemeClr>
                </a:solidFill>
                <a:latin typeface="Calibri" panose="020F0502020204030204" pitchFamily="34" charset="0"/>
                <a:cs typeface="Calibri" panose="020F0502020204030204" pitchFamily="34" charset="0"/>
              </a:rPr>
              <a:t>n</a:t>
            </a:r>
            <a:endParaRPr lang="en-US" baseline="-25000" dirty="0">
              <a:solidFill>
                <a:schemeClr val="tx1">
                  <a:lumMod val="50000"/>
                  <a:lumOff val="50000"/>
                </a:schemeClr>
              </a:solidFill>
              <a:latin typeface="Calibri" panose="020F0502020204030204" pitchFamily="34" charset="0"/>
              <a:cs typeface="Calibri" panose="020F0502020204030204" pitchFamily="34" charset="0"/>
            </a:endParaRPr>
          </a:p>
        </p:txBody>
      </p:sp>
      <p:sp>
        <p:nvSpPr>
          <p:cNvPr id="60" name="TextBox 59">
            <a:extLst>
              <a:ext uri="{FF2B5EF4-FFF2-40B4-BE49-F238E27FC236}">
                <a16:creationId xmlns:a16="http://schemas.microsoft.com/office/drawing/2014/main" id="{D5B0BE9C-E5AF-3542-99DD-6360D6C57C9E}"/>
              </a:ext>
            </a:extLst>
          </p:cNvPr>
          <p:cNvSpPr txBox="1"/>
          <p:nvPr/>
        </p:nvSpPr>
        <p:spPr>
          <a:xfrm>
            <a:off x="7321660" y="2625134"/>
            <a:ext cx="1438155" cy="1049078"/>
          </a:xfrm>
          <a:prstGeom prst="roundRect">
            <a:avLst>
              <a:gd name="adj" fmla="val 5214"/>
            </a:avLst>
          </a:prstGeom>
          <a:solidFill>
            <a:schemeClr val="accent6">
              <a:lumMod val="20000"/>
              <a:lumOff val="80000"/>
              <a:alpha val="34000"/>
            </a:schemeClr>
          </a:solidFill>
          <a:ln w="28575">
            <a:solidFill>
              <a:schemeClr val="tx1">
                <a:lumMod val="50000"/>
                <a:lumOff val="50000"/>
              </a:schemeClr>
            </a:solidFill>
          </a:ln>
        </p:spPr>
        <p:txBody>
          <a:bodyPr wrap="square" rtlCol="0" anchor="ctr" anchorCtr="0">
            <a:noAutofit/>
          </a:bodyPr>
          <a:lstStyle>
            <a:defPPr>
              <a:defRPr lang="en-US"/>
            </a:defPPr>
            <a:lvl1pPr algn="ctr">
              <a:defRPr sz="4000" b="1"/>
            </a:lvl1pPr>
          </a:lstStyle>
          <a:p>
            <a:r>
              <a:rPr lang="en-US" sz="1700" dirty="0">
                <a:solidFill>
                  <a:schemeClr val="tx1">
                    <a:lumMod val="50000"/>
                    <a:lumOff val="50000"/>
                  </a:schemeClr>
                </a:solidFill>
                <a:latin typeface="Corbel" panose="020B0503020204020204" pitchFamily="34" charset="0"/>
              </a:rPr>
              <a:t>GenASM-TB</a:t>
            </a:r>
          </a:p>
          <a:p>
            <a:r>
              <a:rPr lang="en-US" sz="1700" dirty="0">
                <a:solidFill>
                  <a:schemeClr val="tx1">
                    <a:lumMod val="50000"/>
                    <a:lumOff val="50000"/>
                  </a:schemeClr>
                </a:solidFill>
                <a:latin typeface="Corbel" panose="020B0503020204020204" pitchFamily="34" charset="0"/>
              </a:rPr>
              <a:t>Accelerator</a:t>
            </a:r>
          </a:p>
        </p:txBody>
      </p:sp>
      <p:sp>
        <p:nvSpPr>
          <p:cNvPr id="61" name="TextBox 60">
            <a:extLst>
              <a:ext uri="{FF2B5EF4-FFF2-40B4-BE49-F238E27FC236}">
                <a16:creationId xmlns:a16="http://schemas.microsoft.com/office/drawing/2014/main" id="{B2067F8C-71C1-104D-B521-C15879FA5BF8}"/>
              </a:ext>
            </a:extLst>
          </p:cNvPr>
          <p:cNvSpPr txBox="1">
            <a:spLocks/>
          </p:cNvSpPr>
          <p:nvPr/>
        </p:nvSpPr>
        <p:spPr>
          <a:xfrm>
            <a:off x="2365690" y="1268457"/>
            <a:ext cx="1938243" cy="3025957"/>
          </a:xfrm>
          <a:prstGeom prst="roundRect">
            <a:avLst>
              <a:gd name="adj" fmla="val 1481"/>
            </a:avLst>
          </a:prstGeom>
          <a:solidFill>
            <a:schemeClr val="accent6">
              <a:lumMod val="20000"/>
              <a:lumOff val="80000"/>
            </a:schemeClr>
          </a:solidFill>
          <a:ln w="28575">
            <a:solidFill>
              <a:schemeClr val="tx1">
                <a:lumMod val="50000"/>
                <a:lumOff val="50000"/>
              </a:schemeClr>
            </a:solidFill>
          </a:ln>
        </p:spPr>
        <p:txBody>
          <a:bodyPr wrap="square" rtlCol="0" anchor="ctr" anchorCtr="0">
            <a:noAutofit/>
          </a:bodyPr>
          <a:lstStyle/>
          <a:p>
            <a:pPr algn="ctr">
              <a:spcBef>
                <a:spcPts val="218"/>
              </a:spcBef>
            </a:pPr>
            <a:endParaRPr lang="en-US" sz="1306" b="1" dirty="0">
              <a:solidFill>
                <a:schemeClr val="tx1">
                  <a:lumMod val="50000"/>
                  <a:lumOff val="50000"/>
                </a:schemeClr>
              </a:solidFill>
              <a:latin typeface="Corbel" panose="020B0503020204020204" pitchFamily="34" charset="0"/>
            </a:endParaRPr>
          </a:p>
          <a:p>
            <a:pPr algn="ctr">
              <a:spcBef>
                <a:spcPts val="218"/>
              </a:spcBef>
            </a:pPr>
            <a:endParaRPr lang="en-US" sz="1306" b="1" dirty="0">
              <a:solidFill>
                <a:schemeClr val="tx1">
                  <a:lumMod val="50000"/>
                  <a:lumOff val="50000"/>
                </a:schemeClr>
              </a:solidFill>
              <a:latin typeface="Corbel" panose="020B0503020204020204" pitchFamily="34" charset="0"/>
            </a:endParaRPr>
          </a:p>
          <a:p>
            <a:pPr algn="ctr">
              <a:spcBef>
                <a:spcPts val="218"/>
              </a:spcBef>
            </a:pPr>
            <a:endParaRPr lang="en-US" sz="800" b="1" dirty="0">
              <a:solidFill>
                <a:schemeClr val="tx1">
                  <a:lumMod val="50000"/>
                  <a:lumOff val="50000"/>
                </a:schemeClr>
              </a:solidFill>
              <a:latin typeface="Corbel" panose="020B0503020204020204" pitchFamily="34" charset="0"/>
            </a:endParaRPr>
          </a:p>
          <a:p>
            <a:pPr algn="ctr">
              <a:spcBef>
                <a:spcPts val="218"/>
              </a:spcBef>
            </a:pPr>
            <a:r>
              <a:rPr lang="en-US" sz="1700" b="1" dirty="0">
                <a:solidFill>
                  <a:schemeClr val="tx1">
                    <a:lumMod val="50000"/>
                    <a:lumOff val="50000"/>
                  </a:schemeClr>
                </a:solidFill>
                <a:latin typeface="Corbel" panose="020B0503020204020204" pitchFamily="34" charset="0"/>
              </a:rPr>
              <a:t>GenASM-DC</a:t>
            </a:r>
          </a:p>
          <a:p>
            <a:pPr algn="ctr"/>
            <a:r>
              <a:rPr lang="en-US" sz="1700" b="1" dirty="0">
                <a:solidFill>
                  <a:schemeClr val="tx1">
                    <a:lumMod val="50000"/>
                    <a:lumOff val="50000"/>
                  </a:schemeClr>
                </a:solidFill>
                <a:latin typeface="Corbel" panose="020B0503020204020204" pitchFamily="34" charset="0"/>
              </a:rPr>
              <a:t>Accelerator</a:t>
            </a:r>
          </a:p>
        </p:txBody>
      </p:sp>
      <p:sp>
        <p:nvSpPr>
          <p:cNvPr id="62" name="TextBox 61">
            <a:extLst>
              <a:ext uri="{FF2B5EF4-FFF2-40B4-BE49-F238E27FC236}">
                <a16:creationId xmlns:a16="http://schemas.microsoft.com/office/drawing/2014/main" id="{6045B6F3-C506-354B-8767-47FC91063F3F}"/>
              </a:ext>
            </a:extLst>
          </p:cNvPr>
          <p:cNvSpPr txBox="1"/>
          <p:nvPr/>
        </p:nvSpPr>
        <p:spPr>
          <a:xfrm>
            <a:off x="7322449" y="2625134"/>
            <a:ext cx="1438155" cy="1049078"/>
          </a:xfrm>
          <a:prstGeom prst="roundRect">
            <a:avLst>
              <a:gd name="adj" fmla="val 5214"/>
            </a:avLst>
          </a:prstGeom>
          <a:solidFill>
            <a:srgbClr val="5D2784">
              <a:alpha val="34000"/>
            </a:srgbClr>
          </a:solidFill>
          <a:ln w="28575">
            <a:solidFill>
              <a:schemeClr val="tx1"/>
            </a:solidFill>
          </a:ln>
        </p:spPr>
        <p:txBody>
          <a:bodyPr wrap="square" rtlCol="0" anchor="ctr" anchorCtr="0">
            <a:noAutofit/>
          </a:bodyPr>
          <a:lstStyle>
            <a:defPPr>
              <a:defRPr lang="en-US"/>
            </a:defPPr>
            <a:lvl1pPr algn="ctr">
              <a:defRPr sz="4000" b="1"/>
            </a:lvl1pPr>
          </a:lstStyle>
          <a:p>
            <a:r>
              <a:rPr lang="en-US" sz="1700" dirty="0">
                <a:solidFill>
                  <a:srgbClr val="5D2784"/>
                </a:solidFill>
                <a:latin typeface="Corbel" panose="020B0503020204020204" pitchFamily="34" charset="0"/>
              </a:rPr>
              <a:t>GenASM-TB</a:t>
            </a:r>
          </a:p>
          <a:p>
            <a:r>
              <a:rPr lang="en-US" sz="1700" dirty="0">
                <a:solidFill>
                  <a:srgbClr val="5D2784"/>
                </a:solidFill>
                <a:latin typeface="Corbel" panose="020B0503020204020204" pitchFamily="34" charset="0"/>
              </a:rPr>
              <a:t>Accelerator</a:t>
            </a:r>
          </a:p>
        </p:txBody>
      </p:sp>
      <p:sp>
        <p:nvSpPr>
          <p:cNvPr id="63" name="TextBox 62">
            <a:extLst>
              <a:ext uri="{FF2B5EF4-FFF2-40B4-BE49-F238E27FC236}">
                <a16:creationId xmlns:a16="http://schemas.microsoft.com/office/drawing/2014/main" id="{BFD226AB-2C4A-154E-8A7A-9880594FA0B4}"/>
              </a:ext>
            </a:extLst>
          </p:cNvPr>
          <p:cNvSpPr txBox="1">
            <a:spLocks/>
          </p:cNvSpPr>
          <p:nvPr/>
        </p:nvSpPr>
        <p:spPr>
          <a:xfrm>
            <a:off x="2365691" y="1272397"/>
            <a:ext cx="1938243" cy="3032434"/>
          </a:xfrm>
          <a:prstGeom prst="roundRect">
            <a:avLst>
              <a:gd name="adj" fmla="val 1481"/>
            </a:avLst>
          </a:prstGeom>
          <a:solidFill>
            <a:srgbClr val="A9D18E"/>
          </a:solidFill>
          <a:ln w="28575">
            <a:solidFill>
              <a:schemeClr val="tx1"/>
            </a:solidFill>
          </a:ln>
        </p:spPr>
        <p:txBody>
          <a:bodyPr wrap="square" rtlCol="0" anchor="ctr" anchorCtr="0">
            <a:noAutofit/>
          </a:bodyPr>
          <a:lstStyle/>
          <a:p>
            <a:pPr algn="ctr">
              <a:spcBef>
                <a:spcPts val="218"/>
              </a:spcBef>
            </a:pPr>
            <a:endParaRPr lang="en-US" sz="1306" b="1" dirty="0">
              <a:solidFill>
                <a:srgbClr val="324D1F"/>
              </a:solidFill>
              <a:latin typeface="Corbel" panose="020B0503020204020204" pitchFamily="34" charset="0"/>
            </a:endParaRPr>
          </a:p>
          <a:p>
            <a:pPr algn="ctr">
              <a:spcBef>
                <a:spcPts val="218"/>
              </a:spcBef>
            </a:pPr>
            <a:endParaRPr lang="en-US" sz="1306" b="1" dirty="0">
              <a:solidFill>
                <a:srgbClr val="324D1F"/>
              </a:solidFill>
              <a:latin typeface="Corbel" panose="020B0503020204020204" pitchFamily="34" charset="0"/>
            </a:endParaRPr>
          </a:p>
          <a:p>
            <a:pPr algn="ctr">
              <a:spcBef>
                <a:spcPts val="218"/>
              </a:spcBef>
            </a:pPr>
            <a:endParaRPr lang="en-US" sz="800" b="1" dirty="0">
              <a:solidFill>
                <a:srgbClr val="324D1F"/>
              </a:solidFill>
              <a:latin typeface="Corbel" panose="020B0503020204020204" pitchFamily="34" charset="0"/>
            </a:endParaRPr>
          </a:p>
          <a:p>
            <a:pPr algn="ctr">
              <a:spcBef>
                <a:spcPts val="218"/>
              </a:spcBef>
            </a:pPr>
            <a:r>
              <a:rPr lang="en-US" sz="1700" b="1" dirty="0">
                <a:solidFill>
                  <a:srgbClr val="324D1F"/>
                </a:solidFill>
                <a:latin typeface="Corbel" panose="020B0503020204020204" pitchFamily="34" charset="0"/>
              </a:rPr>
              <a:t>GenASM-DC</a:t>
            </a:r>
          </a:p>
          <a:p>
            <a:pPr algn="ctr"/>
            <a:r>
              <a:rPr lang="en-US" sz="1700" b="1" dirty="0">
                <a:solidFill>
                  <a:srgbClr val="324D1F"/>
                </a:solidFill>
                <a:latin typeface="Corbel" panose="020B0503020204020204" pitchFamily="34" charset="0"/>
              </a:rPr>
              <a:t>Accelerator</a:t>
            </a:r>
          </a:p>
        </p:txBody>
      </p:sp>
      <p:sp>
        <p:nvSpPr>
          <p:cNvPr id="64" name="TextBox 63">
            <a:extLst>
              <a:ext uri="{FF2B5EF4-FFF2-40B4-BE49-F238E27FC236}">
                <a16:creationId xmlns:a16="http://schemas.microsoft.com/office/drawing/2014/main" id="{B5E1A3F2-154E-5746-AE74-4F89997F449A}"/>
              </a:ext>
            </a:extLst>
          </p:cNvPr>
          <p:cNvSpPr txBox="1"/>
          <p:nvPr/>
        </p:nvSpPr>
        <p:spPr>
          <a:xfrm>
            <a:off x="315121" y="1192550"/>
            <a:ext cx="1045030" cy="1436916"/>
          </a:xfrm>
          <a:prstGeom prst="roundRect">
            <a:avLst>
              <a:gd name="adj" fmla="val 6412"/>
            </a:avLst>
          </a:prstGeom>
          <a:solidFill>
            <a:srgbClr val="9DC3E6"/>
          </a:solidFill>
          <a:ln w="28575">
            <a:solidFill>
              <a:schemeClr val="tx1"/>
            </a:solidFill>
          </a:ln>
        </p:spPr>
        <p:txBody>
          <a:bodyPr wrap="square" rtlCol="0" anchor="ctr" anchorCtr="0">
            <a:noAutofit/>
          </a:bodyPr>
          <a:lstStyle/>
          <a:p>
            <a:pPr algn="ctr"/>
            <a:r>
              <a:rPr lang="en-US" sz="1700" b="1" dirty="0">
                <a:latin typeface="Corbel" panose="020B0503020204020204" pitchFamily="34" charset="0"/>
              </a:rPr>
              <a:t>Main Memory</a:t>
            </a:r>
          </a:p>
        </p:txBody>
      </p:sp>
      <p:cxnSp>
        <p:nvCxnSpPr>
          <p:cNvPr id="65" name="Straight Arrow Connector 64">
            <a:extLst>
              <a:ext uri="{FF2B5EF4-FFF2-40B4-BE49-F238E27FC236}">
                <a16:creationId xmlns:a16="http://schemas.microsoft.com/office/drawing/2014/main" id="{D5285307-AECD-0341-AD95-3A57EFC75D7A}"/>
              </a:ext>
            </a:extLst>
          </p:cNvPr>
          <p:cNvCxnSpPr>
            <a:cxnSpLocks/>
          </p:cNvCxnSpPr>
          <p:nvPr/>
        </p:nvCxnSpPr>
        <p:spPr>
          <a:xfrm>
            <a:off x="1367544" y="3625598"/>
            <a:ext cx="873871"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1714163F-6D75-F24C-9D2C-7FCE2829A7E4}"/>
              </a:ext>
            </a:extLst>
          </p:cNvPr>
          <p:cNvSpPr txBox="1"/>
          <p:nvPr/>
        </p:nvSpPr>
        <p:spPr>
          <a:xfrm>
            <a:off x="2452539" y="1404140"/>
            <a:ext cx="1709666" cy="657002"/>
          </a:xfrm>
          <a:prstGeom prst="roundRect">
            <a:avLst>
              <a:gd name="adj" fmla="val 9171"/>
            </a:avLst>
          </a:prstGeom>
          <a:solidFill>
            <a:schemeClr val="accent6">
              <a:lumMod val="20000"/>
              <a:lumOff val="80000"/>
            </a:schemeClr>
          </a:solidFill>
          <a:ln w="28575">
            <a:solidFill>
              <a:schemeClr val="tx1">
                <a:lumMod val="50000"/>
                <a:lumOff val="50000"/>
              </a:schemeClr>
            </a:solidFill>
          </a:ln>
        </p:spPr>
        <p:txBody>
          <a:bodyPr wrap="square" rtlCol="0" anchor="ctr" anchorCtr="0">
            <a:noAutofit/>
          </a:bodyPr>
          <a:lstStyle>
            <a:defPPr>
              <a:defRPr lang="en-US"/>
            </a:defPPr>
            <a:lvl1pPr algn="ctr">
              <a:defRPr sz="1700" b="1">
                <a:latin typeface="Corbel" panose="020B0503020204020204" pitchFamily="34" charset="0"/>
              </a:defRPr>
            </a:lvl1pPr>
          </a:lstStyle>
          <a:p>
            <a:r>
              <a:rPr lang="en-US" sz="1500" dirty="0">
                <a:solidFill>
                  <a:schemeClr val="tx1">
                    <a:lumMod val="50000"/>
                    <a:lumOff val="50000"/>
                  </a:schemeClr>
                </a:solidFill>
              </a:rPr>
              <a:t>DC-SRAM</a:t>
            </a:r>
          </a:p>
        </p:txBody>
      </p:sp>
      <p:cxnSp>
        <p:nvCxnSpPr>
          <p:cNvPr id="67" name="Straight Arrow Connector 66">
            <a:extLst>
              <a:ext uri="{FF2B5EF4-FFF2-40B4-BE49-F238E27FC236}">
                <a16:creationId xmlns:a16="http://schemas.microsoft.com/office/drawing/2014/main" id="{D75FEFB4-EAFD-3248-B303-1BE5C8BCC9AB}"/>
              </a:ext>
            </a:extLst>
          </p:cNvPr>
          <p:cNvCxnSpPr>
            <a:cxnSpLocks/>
          </p:cNvCxnSpPr>
          <p:nvPr/>
        </p:nvCxnSpPr>
        <p:spPr>
          <a:xfrm flipV="1">
            <a:off x="4327218" y="3097751"/>
            <a:ext cx="965801"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734D94DD-C561-AC45-B15B-0940357B1B28}"/>
              </a:ext>
            </a:extLst>
          </p:cNvPr>
          <p:cNvSpPr txBox="1"/>
          <p:nvPr/>
        </p:nvSpPr>
        <p:spPr>
          <a:xfrm>
            <a:off x="2456337" y="1408080"/>
            <a:ext cx="1709666" cy="657002"/>
          </a:xfrm>
          <a:prstGeom prst="roundRect">
            <a:avLst>
              <a:gd name="adj" fmla="val 9171"/>
            </a:avLst>
          </a:prstGeom>
          <a:solidFill>
            <a:srgbClr val="9DC3E6"/>
          </a:solidFill>
          <a:ln w="28575">
            <a:solidFill>
              <a:schemeClr val="tx1"/>
            </a:solidFill>
          </a:ln>
        </p:spPr>
        <p:txBody>
          <a:bodyPr wrap="square" rtlCol="0" anchor="ctr" anchorCtr="0">
            <a:noAutofit/>
          </a:bodyPr>
          <a:lstStyle>
            <a:defPPr>
              <a:defRPr lang="en-US"/>
            </a:defPPr>
            <a:lvl1pPr algn="ctr">
              <a:defRPr sz="1700" b="1">
                <a:latin typeface="Corbel" panose="020B0503020204020204" pitchFamily="34" charset="0"/>
              </a:defRPr>
            </a:lvl1pPr>
          </a:lstStyle>
          <a:p>
            <a:r>
              <a:rPr lang="en-US" sz="1500" dirty="0"/>
              <a:t>DC-SRAM</a:t>
            </a:r>
          </a:p>
        </p:txBody>
      </p:sp>
      <p:cxnSp>
        <p:nvCxnSpPr>
          <p:cNvPr id="69" name="Straight Arrow Connector 68">
            <a:extLst>
              <a:ext uri="{FF2B5EF4-FFF2-40B4-BE49-F238E27FC236}">
                <a16:creationId xmlns:a16="http://schemas.microsoft.com/office/drawing/2014/main" id="{28810DB2-49DA-514D-81DB-EE9CE2C276C6}"/>
              </a:ext>
            </a:extLst>
          </p:cNvPr>
          <p:cNvCxnSpPr>
            <a:cxnSpLocks/>
          </p:cNvCxnSpPr>
          <p:nvPr/>
        </p:nvCxnSpPr>
        <p:spPr>
          <a:xfrm flipV="1">
            <a:off x="6413678" y="3085322"/>
            <a:ext cx="90295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58222B21-6E0F-6B47-B6B2-EBC74F07103A}"/>
              </a:ext>
            </a:extLst>
          </p:cNvPr>
          <p:cNvSpPr txBox="1"/>
          <p:nvPr/>
        </p:nvSpPr>
        <p:spPr>
          <a:xfrm>
            <a:off x="4442891" y="1216785"/>
            <a:ext cx="1350282" cy="500419"/>
          </a:xfrm>
          <a:prstGeom prst="roundRect">
            <a:avLst>
              <a:gd name="adj" fmla="val 0"/>
            </a:avLst>
          </a:prstGeom>
          <a:noFill/>
        </p:spPr>
        <p:txBody>
          <a:bodyPr wrap="square" rtlCol="0" anchor="ctr" anchorCtr="0">
            <a:noAutofit/>
          </a:bodyPr>
          <a:lstStyle/>
          <a:p>
            <a:pPr algn="r" defTabSz="331836">
              <a:defRPr/>
            </a:pPr>
            <a:r>
              <a:rPr lang="en-US" sz="1700" b="1" kern="0" dirty="0">
                <a:solidFill>
                  <a:srgbClr val="324D1F"/>
                </a:solidFill>
                <a:latin typeface="Corbel" panose="020B0503020204020204" pitchFamily="34" charset="0"/>
              </a:rPr>
              <a:t>GenASM-DC</a:t>
            </a:r>
            <a:endParaRPr lang="en-US" sz="1700" b="1" kern="0" baseline="-25000" dirty="0">
              <a:solidFill>
                <a:srgbClr val="324D1F"/>
              </a:solidFill>
              <a:latin typeface="Corbel" panose="020B0503020204020204" pitchFamily="34" charset="0"/>
            </a:endParaRPr>
          </a:p>
        </p:txBody>
      </p:sp>
      <p:sp>
        <p:nvSpPr>
          <p:cNvPr id="71" name="TextBox 70">
            <a:extLst>
              <a:ext uri="{FF2B5EF4-FFF2-40B4-BE49-F238E27FC236}">
                <a16:creationId xmlns:a16="http://schemas.microsoft.com/office/drawing/2014/main" id="{3E4C5888-0174-AF4A-A8E4-485C3E51A5DD}"/>
              </a:ext>
            </a:extLst>
          </p:cNvPr>
          <p:cNvSpPr txBox="1"/>
          <p:nvPr/>
        </p:nvSpPr>
        <p:spPr>
          <a:xfrm>
            <a:off x="5894758" y="1216785"/>
            <a:ext cx="1331456" cy="500419"/>
          </a:xfrm>
          <a:prstGeom prst="roundRect">
            <a:avLst>
              <a:gd name="adj" fmla="val 0"/>
            </a:avLst>
          </a:prstGeom>
          <a:noFill/>
        </p:spPr>
        <p:txBody>
          <a:bodyPr wrap="square" rtlCol="0" anchor="ctr" anchorCtr="0">
            <a:noAutofit/>
          </a:bodyPr>
          <a:lstStyle/>
          <a:p>
            <a:pPr defTabSz="331836">
              <a:defRPr/>
            </a:pPr>
            <a:r>
              <a:rPr lang="en-US" sz="1700" b="1" kern="0" dirty="0">
                <a:solidFill>
                  <a:srgbClr val="5D2784"/>
                </a:solidFill>
                <a:latin typeface="Corbel" panose="020B0503020204020204" pitchFamily="34" charset="0"/>
              </a:rPr>
              <a:t>GenASM-TB</a:t>
            </a:r>
            <a:endParaRPr lang="en-US" sz="1700" b="1" kern="0" baseline="-25000" dirty="0">
              <a:solidFill>
                <a:srgbClr val="5D2784"/>
              </a:solidFill>
              <a:latin typeface="Corbel" panose="020B0503020204020204" pitchFamily="34" charset="0"/>
            </a:endParaRPr>
          </a:p>
        </p:txBody>
      </p:sp>
      <p:sp>
        <p:nvSpPr>
          <p:cNvPr id="72" name="TextBox 71">
            <a:extLst>
              <a:ext uri="{FF2B5EF4-FFF2-40B4-BE49-F238E27FC236}">
                <a16:creationId xmlns:a16="http://schemas.microsoft.com/office/drawing/2014/main" id="{E8C701E0-13D0-674E-9C9B-E8EE8FE7EB88}"/>
              </a:ext>
            </a:extLst>
          </p:cNvPr>
          <p:cNvSpPr txBox="1"/>
          <p:nvPr/>
        </p:nvSpPr>
        <p:spPr>
          <a:xfrm>
            <a:off x="5316303" y="2371502"/>
            <a:ext cx="1066000" cy="1608781"/>
          </a:xfrm>
          <a:prstGeom prst="roundRect">
            <a:avLst>
              <a:gd name="adj" fmla="val 5084"/>
            </a:avLst>
          </a:prstGeom>
          <a:solidFill>
            <a:schemeClr val="accent2">
              <a:lumMod val="20000"/>
              <a:lumOff val="80000"/>
            </a:schemeClr>
          </a:solidFill>
          <a:ln w="28575">
            <a:solidFill>
              <a:schemeClr val="tx1"/>
            </a:solidFill>
          </a:ln>
        </p:spPr>
        <p:txBody>
          <a:bodyPr wrap="square" rtlCol="0" anchor="t" anchorCtr="0">
            <a:noAutofit/>
          </a:bodyPr>
          <a:lstStyle/>
          <a:p>
            <a:pPr algn="ctr"/>
            <a:endParaRPr lang="en-US" sz="1306" b="1" dirty="0">
              <a:latin typeface="Corbel" panose="020B0503020204020204" pitchFamily="34" charset="0"/>
            </a:endParaRPr>
          </a:p>
        </p:txBody>
      </p:sp>
      <p:sp>
        <p:nvSpPr>
          <p:cNvPr id="73" name="TextBox 72">
            <a:extLst>
              <a:ext uri="{FF2B5EF4-FFF2-40B4-BE49-F238E27FC236}">
                <a16:creationId xmlns:a16="http://schemas.microsoft.com/office/drawing/2014/main" id="{549EBCDE-C098-094F-AFB0-85D9C004742B}"/>
              </a:ext>
            </a:extLst>
          </p:cNvPr>
          <p:cNvSpPr txBox="1"/>
          <p:nvPr/>
        </p:nvSpPr>
        <p:spPr>
          <a:xfrm>
            <a:off x="5391705" y="2452850"/>
            <a:ext cx="930547" cy="366459"/>
          </a:xfrm>
          <a:prstGeom prst="roundRect">
            <a:avLst>
              <a:gd name="adj" fmla="val 9171"/>
            </a:avLst>
          </a:prstGeom>
          <a:solidFill>
            <a:srgbClr val="9DC3E6"/>
          </a:solidFill>
          <a:ln w="28575">
            <a:solidFill>
              <a:schemeClr val="tx1"/>
            </a:solidFill>
          </a:ln>
        </p:spPr>
        <p:txBody>
          <a:bodyPr wrap="square" rtlCol="0" anchor="ctr" anchorCtr="0">
            <a:noAutofit/>
          </a:bodyPr>
          <a:lstStyle>
            <a:defPPr>
              <a:defRPr lang="en-US"/>
            </a:defPPr>
            <a:lvl1pPr algn="ctr">
              <a:defRPr sz="1500" b="1">
                <a:latin typeface="Corbel" panose="020B0503020204020204" pitchFamily="34" charset="0"/>
              </a:defRPr>
            </a:lvl1pPr>
          </a:lstStyle>
          <a:p>
            <a:r>
              <a:rPr lang="en-US" sz="1200" dirty="0"/>
              <a:t>TB-SRAM</a:t>
            </a:r>
            <a:r>
              <a:rPr lang="en-US" sz="1200" baseline="-25000" dirty="0">
                <a:latin typeface="Calibri" panose="020F0502020204030204" pitchFamily="34" charset="0"/>
                <a:cs typeface="Calibri" panose="020F0502020204030204" pitchFamily="34" charset="0"/>
              </a:rPr>
              <a:t>1</a:t>
            </a:r>
          </a:p>
        </p:txBody>
      </p:sp>
      <p:sp>
        <p:nvSpPr>
          <p:cNvPr id="74" name="TextBox 73">
            <a:extLst>
              <a:ext uri="{FF2B5EF4-FFF2-40B4-BE49-F238E27FC236}">
                <a16:creationId xmlns:a16="http://schemas.microsoft.com/office/drawing/2014/main" id="{9839777C-AC84-F541-9977-EF86E6FBCFEE}"/>
              </a:ext>
            </a:extLst>
          </p:cNvPr>
          <p:cNvSpPr txBox="1"/>
          <p:nvPr/>
        </p:nvSpPr>
        <p:spPr>
          <a:xfrm>
            <a:off x="5391705" y="2860239"/>
            <a:ext cx="930547" cy="366459"/>
          </a:xfrm>
          <a:prstGeom prst="roundRect">
            <a:avLst>
              <a:gd name="adj" fmla="val 9171"/>
            </a:avLst>
          </a:prstGeom>
          <a:solidFill>
            <a:srgbClr val="9DC3E6"/>
          </a:solidFill>
          <a:ln w="28575">
            <a:solidFill>
              <a:schemeClr val="tx1"/>
            </a:solidFill>
          </a:ln>
        </p:spPr>
        <p:txBody>
          <a:bodyPr wrap="square" rtlCol="0" anchor="ctr" anchorCtr="0">
            <a:noAutofit/>
          </a:bodyPr>
          <a:lstStyle>
            <a:defPPr>
              <a:defRPr lang="en-US"/>
            </a:defPPr>
            <a:lvl1pPr algn="ctr">
              <a:defRPr sz="1200" b="1">
                <a:latin typeface="Corbel" panose="020B0503020204020204" pitchFamily="34" charset="0"/>
              </a:defRPr>
            </a:lvl1pPr>
          </a:lstStyle>
          <a:p>
            <a:r>
              <a:rPr lang="en-US" dirty="0"/>
              <a:t>TB-SRAM</a:t>
            </a:r>
            <a:r>
              <a:rPr lang="en-US" baseline="-25000" dirty="0">
                <a:latin typeface="Calibri" panose="020F0502020204030204" pitchFamily="34" charset="0"/>
                <a:cs typeface="Calibri" panose="020F0502020204030204" pitchFamily="34" charset="0"/>
              </a:rPr>
              <a:t>2</a:t>
            </a:r>
          </a:p>
        </p:txBody>
      </p:sp>
      <p:sp>
        <p:nvSpPr>
          <p:cNvPr id="75" name="TextBox 74">
            <a:extLst>
              <a:ext uri="{FF2B5EF4-FFF2-40B4-BE49-F238E27FC236}">
                <a16:creationId xmlns:a16="http://schemas.microsoft.com/office/drawing/2014/main" id="{3B6474F5-4F16-E24D-BE9F-DF70EFFC3AA6}"/>
              </a:ext>
            </a:extLst>
          </p:cNvPr>
          <p:cNvSpPr txBox="1"/>
          <p:nvPr/>
        </p:nvSpPr>
        <p:spPr>
          <a:xfrm>
            <a:off x="5395034" y="3532256"/>
            <a:ext cx="930547" cy="366459"/>
          </a:xfrm>
          <a:prstGeom prst="roundRect">
            <a:avLst>
              <a:gd name="adj" fmla="val 9171"/>
            </a:avLst>
          </a:prstGeom>
          <a:solidFill>
            <a:srgbClr val="9DC3E6"/>
          </a:solidFill>
          <a:ln w="28575">
            <a:solidFill>
              <a:schemeClr val="tx1"/>
            </a:solidFill>
          </a:ln>
        </p:spPr>
        <p:txBody>
          <a:bodyPr wrap="square" rtlCol="0" anchor="ctr" anchorCtr="0">
            <a:noAutofit/>
          </a:bodyPr>
          <a:lstStyle>
            <a:defPPr>
              <a:defRPr lang="en-US"/>
            </a:defPPr>
            <a:lvl1pPr algn="ctr">
              <a:defRPr sz="1200" b="1">
                <a:latin typeface="Corbel" panose="020B0503020204020204" pitchFamily="34" charset="0"/>
              </a:defRPr>
            </a:lvl1pPr>
          </a:lstStyle>
          <a:p>
            <a:r>
              <a:rPr lang="en-US" dirty="0"/>
              <a:t>TB-</a:t>
            </a:r>
            <a:r>
              <a:rPr lang="en-US" dirty="0" err="1"/>
              <a:t>SRAM</a:t>
            </a:r>
            <a:r>
              <a:rPr lang="en-US" baseline="-25000" dirty="0" err="1">
                <a:latin typeface="Calibri" panose="020F0502020204030204" pitchFamily="34" charset="0"/>
                <a:cs typeface="Calibri" panose="020F0502020204030204" pitchFamily="34" charset="0"/>
              </a:rPr>
              <a:t>n</a:t>
            </a:r>
            <a:endParaRPr lang="en-US" baseline="-25000" dirty="0">
              <a:latin typeface="Calibri" panose="020F0502020204030204" pitchFamily="34" charset="0"/>
              <a:cs typeface="Calibri" panose="020F0502020204030204" pitchFamily="34" charset="0"/>
            </a:endParaRPr>
          </a:p>
        </p:txBody>
      </p:sp>
      <p:sp>
        <p:nvSpPr>
          <p:cNvPr id="78" name="Rectangle 77">
            <a:extLst>
              <a:ext uri="{FF2B5EF4-FFF2-40B4-BE49-F238E27FC236}">
                <a16:creationId xmlns:a16="http://schemas.microsoft.com/office/drawing/2014/main" id="{186F2E2B-9153-B343-A5DC-BA8AC82A7803}"/>
              </a:ext>
            </a:extLst>
          </p:cNvPr>
          <p:cNvSpPr/>
          <p:nvPr/>
        </p:nvSpPr>
        <p:spPr>
          <a:xfrm>
            <a:off x="5738359" y="3199195"/>
            <a:ext cx="208924" cy="359714"/>
          </a:xfrm>
          <a:prstGeom prst="rect">
            <a:avLst/>
          </a:prstGeom>
        </p:spPr>
        <p:txBody>
          <a:bodyPr wrap="square">
            <a:spAutoFit/>
          </a:bodyPr>
          <a:lstStyle/>
          <a:p>
            <a:pPr algn="ctr">
              <a:lnSpc>
                <a:spcPct val="50000"/>
              </a:lnSpc>
            </a:pPr>
            <a:r>
              <a:rPr lang="en-US" sz="1089" b="1" dirty="0">
                <a:latin typeface="Corbel" panose="020B0503020204020204" pitchFamily="34" charset="0"/>
              </a:rPr>
              <a:t>.</a:t>
            </a:r>
          </a:p>
          <a:p>
            <a:pPr algn="ctr">
              <a:lnSpc>
                <a:spcPct val="50000"/>
              </a:lnSpc>
            </a:pPr>
            <a:r>
              <a:rPr lang="en-US" sz="1089" b="1" dirty="0">
                <a:latin typeface="Corbel" panose="020B0503020204020204" pitchFamily="34" charset="0"/>
              </a:rPr>
              <a:t>.</a:t>
            </a:r>
          </a:p>
          <a:p>
            <a:pPr algn="ctr">
              <a:lnSpc>
                <a:spcPct val="50000"/>
              </a:lnSpc>
            </a:pPr>
            <a:r>
              <a:rPr lang="en-US" sz="1089" b="1" dirty="0">
                <a:latin typeface="Corbel" panose="020B0503020204020204" pitchFamily="34" charset="0"/>
              </a:rPr>
              <a:t>.</a:t>
            </a:r>
          </a:p>
        </p:txBody>
      </p:sp>
      <p:sp>
        <p:nvSpPr>
          <p:cNvPr id="79" name="TextBox 78">
            <a:extLst>
              <a:ext uri="{FF2B5EF4-FFF2-40B4-BE49-F238E27FC236}">
                <a16:creationId xmlns:a16="http://schemas.microsoft.com/office/drawing/2014/main" id="{617B514F-984C-CD49-925B-E4DEA2A7162F}"/>
              </a:ext>
            </a:extLst>
          </p:cNvPr>
          <p:cNvSpPr txBox="1"/>
          <p:nvPr/>
        </p:nvSpPr>
        <p:spPr>
          <a:xfrm>
            <a:off x="1378433" y="3645268"/>
            <a:ext cx="838550" cy="641465"/>
          </a:xfrm>
          <a:prstGeom prst="roundRect">
            <a:avLst>
              <a:gd name="adj" fmla="val 10928"/>
            </a:avLst>
          </a:prstGeom>
          <a:noFill/>
          <a:ln>
            <a:noFill/>
          </a:ln>
        </p:spPr>
        <p:txBody>
          <a:bodyPr wrap="square" rtlCol="0" anchor="ctr" anchorCtr="0">
            <a:noAutofit/>
          </a:bodyPr>
          <a:lstStyle/>
          <a:p>
            <a:pPr algn="ctr">
              <a:lnSpc>
                <a:spcPct val="90000"/>
              </a:lnSpc>
            </a:pPr>
            <a:r>
              <a:rPr lang="en-US" sz="1220" dirty="0">
                <a:latin typeface="Corbel" panose="020B0503020204020204" pitchFamily="34" charset="0"/>
              </a:rPr>
              <a:t>reference &amp; query locations</a:t>
            </a:r>
          </a:p>
        </p:txBody>
      </p:sp>
      <p:sp>
        <p:nvSpPr>
          <p:cNvPr id="80" name="Rectangle 79">
            <a:extLst>
              <a:ext uri="{FF2B5EF4-FFF2-40B4-BE49-F238E27FC236}">
                <a16:creationId xmlns:a16="http://schemas.microsoft.com/office/drawing/2014/main" id="{DD8ECE39-EE10-0D45-AF17-0C9976367C01}"/>
              </a:ext>
            </a:extLst>
          </p:cNvPr>
          <p:cNvSpPr/>
          <p:nvPr/>
        </p:nvSpPr>
        <p:spPr>
          <a:xfrm>
            <a:off x="4398800" y="3108053"/>
            <a:ext cx="843542" cy="438582"/>
          </a:xfrm>
          <a:prstGeom prst="rect">
            <a:avLst/>
          </a:prstGeom>
        </p:spPr>
        <p:txBody>
          <a:bodyPr wrap="square">
            <a:spAutoFit/>
          </a:bodyPr>
          <a:lstStyle/>
          <a:p>
            <a:pPr algn="ctr">
              <a:lnSpc>
                <a:spcPct val="90000"/>
              </a:lnSpc>
            </a:pPr>
            <a:r>
              <a:rPr lang="en-US" sz="1220" dirty="0">
                <a:latin typeface="Corbel" panose="020B0503020204020204" pitchFamily="34" charset="0"/>
              </a:rPr>
              <a:t>Write </a:t>
            </a:r>
          </a:p>
          <a:p>
            <a:pPr algn="ctr">
              <a:lnSpc>
                <a:spcPct val="90000"/>
              </a:lnSpc>
            </a:pPr>
            <a:r>
              <a:rPr lang="en-US" sz="1220" dirty="0">
                <a:latin typeface="Corbel" panose="020B0503020204020204" pitchFamily="34" charset="0"/>
              </a:rPr>
              <a:t>bitvectors</a:t>
            </a:r>
          </a:p>
        </p:txBody>
      </p:sp>
      <p:cxnSp>
        <p:nvCxnSpPr>
          <p:cNvPr id="97" name="Straight Arrow Connector 96">
            <a:extLst>
              <a:ext uri="{FF2B5EF4-FFF2-40B4-BE49-F238E27FC236}">
                <a16:creationId xmlns:a16="http://schemas.microsoft.com/office/drawing/2014/main" id="{87D5A794-FE8E-2C45-9212-CA36AF3D37AC}"/>
              </a:ext>
            </a:extLst>
          </p:cNvPr>
          <p:cNvCxnSpPr>
            <a:cxnSpLocks/>
          </p:cNvCxnSpPr>
          <p:nvPr/>
        </p:nvCxnSpPr>
        <p:spPr>
          <a:xfrm>
            <a:off x="3303362" y="2094000"/>
            <a:ext cx="0" cy="745123"/>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1" name="Rectangle 80">
            <a:extLst>
              <a:ext uri="{FF2B5EF4-FFF2-40B4-BE49-F238E27FC236}">
                <a16:creationId xmlns:a16="http://schemas.microsoft.com/office/drawing/2014/main" id="{EC4675F3-CBC3-064E-BEE1-E1DE1A626FCC}"/>
              </a:ext>
            </a:extLst>
          </p:cNvPr>
          <p:cNvSpPr/>
          <p:nvPr/>
        </p:nvSpPr>
        <p:spPr>
          <a:xfrm>
            <a:off x="1389994" y="1958976"/>
            <a:ext cx="847629" cy="784830"/>
          </a:xfrm>
          <a:prstGeom prst="rect">
            <a:avLst/>
          </a:prstGeom>
        </p:spPr>
        <p:txBody>
          <a:bodyPr wrap="square">
            <a:spAutoFit/>
          </a:bodyPr>
          <a:lstStyle/>
          <a:p>
            <a:pPr algn="ctr">
              <a:lnSpc>
                <a:spcPct val="90000"/>
              </a:lnSpc>
            </a:pPr>
            <a:r>
              <a:rPr lang="en-US" sz="1220" dirty="0">
                <a:latin typeface="Corbel" panose="020B0503020204020204" pitchFamily="34" charset="0"/>
              </a:rPr>
              <a:t>reference text </a:t>
            </a:r>
          </a:p>
          <a:p>
            <a:pPr algn="ctr">
              <a:lnSpc>
                <a:spcPct val="90000"/>
              </a:lnSpc>
            </a:pPr>
            <a:r>
              <a:rPr lang="en-US" sz="1220" dirty="0">
                <a:latin typeface="Corbel" panose="020B0503020204020204" pitchFamily="34" charset="0"/>
              </a:rPr>
              <a:t>&amp; query pattern</a:t>
            </a:r>
          </a:p>
        </p:txBody>
      </p:sp>
      <p:sp>
        <p:nvSpPr>
          <p:cNvPr id="82" name="TextBox 81">
            <a:extLst>
              <a:ext uri="{FF2B5EF4-FFF2-40B4-BE49-F238E27FC236}">
                <a16:creationId xmlns:a16="http://schemas.microsoft.com/office/drawing/2014/main" id="{49366940-8D44-0C46-991D-82028F86ADF1}"/>
              </a:ext>
            </a:extLst>
          </p:cNvPr>
          <p:cNvSpPr txBox="1"/>
          <p:nvPr/>
        </p:nvSpPr>
        <p:spPr>
          <a:xfrm>
            <a:off x="2861346" y="2251029"/>
            <a:ext cx="921424" cy="391121"/>
          </a:xfrm>
          <a:prstGeom prst="roundRect">
            <a:avLst>
              <a:gd name="adj" fmla="val 10928"/>
            </a:avLst>
          </a:prstGeom>
          <a:solidFill>
            <a:srgbClr val="A9D18E"/>
          </a:solidFill>
          <a:ln>
            <a:noFill/>
          </a:ln>
        </p:spPr>
        <p:txBody>
          <a:bodyPr wrap="square" lIns="0" tIns="0" rIns="0" bIns="0" rtlCol="0" anchor="ctr" anchorCtr="0">
            <a:noAutofit/>
          </a:bodyPr>
          <a:lstStyle/>
          <a:p>
            <a:pPr algn="ctr">
              <a:lnSpc>
                <a:spcPct val="90000"/>
              </a:lnSpc>
            </a:pPr>
            <a:r>
              <a:rPr lang="en-US" sz="1220" dirty="0">
                <a:latin typeface="Corbel" panose="020B0503020204020204" pitchFamily="34" charset="0"/>
              </a:rPr>
              <a:t>sub-text &amp; </a:t>
            </a:r>
          </a:p>
          <a:p>
            <a:pPr algn="ctr">
              <a:lnSpc>
                <a:spcPct val="90000"/>
              </a:lnSpc>
            </a:pPr>
            <a:r>
              <a:rPr lang="en-US" sz="1220" dirty="0">
                <a:latin typeface="Corbel" panose="020B0503020204020204" pitchFamily="34" charset="0"/>
              </a:rPr>
              <a:t>sub-pattern</a:t>
            </a:r>
          </a:p>
        </p:txBody>
      </p:sp>
      <p:sp>
        <p:nvSpPr>
          <p:cNvPr id="83" name="Rectangle 82">
            <a:extLst>
              <a:ext uri="{FF2B5EF4-FFF2-40B4-BE49-F238E27FC236}">
                <a16:creationId xmlns:a16="http://schemas.microsoft.com/office/drawing/2014/main" id="{0D3C7D3B-3066-1642-ACC5-AD69E16D57FB}"/>
              </a:ext>
            </a:extLst>
          </p:cNvPr>
          <p:cNvSpPr/>
          <p:nvPr/>
        </p:nvSpPr>
        <p:spPr>
          <a:xfrm>
            <a:off x="6419907" y="3108053"/>
            <a:ext cx="864949" cy="438582"/>
          </a:xfrm>
          <a:prstGeom prst="rect">
            <a:avLst/>
          </a:prstGeom>
        </p:spPr>
        <p:txBody>
          <a:bodyPr wrap="square">
            <a:spAutoFit/>
          </a:bodyPr>
          <a:lstStyle/>
          <a:p>
            <a:pPr algn="ctr">
              <a:lnSpc>
                <a:spcPct val="90000"/>
              </a:lnSpc>
            </a:pPr>
            <a:r>
              <a:rPr lang="en-US" sz="1220" dirty="0">
                <a:latin typeface="Corbel" panose="020B0503020204020204" pitchFamily="34" charset="0"/>
              </a:rPr>
              <a:t>Read </a:t>
            </a:r>
          </a:p>
          <a:p>
            <a:pPr algn="ctr">
              <a:lnSpc>
                <a:spcPct val="90000"/>
              </a:lnSpc>
            </a:pPr>
            <a:r>
              <a:rPr lang="en-US" sz="1220" dirty="0">
                <a:latin typeface="Corbel" panose="020B0503020204020204" pitchFamily="34" charset="0"/>
              </a:rPr>
              <a:t>bitvectors</a:t>
            </a:r>
          </a:p>
        </p:txBody>
      </p:sp>
      <p:sp>
        <p:nvSpPr>
          <p:cNvPr id="85" name="TextBox 84">
            <a:extLst>
              <a:ext uri="{FF2B5EF4-FFF2-40B4-BE49-F238E27FC236}">
                <a16:creationId xmlns:a16="http://schemas.microsoft.com/office/drawing/2014/main" id="{F6896383-F39C-9A44-BBF2-EE1646FE4912}"/>
              </a:ext>
            </a:extLst>
          </p:cNvPr>
          <p:cNvSpPr txBox="1"/>
          <p:nvPr/>
        </p:nvSpPr>
        <p:spPr>
          <a:xfrm>
            <a:off x="2704298" y="3719634"/>
            <a:ext cx="959529" cy="438693"/>
          </a:xfrm>
          <a:prstGeom prst="roundRect">
            <a:avLst>
              <a:gd name="adj" fmla="val 10928"/>
            </a:avLst>
          </a:prstGeom>
          <a:noFill/>
          <a:ln>
            <a:noFill/>
          </a:ln>
        </p:spPr>
        <p:txBody>
          <a:bodyPr wrap="square" rtlCol="0" anchor="ctr" anchorCtr="0">
            <a:noAutofit/>
          </a:bodyPr>
          <a:lstStyle/>
          <a:p>
            <a:pPr algn="ctr">
              <a:lnSpc>
                <a:spcPct val="90000"/>
              </a:lnSpc>
            </a:pPr>
            <a:r>
              <a:rPr lang="en-US" sz="1220" dirty="0">
                <a:latin typeface="Corbel" panose="020B0503020204020204" pitchFamily="34" charset="0"/>
              </a:rPr>
              <a:t>Generate </a:t>
            </a:r>
          </a:p>
          <a:p>
            <a:pPr algn="ctr">
              <a:lnSpc>
                <a:spcPct val="90000"/>
              </a:lnSpc>
            </a:pPr>
            <a:r>
              <a:rPr lang="en-US" sz="1220" dirty="0">
                <a:latin typeface="Corbel" panose="020B0503020204020204" pitchFamily="34" charset="0"/>
              </a:rPr>
              <a:t>bitvectors</a:t>
            </a:r>
          </a:p>
        </p:txBody>
      </p:sp>
      <p:sp>
        <p:nvSpPr>
          <p:cNvPr id="86" name="TextBox 85">
            <a:extLst>
              <a:ext uri="{FF2B5EF4-FFF2-40B4-BE49-F238E27FC236}">
                <a16:creationId xmlns:a16="http://schemas.microsoft.com/office/drawing/2014/main" id="{37D4D36B-37C8-D54A-95F4-AA6438BDF577}"/>
              </a:ext>
            </a:extLst>
          </p:cNvPr>
          <p:cNvSpPr txBox="1">
            <a:spLocks noChangeAspect="1"/>
          </p:cNvSpPr>
          <p:nvPr/>
        </p:nvSpPr>
        <p:spPr>
          <a:xfrm>
            <a:off x="1889049" y="1619690"/>
            <a:ext cx="267122" cy="267122"/>
          </a:xfrm>
          <a:prstGeom prst="ellipse">
            <a:avLst/>
          </a:prstGeom>
          <a:solidFill>
            <a:schemeClr val="tx1"/>
          </a:solidFill>
        </p:spPr>
        <p:txBody>
          <a:bodyPr wrap="none" lIns="0" tIns="0" rIns="0" bIns="18000" rtlCol="0" anchor="ctr" anchorCtr="0">
            <a:noAutofit/>
          </a:bodyPr>
          <a:lstStyle/>
          <a:p>
            <a:pPr algn="ctr"/>
            <a:r>
              <a:rPr lang="en-US" sz="2000" b="1" dirty="0">
                <a:solidFill>
                  <a:schemeClr val="bg1"/>
                </a:solidFill>
                <a:latin typeface="Linux Libertine O Semibold" panose="02000503000000000000" pitchFamily="2" charset="0"/>
                <a:ea typeface="Linux Libertine O Semibold" panose="02000503000000000000" pitchFamily="2" charset="0"/>
                <a:cs typeface="Linux Libertine O Semibold" panose="02000503000000000000" pitchFamily="2" charset="0"/>
              </a:rPr>
              <a:t>2</a:t>
            </a:r>
          </a:p>
        </p:txBody>
      </p:sp>
      <p:sp>
        <p:nvSpPr>
          <p:cNvPr id="87" name="TextBox 86">
            <a:extLst>
              <a:ext uri="{FF2B5EF4-FFF2-40B4-BE49-F238E27FC236}">
                <a16:creationId xmlns:a16="http://schemas.microsoft.com/office/drawing/2014/main" id="{83BC8E47-B0B9-644B-ACD9-E76DCF611688}"/>
              </a:ext>
            </a:extLst>
          </p:cNvPr>
          <p:cNvSpPr txBox="1">
            <a:spLocks noChangeAspect="1"/>
          </p:cNvSpPr>
          <p:nvPr/>
        </p:nvSpPr>
        <p:spPr>
          <a:xfrm>
            <a:off x="1396380" y="3307825"/>
            <a:ext cx="267122" cy="267122"/>
          </a:xfrm>
          <a:prstGeom prst="ellipse">
            <a:avLst/>
          </a:prstGeom>
          <a:solidFill>
            <a:schemeClr val="tx1"/>
          </a:solidFill>
        </p:spPr>
        <p:txBody>
          <a:bodyPr wrap="none" lIns="13063" tIns="0" rIns="0" bIns="18000" rtlCol="0" anchor="ctr" anchorCtr="0">
            <a:noAutofit/>
          </a:bodyPr>
          <a:lstStyle/>
          <a:p>
            <a:pPr algn="ctr"/>
            <a:r>
              <a:rPr lang="en-US" sz="2000" b="1" dirty="0">
                <a:solidFill>
                  <a:schemeClr val="bg1"/>
                </a:solidFill>
                <a:latin typeface="Linux Libertine O Semibold" panose="02000503000000000000" pitchFamily="2" charset="0"/>
                <a:ea typeface="Linux Libertine O Semibold" panose="02000503000000000000" pitchFamily="2" charset="0"/>
                <a:cs typeface="Linux Libertine O Semibold" panose="02000503000000000000" pitchFamily="2" charset="0"/>
              </a:rPr>
              <a:t>1</a:t>
            </a:r>
          </a:p>
        </p:txBody>
      </p:sp>
      <p:sp>
        <p:nvSpPr>
          <p:cNvPr id="88" name="TextBox 87">
            <a:extLst>
              <a:ext uri="{FF2B5EF4-FFF2-40B4-BE49-F238E27FC236}">
                <a16:creationId xmlns:a16="http://schemas.microsoft.com/office/drawing/2014/main" id="{D35AB167-6DCC-5141-AAE7-8A6269EA5409}"/>
              </a:ext>
            </a:extLst>
          </p:cNvPr>
          <p:cNvSpPr txBox="1">
            <a:spLocks noChangeAspect="1"/>
          </p:cNvSpPr>
          <p:nvPr/>
        </p:nvSpPr>
        <p:spPr>
          <a:xfrm>
            <a:off x="2587796" y="2296727"/>
            <a:ext cx="267122" cy="267122"/>
          </a:xfrm>
          <a:prstGeom prst="ellipse">
            <a:avLst/>
          </a:prstGeom>
          <a:solidFill>
            <a:schemeClr val="tx1"/>
          </a:solidFill>
        </p:spPr>
        <p:txBody>
          <a:bodyPr wrap="none" lIns="13063" tIns="0" rIns="0" bIns="18000" rtlCol="0" anchor="ctr" anchorCtr="0">
            <a:noAutofit/>
          </a:bodyPr>
          <a:lstStyle/>
          <a:p>
            <a:pPr algn="ctr"/>
            <a:r>
              <a:rPr lang="en-US" sz="2000" b="1" dirty="0">
                <a:solidFill>
                  <a:schemeClr val="bg1"/>
                </a:solidFill>
                <a:latin typeface="Linux Libertine O Semibold" panose="02000503000000000000" pitchFamily="2" charset="0"/>
                <a:ea typeface="Linux Libertine O Semibold" panose="02000503000000000000" pitchFamily="2" charset="0"/>
                <a:cs typeface="Linux Libertine O Semibold" panose="02000503000000000000" pitchFamily="2" charset="0"/>
              </a:rPr>
              <a:t>3</a:t>
            </a:r>
          </a:p>
        </p:txBody>
      </p:sp>
      <p:sp>
        <p:nvSpPr>
          <p:cNvPr id="89" name="TextBox 88">
            <a:extLst>
              <a:ext uri="{FF2B5EF4-FFF2-40B4-BE49-F238E27FC236}">
                <a16:creationId xmlns:a16="http://schemas.microsoft.com/office/drawing/2014/main" id="{EC54EFB3-7D5A-844E-87C4-C1A5567C604E}"/>
              </a:ext>
            </a:extLst>
          </p:cNvPr>
          <p:cNvSpPr txBox="1">
            <a:spLocks noChangeAspect="1"/>
          </p:cNvSpPr>
          <p:nvPr/>
        </p:nvSpPr>
        <p:spPr>
          <a:xfrm>
            <a:off x="3599745" y="3796538"/>
            <a:ext cx="267122" cy="267122"/>
          </a:xfrm>
          <a:prstGeom prst="ellipse">
            <a:avLst/>
          </a:prstGeom>
          <a:solidFill>
            <a:schemeClr val="tx1"/>
          </a:solidFill>
        </p:spPr>
        <p:txBody>
          <a:bodyPr wrap="none" lIns="0" tIns="0" rIns="0" bIns="18000" rtlCol="0" anchor="ctr" anchorCtr="0">
            <a:noAutofit/>
          </a:bodyPr>
          <a:lstStyle/>
          <a:p>
            <a:pPr algn="ctr"/>
            <a:r>
              <a:rPr lang="en-US" sz="2000" b="1" dirty="0">
                <a:solidFill>
                  <a:schemeClr val="bg1"/>
                </a:solidFill>
                <a:latin typeface="Linux Libertine O Semibold" panose="02000503000000000000" pitchFamily="2" charset="0"/>
                <a:ea typeface="Linux Libertine O Semibold" panose="02000503000000000000" pitchFamily="2" charset="0"/>
                <a:cs typeface="Linux Libertine O Semibold" panose="02000503000000000000" pitchFamily="2" charset="0"/>
              </a:rPr>
              <a:t>4</a:t>
            </a:r>
          </a:p>
        </p:txBody>
      </p:sp>
      <p:sp>
        <p:nvSpPr>
          <p:cNvPr id="90" name="TextBox 89">
            <a:extLst>
              <a:ext uri="{FF2B5EF4-FFF2-40B4-BE49-F238E27FC236}">
                <a16:creationId xmlns:a16="http://schemas.microsoft.com/office/drawing/2014/main" id="{B5A80858-EEC4-D84E-A78B-77E9E36525AF}"/>
              </a:ext>
            </a:extLst>
          </p:cNvPr>
          <p:cNvSpPr txBox="1">
            <a:spLocks noChangeAspect="1"/>
          </p:cNvSpPr>
          <p:nvPr/>
        </p:nvSpPr>
        <p:spPr>
          <a:xfrm>
            <a:off x="4685572" y="2785587"/>
            <a:ext cx="267122" cy="267122"/>
          </a:xfrm>
          <a:prstGeom prst="ellipse">
            <a:avLst/>
          </a:prstGeom>
          <a:solidFill>
            <a:schemeClr val="tx1"/>
          </a:solidFill>
        </p:spPr>
        <p:txBody>
          <a:bodyPr wrap="none" lIns="0" tIns="0" rIns="0" bIns="18000" rtlCol="0" anchor="ctr" anchorCtr="0">
            <a:noAutofit/>
          </a:bodyPr>
          <a:lstStyle/>
          <a:p>
            <a:pPr algn="ctr"/>
            <a:r>
              <a:rPr lang="en-US" sz="2000" b="1" dirty="0">
                <a:solidFill>
                  <a:schemeClr val="bg1"/>
                </a:solidFill>
                <a:latin typeface="Linux Libertine O Semibold" panose="02000503000000000000" pitchFamily="2" charset="0"/>
                <a:ea typeface="Linux Libertine O Semibold" panose="02000503000000000000" pitchFamily="2" charset="0"/>
                <a:cs typeface="Linux Libertine O Semibold" panose="02000503000000000000" pitchFamily="2" charset="0"/>
              </a:rPr>
              <a:t>5</a:t>
            </a:r>
          </a:p>
        </p:txBody>
      </p:sp>
      <p:sp>
        <p:nvSpPr>
          <p:cNvPr id="91" name="TextBox 90">
            <a:extLst>
              <a:ext uri="{FF2B5EF4-FFF2-40B4-BE49-F238E27FC236}">
                <a16:creationId xmlns:a16="http://schemas.microsoft.com/office/drawing/2014/main" id="{6227EF7D-9269-E045-806B-792BBE0CB58D}"/>
              </a:ext>
            </a:extLst>
          </p:cNvPr>
          <p:cNvSpPr txBox="1">
            <a:spLocks noChangeAspect="1"/>
          </p:cNvSpPr>
          <p:nvPr/>
        </p:nvSpPr>
        <p:spPr>
          <a:xfrm>
            <a:off x="6729912" y="2770532"/>
            <a:ext cx="267122" cy="267122"/>
          </a:xfrm>
          <a:prstGeom prst="ellipse">
            <a:avLst/>
          </a:prstGeom>
          <a:solidFill>
            <a:schemeClr val="tx1"/>
          </a:solidFill>
        </p:spPr>
        <p:txBody>
          <a:bodyPr wrap="none" lIns="0" tIns="0" rIns="0" bIns="18000" rtlCol="0" anchor="ctr" anchorCtr="0">
            <a:noAutofit/>
          </a:bodyPr>
          <a:lstStyle/>
          <a:p>
            <a:pPr algn="ctr"/>
            <a:r>
              <a:rPr lang="en-US" sz="2000" b="1" dirty="0">
                <a:solidFill>
                  <a:schemeClr val="bg1"/>
                </a:solidFill>
                <a:latin typeface="Linux Libertine O Semibold" panose="02000503000000000000" pitchFamily="2" charset="0"/>
                <a:ea typeface="Linux Libertine O Semibold" panose="02000503000000000000" pitchFamily="2" charset="0"/>
                <a:cs typeface="Linux Libertine O Semibold" panose="02000503000000000000" pitchFamily="2" charset="0"/>
              </a:rPr>
              <a:t>6</a:t>
            </a:r>
          </a:p>
        </p:txBody>
      </p:sp>
      <p:cxnSp>
        <p:nvCxnSpPr>
          <p:cNvPr id="94" name="Straight Arrow Connector 93">
            <a:extLst>
              <a:ext uri="{FF2B5EF4-FFF2-40B4-BE49-F238E27FC236}">
                <a16:creationId xmlns:a16="http://schemas.microsoft.com/office/drawing/2014/main" id="{6E653B41-77AE-8B45-8858-E14150022CAF}"/>
              </a:ext>
            </a:extLst>
          </p:cNvPr>
          <p:cNvCxnSpPr>
            <a:cxnSpLocks/>
          </p:cNvCxnSpPr>
          <p:nvPr/>
        </p:nvCxnSpPr>
        <p:spPr>
          <a:xfrm>
            <a:off x="1367544" y="1942647"/>
            <a:ext cx="873871"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0" name="Rectangle 99">
            <a:extLst>
              <a:ext uri="{FF2B5EF4-FFF2-40B4-BE49-F238E27FC236}">
                <a16:creationId xmlns:a16="http://schemas.microsoft.com/office/drawing/2014/main" id="{B5334409-8D85-5D4E-B2D1-AF6B31993C60}"/>
              </a:ext>
            </a:extLst>
          </p:cNvPr>
          <p:cNvSpPr/>
          <p:nvPr/>
        </p:nvSpPr>
        <p:spPr>
          <a:xfrm>
            <a:off x="2133807" y="4391341"/>
            <a:ext cx="2309084" cy="1200329"/>
          </a:xfrm>
          <a:prstGeom prst="rect">
            <a:avLst/>
          </a:prstGeom>
        </p:spPr>
        <p:txBody>
          <a:bodyPr wrap="square">
            <a:spAutoFit/>
          </a:bodyPr>
          <a:lstStyle/>
          <a:p>
            <a:pPr algn="ctr"/>
            <a:r>
              <a:rPr lang="en-US" b="1" dirty="0">
                <a:solidFill>
                  <a:srgbClr val="00B050"/>
                </a:solidFill>
              </a:rPr>
              <a:t>GenASM-DC:</a:t>
            </a:r>
            <a:r>
              <a:rPr lang="en-US" dirty="0">
                <a:solidFill>
                  <a:srgbClr val="00B050"/>
                </a:solidFill>
              </a:rPr>
              <a:t> </a:t>
            </a:r>
          </a:p>
          <a:p>
            <a:pPr algn="ctr"/>
            <a:r>
              <a:rPr lang="en-US" dirty="0"/>
              <a:t>generates bitvectors </a:t>
            </a:r>
          </a:p>
          <a:p>
            <a:pPr algn="ctr"/>
            <a:r>
              <a:rPr lang="en-US" dirty="0"/>
              <a:t>and performs edit </a:t>
            </a:r>
          </a:p>
          <a:p>
            <a:pPr algn="ctr"/>
            <a:r>
              <a:rPr lang="en-US" b="1" dirty="0">
                <a:solidFill>
                  <a:srgbClr val="00B050"/>
                </a:solidFill>
              </a:rPr>
              <a:t>D</a:t>
            </a:r>
            <a:r>
              <a:rPr lang="en-US" dirty="0"/>
              <a:t>istance </a:t>
            </a:r>
            <a:r>
              <a:rPr lang="en-US" b="1" dirty="0">
                <a:solidFill>
                  <a:srgbClr val="00B050"/>
                </a:solidFill>
              </a:rPr>
              <a:t>C</a:t>
            </a:r>
            <a:r>
              <a:rPr lang="en-US" dirty="0"/>
              <a:t>alculation</a:t>
            </a:r>
          </a:p>
        </p:txBody>
      </p:sp>
      <p:sp>
        <p:nvSpPr>
          <p:cNvPr id="101" name="Rectangle 100">
            <a:extLst>
              <a:ext uri="{FF2B5EF4-FFF2-40B4-BE49-F238E27FC236}">
                <a16:creationId xmlns:a16="http://schemas.microsoft.com/office/drawing/2014/main" id="{F3879059-D6EE-7D4A-9868-74ABA2A8F50A}"/>
              </a:ext>
            </a:extLst>
          </p:cNvPr>
          <p:cNvSpPr/>
          <p:nvPr/>
        </p:nvSpPr>
        <p:spPr>
          <a:xfrm>
            <a:off x="6123848" y="4391341"/>
            <a:ext cx="2847852" cy="1200329"/>
          </a:xfrm>
          <a:prstGeom prst="rect">
            <a:avLst/>
          </a:prstGeom>
        </p:spPr>
        <p:txBody>
          <a:bodyPr wrap="square">
            <a:spAutoFit/>
          </a:bodyPr>
          <a:lstStyle/>
          <a:p>
            <a:pPr marL="538163" algn="ctr">
              <a:lnSpc>
                <a:spcPct val="100000"/>
              </a:lnSpc>
              <a:spcBef>
                <a:spcPts val="0"/>
              </a:spcBef>
              <a:spcAft>
                <a:spcPts val="0"/>
              </a:spcAft>
            </a:pPr>
            <a:r>
              <a:rPr lang="en-US" b="1" dirty="0">
                <a:solidFill>
                  <a:srgbClr val="7A20C9"/>
                </a:solidFill>
              </a:rPr>
              <a:t>GenASM-TB:</a:t>
            </a:r>
            <a:r>
              <a:rPr lang="en-US" dirty="0">
                <a:solidFill>
                  <a:srgbClr val="7A20C9"/>
                </a:solidFill>
              </a:rPr>
              <a:t> </a:t>
            </a:r>
            <a:r>
              <a:rPr lang="en-US" dirty="0"/>
              <a:t>performs </a:t>
            </a:r>
            <a:r>
              <a:rPr lang="en-US" b="1" dirty="0" err="1">
                <a:solidFill>
                  <a:srgbClr val="7A20C9"/>
                </a:solidFill>
              </a:rPr>
              <a:t>T</a:t>
            </a:r>
            <a:r>
              <a:rPr lang="en-US" dirty="0" err="1"/>
              <a:t>race</a:t>
            </a:r>
            <a:r>
              <a:rPr lang="en-US" b="1" dirty="0" err="1">
                <a:solidFill>
                  <a:srgbClr val="7A20C9"/>
                </a:solidFill>
              </a:rPr>
              <a:t>B</a:t>
            </a:r>
            <a:r>
              <a:rPr lang="en-US" dirty="0" err="1"/>
              <a:t>ack</a:t>
            </a:r>
            <a:r>
              <a:rPr lang="en-US" dirty="0"/>
              <a:t> and assembles the optimal alignment </a:t>
            </a:r>
          </a:p>
        </p:txBody>
      </p:sp>
      <p:cxnSp>
        <p:nvCxnSpPr>
          <p:cNvPr id="117" name="Straight Arrow Connector 116">
            <a:extLst>
              <a:ext uri="{FF2B5EF4-FFF2-40B4-BE49-F238E27FC236}">
                <a16:creationId xmlns:a16="http://schemas.microsoft.com/office/drawing/2014/main" id="{E4FFE967-0E24-4047-B38E-73DA9C85BFD3}"/>
              </a:ext>
            </a:extLst>
          </p:cNvPr>
          <p:cNvCxnSpPr>
            <a:cxnSpLocks/>
          </p:cNvCxnSpPr>
          <p:nvPr/>
        </p:nvCxnSpPr>
        <p:spPr>
          <a:xfrm flipV="1">
            <a:off x="6413678" y="3085322"/>
            <a:ext cx="902950" cy="0"/>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18" name="Rectangle 117">
            <a:extLst>
              <a:ext uri="{FF2B5EF4-FFF2-40B4-BE49-F238E27FC236}">
                <a16:creationId xmlns:a16="http://schemas.microsoft.com/office/drawing/2014/main" id="{EC5E8819-1B0B-D548-97C2-C7DE80E250AB}"/>
              </a:ext>
            </a:extLst>
          </p:cNvPr>
          <p:cNvSpPr/>
          <p:nvPr/>
        </p:nvSpPr>
        <p:spPr>
          <a:xfrm>
            <a:off x="6419907" y="3108053"/>
            <a:ext cx="864949" cy="438582"/>
          </a:xfrm>
          <a:prstGeom prst="rect">
            <a:avLst/>
          </a:prstGeom>
        </p:spPr>
        <p:txBody>
          <a:bodyPr wrap="square">
            <a:spAutoFit/>
          </a:bodyPr>
          <a:lstStyle/>
          <a:p>
            <a:pPr algn="ctr">
              <a:lnSpc>
                <a:spcPct val="90000"/>
              </a:lnSpc>
            </a:pPr>
            <a:r>
              <a:rPr lang="en-US" sz="1220" dirty="0">
                <a:solidFill>
                  <a:srgbClr val="C00000"/>
                </a:solidFill>
                <a:latin typeface="Corbel" panose="020B0503020204020204" pitchFamily="34" charset="0"/>
              </a:rPr>
              <a:t>Read </a:t>
            </a:r>
          </a:p>
          <a:p>
            <a:pPr algn="ctr">
              <a:lnSpc>
                <a:spcPct val="90000"/>
              </a:lnSpc>
            </a:pPr>
            <a:r>
              <a:rPr lang="en-US" sz="1220" dirty="0">
                <a:solidFill>
                  <a:srgbClr val="C00000"/>
                </a:solidFill>
                <a:latin typeface="Corbel" panose="020B0503020204020204" pitchFamily="34" charset="0"/>
              </a:rPr>
              <a:t>bitvectors</a:t>
            </a:r>
          </a:p>
        </p:txBody>
      </p:sp>
      <p:sp>
        <p:nvSpPr>
          <p:cNvPr id="119" name="TextBox 118">
            <a:extLst>
              <a:ext uri="{FF2B5EF4-FFF2-40B4-BE49-F238E27FC236}">
                <a16:creationId xmlns:a16="http://schemas.microsoft.com/office/drawing/2014/main" id="{D815CD1C-7288-604F-BB7A-237C8BD9A10F}"/>
              </a:ext>
            </a:extLst>
          </p:cNvPr>
          <p:cNvSpPr txBox="1">
            <a:spLocks noChangeAspect="1"/>
          </p:cNvSpPr>
          <p:nvPr/>
        </p:nvSpPr>
        <p:spPr>
          <a:xfrm>
            <a:off x="6729912" y="2770532"/>
            <a:ext cx="267122" cy="267122"/>
          </a:xfrm>
          <a:prstGeom prst="ellipse">
            <a:avLst/>
          </a:prstGeom>
          <a:solidFill>
            <a:srgbClr val="C00000"/>
          </a:solidFill>
        </p:spPr>
        <p:txBody>
          <a:bodyPr wrap="none" lIns="0" tIns="0" rIns="0" bIns="18000" rtlCol="0" anchor="ctr" anchorCtr="0">
            <a:noAutofit/>
          </a:bodyPr>
          <a:lstStyle/>
          <a:p>
            <a:pPr algn="ctr"/>
            <a:r>
              <a:rPr lang="en-US" sz="2000" b="1" dirty="0">
                <a:solidFill>
                  <a:schemeClr val="bg1"/>
                </a:solidFill>
                <a:latin typeface="Linux Libertine O Semibold" panose="02000503000000000000" pitchFamily="2" charset="0"/>
                <a:ea typeface="Linux Libertine O Semibold" panose="02000503000000000000" pitchFamily="2" charset="0"/>
                <a:cs typeface="Linux Libertine O Semibold" panose="02000503000000000000" pitchFamily="2" charset="0"/>
              </a:rPr>
              <a:t>6</a:t>
            </a:r>
          </a:p>
        </p:txBody>
      </p:sp>
      <p:cxnSp>
        <p:nvCxnSpPr>
          <p:cNvPr id="114" name="Straight Arrow Connector 113">
            <a:extLst>
              <a:ext uri="{FF2B5EF4-FFF2-40B4-BE49-F238E27FC236}">
                <a16:creationId xmlns:a16="http://schemas.microsoft.com/office/drawing/2014/main" id="{D614D36B-9B43-4646-AC90-1F4D4ADAA4DD}"/>
              </a:ext>
            </a:extLst>
          </p:cNvPr>
          <p:cNvCxnSpPr>
            <a:cxnSpLocks/>
          </p:cNvCxnSpPr>
          <p:nvPr/>
        </p:nvCxnSpPr>
        <p:spPr>
          <a:xfrm flipV="1">
            <a:off x="4327613" y="3097751"/>
            <a:ext cx="965801" cy="0"/>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15" name="Rectangle 114">
            <a:extLst>
              <a:ext uri="{FF2B5EF4-FFF2-40B4-BE49-F238E27FC236}">
                <a16:creationId xmlns:a16="http://schemas.microsoft.com/office/drawing/2014/main" id="{55D50D42-C3D1-9F48-BCE1-982F81A19D33}"/>
              </a:ext>
            </a:extLst>
          </p:cNvPr>
          <p:cNvSpPr/>
          <p:nvPr/>
        </p:nvSpPr>
        <p:spPr>
          <a:xfrm>
            <a:off x="4399195" y="3108053"/>
            <a:ext cx="843542" cy="438582"/>
          </a:xfrm>
          <a:prstGeom prst="rect">
            <a:avLst/>
          </a:prstGeom>
        </p:spPr>
        <p:txBody>
          <a:bodyPr wrap="square">
            <a:spAutoFit/>
          </a:bodyPr>
          <a:lstStyle/>
          <a:p>
            <a:pPr algn="ctr">
              <a:lnSpc>
                <a:spcPct val="90000"/>
              </a:lnSpc>
            </a:pPr>
            <a:r>
              <a:rPr lang="en-US" sz="1220" dirty="0">
                <a:solidFill>
                  <a:srgbClr val="C00000"/>
                </a:solidFill>
                <a:latin typeface="Corbel" panose="020B0503020204020204" pitchFamily="34" charset="0"/>
              </a:rPr>
              <a:t>Write </a:t>
            </a:r>
          </a:p>
          <a:p>
            <a:pPr algn="ctr">
              <a:lnSpc>
                <a:spcPct val="90000"/>
              </a:lnSpc>
            </a:pPr>
            <a:r>
              <a:rPr lang="en-US" sz="1220" dirty="0">
                <a:solidFill>
                  <a:srgbClr val="C00000"/>
                </a:solidFill>
                <a:latin typeface="Corbel" panose="020B0503020204020204" pitchFamily="34" charset="0"/>
              </a:rPr>
              <a:t>bitvectors</a:t>
            </a:r>
          </a:p>
        </p:txBody>
      </p:sp>
      <p:sp>
        <p:nvSpPr>
          <p:cNvPr id="116" name="TextBox 115">
            <a:extLst>
              <a:ext uri="{FF2B5EF4-FFF2-40B4-BE49-F238E27FC236}">
                <a16:creationId xmlns:a16="http://schemas.microsoft.com/office/drawing/2014/main" id="{DA6E12A7-B424-344E-A49F-3C09BD875C57}"/>
              </a:ext>
            </a:extLst>
          </p:cNvPr>
          <p:cNvSpPr txBox="1">
            <a:spLocks noChangeAspect="1"/>
          </p:cNvSpPr>
          <p:nvPr/>
        </p:nvSpPr>
        <p:spPr>
          <a:xfrm>
            <a:off x="4685967" y="2785587"/>
            <a:ext cx="267122" cy="267122"/>
          </a:xfrm>
          <a:prstGeom prst="ellipse">
            <a:avLst/>
          </a:prstGeom>
          <a:solidFill>
            <a:srgbClr val="C00000"/>
          </a:solidFill>
        </p:spPr>
        <p:txBody>
          <a:bodyPr wrap="none" lIns="0" tIns="0" rIns="0" bIns="18000" rtlCol="0" anchor="ctr" anchorCtr="0">
            <a:noAutofit/>
          </a:bodyPr>
          <a:lstStyle/>
          <a:p>
            <a:pPr algn="ctr"/>
            <a:r>
              <a:rPr lang="en-US" sz="2000" b="1" dirty="0">
                <a:solidFill>
                  <a:schemeClr val="bg1"/>
                </a:solidFill>
                <a:latin typeface="Linux Libertine O Semibold" panose="02000503000000000000" pitchFamily="2" charset="0"/>
                <a:ea typeface="Linux Libertine O Semibold" panose="02000503000000000000" pitchFamily="2" charset="0"/>
                <a:cs typeface="Linux Libertine O Semibold" panose="02000503000000000000" pitchFamily="2" charset="0"/>
              </a:rPr>
              <a:t>5</a:t>
            </a:r>
          </a:p>
        </p:txBody>
      </p:sp>
      <p:sp>
        <p:nvSpPr>
          <p:cNvPr id="112" name="TextBox 111">
            <a:extLst>
              <a:ext uri="{FF2B5EF4-FFF2-40B4-BE49-F238E27FC236}">
                <a16:creationId xmlns:a16="http://schemas.microsoft.com/office/drawing/2014/main" id="{3098C794-DD81-CA49-81A6-072385F90E1B}"/>
              </a:ext>
            </a:extLst>
          </p:cNvPr>
          <p:cNvSpPr txBox="1"/>
          <p:nvPr/>
        </p:nvSpPr>
        <p:spPr>
          <a:xfrm>
            <a:off x="2704298" y="3719634"/>
            <a:ext cx="959529" cy="438693"/>
          </a:xfrm>
          <a:prstGeom prst="roundRect">
            <a:avLst>
              <a:gd name="adj" fmla="val 10928"/>
            </a:avLst>
          </a:prstGeom>
          <a:noFill/>
          <a:ln>
            <a:noFill/>
          </a:ln>
        </p:spPr>
        <p:txBody>
          <a:bodyPr wrap="square" rtlCol="0" anchor="ctr" anchorCtr="0">
            <a:noAutofit/>
          </a:bodyPr>
          <a:lstStyle/>
          <a:p>
            <a:pPr algn="ctr">
              <a:lnSpc>
                <a:spcPct val="90000"/>
              </a:lnSpc>
            </a:pPr>
            <a:r>
              <a:rPr lang="en-US" sz="1220" dirty="0">
                <a:solidFill>
                  <a:srgbClr val="C00000"/>
                </a:solidFill>
                <a:latin typeface="Corbel" panose="020B0503020204020204" pitchFamily="34" charset="0"/>
              </a:rPr>
              <a:t>Generate </a:t>
            </a:r>
          </a:p>
          <a:p>
            <a:pPr algn="ctr">
              <a:lnSpc>
                <a:spcPct val="90000"/>
              </a:lnSpc>
            </a:pPr>
            <a:r>
              <a:rPr lang="en-US" sz="1220" dirty="0">
                <a:solidFill>
                  <a:srgbClr val="C00000"/>
                </a:solidFill>
                <a:latin typeface="Corbel" panose="020B0503020204020204" pitchFamily="34" charset="0"/>
              </a:rPr>
              <a:t>bitvectors</a:t>
            </a:r>
          </a:p>
        </p:txBody>
      </p:sp>
      <p:sp>
        <p:nvSpPr>
          <p:cNvPr id="113" name="TextBox 112">
            <a:extLst>
              <a:ext uri="{FF2B5EF4-FFF2-40B4-BE49-F238E27FC236}">
                <a16:creationId xmlns:a16="http://schemas.microsoft.com/office/drawing/2014/main" id="{CFB1860A-D7E0-F841-B5C2-8ED42D70E02A}"/>
              </a:ext>
            </a:extLst>
          </p:cNvPr>
          <p:cNvSpPr txBox="1">
            <a:spLocks noChangeAspect="1"/>
          </p:cNvSpPr>
          <p:nvPr/>
        </p:nvSpPr>
        <p:spPr>
          <a:xfrm>
            <a:off x="3599745" y="3796538"/>
            <a:ext cx="267122" cy="267122"/>
          </a:xfrm>
          <a:prstGeom prst="ellipse">
            <a:avLst/>
          </a:prstGeom>
          <a:solidFill>
            <a:srgbClr val="C00000"/>
          </a:solidFill>
        </p:spPr>
        <p:txBody>
          <a:bodyPr wrap="none" lIns="0" tIns="0" rIns="0" bIns="18000" rtlCol="0" anchor="ctr" anchorCtr="0">
            <a:noAutofit/>
          </a:bodyPr>
          <a:lstStyle/>
          <a:p>
            <a:pPr algn="ctr"/>
            <a:r>
              <a:rPr lang="en-US" sz="2000" b="1" dirty="0">
                <a:solidFill>
                  <a:schemeClr val="bg1"/>
                </a:solidFill>
                <a:latin typeface="Linux Libertine O Semibold" panose="02000503000000000000" pitchFamily="2" charset="0"/>
                <a:ea typeface="Linux Libertine O Semibold" panose="02000503000000000000" pitchFamily="2" charset="0"/>
                <a:cs typeface="Linux Libertine O Semibold" panose="02000503000000000000" pitchFamily="2" charset="0"/>
              </a:rPr>
              <a:t>4</a:t>
            </a:r>
          </a:p>
        </p:txBody>
      </p:sp>
      <p:cxnSp>
        <p:nvCxnSpPr>
          <p:cNvPr id="109" name="Straight Arrow Connector 108">
            <a:extLst>
              <a:ext uri="{FF2B5EF4-FFF2-40B4-BE49-F238E27FC236}">
                <a16:creationId xmlns:a16="http://schemas.microsoft.com/office/drawing/2014/main" id="{91411551-D6DD-724A-9B60-F2178BCCEB13}"/>
              </a:ext>
            </a:extLst>
          </p:cNvPr>
          <p:cNvCxnSpPr>
            <a:cxnSpLocks/>
          </p:cNvCxnSpPr>
          <p:nvPr/>
        </p:nvCxnSpPr>
        <p:spPr>
          <a:xfrm>
            <a:off x="3303362" y="2094000"/>
            <a:ext cx="0" cy="745123"/>
          </a:xfrm>
          <a:prstGeom prst="straightConnector1">
            <a:avLst/>
          </a:prstGeom>
          <a:ln w="28575">
            <a:solidFill>
              <a:srgbClr val="C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10" name="TextBox 109">
            <a:extLst>
              <a:ext uri="{FF2B5EF4-FFF2-40B4-BE49-F238E27FC236}">
                <a16:creationId xmlns:a16="http://schemas.microsoft.com/office/drawing/2014/main" id="{A7835F5C-809F-5A40-A776-29B2301B5029}"/>
              </a:ext>
            </a:extLst>
          </p:cNvPr>
          <p:cNvSpPr txBox="1"/>
          <p:nvPr/>
        </p:nvSpPr>
        <p:spPr>
          <a:xfrm>
            <a:off x="2861346" y="2251029"/>
            <a:ext cx="921424" cy="391121"/>
          </a:xfrm>
          <a:prstGeom prst="roundRect">
            <a:avLst>
              <a:gd name="adj" fmla="val 10928"/>
            </a:avLst>
          </a:prstGeom>
          <a:solidFill>
            <a:srgbClr val="A9D18E"/>
          </a:solidFill>
          <a:ln>
            <a:noFill/>
          </a:ln>
        </p:spPr>
        <p:txBody>
          <a:bodyPr wrap="square" lIns="0" tIns="0" rIns="0" bIns="0" rtlCol="0" anchor="ctr" anchorCtr="0">
            <a:noAutofit/>
          </a:bodyPr>
          <a:lstStyle/>
          <a:p>
            <a:pPr algn="ctr">
              <a:lnSpc>
                <a:spcPct val="90000"/>
              </a:lnSpc>
            </a:pPr>
            <a:r>
              <a:rPr lang="en-US" sz="1220" dirty="0">
                <a:solidFill>
                  <a:srgbClr val="C00000"/>
                </a:solidFill>
                <a:latin typeface="Corbel" panose="020B0503020204020204" pitchFamily="34" charset="0"/>
              </a:rPr>
              <a:t>sub-text &amp; </a:t>
            </a:r>
          </a:p>
          <a:p>
            <a:pPr algn="ctr">
              <a:lnSpc>
                <a:spcPct val="90000"/>
              </a:lnSpc>
            </a:pPr>
            <a:r>
              <a:rPr lang="en-US" sz="1220" dirty="0">
                <a:solidFill>
                  <a:srgbClr val="C00000"/>
                </a:solidFill>
                <a:latin typeface="Corbel" panose="020B0503020204020204" pitchFamily="34" charset="0"/>
              </a:rPr>
              <a:t>sub-pattern</a:t>
            </a:r>
          </a:p>
        </p:txBody>
      </p:sp>
      <p:sp>
        <p:nvSpPr>
          <p:cNvPr id="111" name="TextBox 110">
            <a:extLst>
              <a:ext uri="{FF2B5EF4-FFF2-40B4-BE49-F238E27FC236}">
                <a16:creationId xmlns:a16="http://schemas.microsoft.com/office/drawing/2014/main" id="{9EE642EE-C4A0-344A-A361-86267D469ED7}"/>
              </a:ext>
            </a:extLst>
          </p:cNvPr>
          <p:cNvSpPr txBox="1">
            <a:spLocks noChangeAspect="1"/>
          </p:cNvSpPr>
          <p:nvPr/>
        </p:nvSpPr>
        <p:spPr>
          <a:xfrm>
            <a:off x="2587796" y="2296727"/>
            <a:ext cx="267122" cy="267122"/>
          </a:xfrm>
          <a:prstGeom prst="ellipse">
            <a:avLst/>
          </a:prstGeom>
          <a:solidFill>
            <a:srgbClr val="C00000"/>
          </a:solidFill>
        </p:spPr>
        <p:txBody>
          <a:bodyPr wrap="none" lIns="13063" tIns="0" rIns="0" bIns="18000" rtlCol="0" anchor="ctr" anchorCtr="0">
            <a:noAutofit/>
          </a:bodyPr>
          <a:lstStyle/>
          <a:p>
            <a:pPr algn="ctr"/>
            <a:r>
              <a:rPr lang="en-US" sz="2000" b="1" dirty="0">
                <a:solidFill>
                  <a:schemeClr val="bg1"/>
                </a:solidFill>
                <a:latin typeface="Linux Libertine O Semibold" panose="02000503000000000000" pitchFamily="2" charset="0"/>
                <a:ea typeface="Linux Libertine O Semibold" panose="02000503000000000000" pitchFamily="2" charset="0"/>
                <a:cs typeface="Linux Libertine O Semibold" panose="02000503000000000000" pitchFamily="2" charset="0"/>
              </a:rPr>
              <a:t>3</a:t>
            </a:r>
          </a:p>
        </p:txBody>
      </p:sp>
      <p:sp>
        <p:nvSpPr>
          <p:cNvPr id="106" name="Rectangle 105">
            <a:extLst>
              <a:ext uri="{FF2B5EF4-FFF2-40B4-BE49-F238E27FC236}">
                <a16:creationId xmlns:a16="http://schemas.microsoft.com/office/drawing/2014/main" id="{29E2CB3E-653D-DE43-9F90-2FD09EF2BDF7}"/>
              </a:ext>
            </a:extLst>
          </p:cNvPr>
          <p:cNvSpPr/>
          <p:nvPr/>
        </p:nvSpPr>
        <p:spPr>
          <a:xfrm>
            <a:off x="1389993" y="1958976"/>
            <a:ext cx="847629" cy="784830"/>
          </a:xfrm>
          <a:prstGeom prst="rect">
            <a:avLst/>
          </a:prstGeom>
        </p:spPr>
        <p:txBody>
          <a:bodyPr wrap="square">
            <a:spAutoFit/>
          </a:bodyPr>
          <a:lstStyle/>
          <a:p>
            <a:pPr algn="ctr">
              <a:lnSpc>
                <a:spcPct val="90000"/>
              </a:lnSpc>
            </a:pPr>
            <a:r>
              <a:rPr lang="en-US" sz="1220" dirty="0">
                <a:solidFill>
                  <a:srgbClr val="C00000"/>
                </a:solidFill>
                <a:latin typeface="Corbel" panose="020B0503020204020204" pitchFamily="34" charset="0"/>
              </a:rPr>
              <a:t>reference text </a:t>
            </a:r>
          </a:p>
          <a:p>
            <a:pPr algn="ctr">
              <a:lnSpc>
                <a:spcPct val="90000"/>
              </a:lnSpc>
            </a:pPr>
            <a:r>
              <a:rPr lang="en-US" sz="1220" dirty="0">
                <a:solidFill>
                  <a:srgbClr val="C00000"/>
                </a:solidFill>
                <a:latin typeface="Corbel" panose="020B0503020204020204" pitchFamily="34" charset="0"/>
              </a:rPr>
              <a:t>&amp; query pattern</a:t>
            </a:r>
          </a:p>
        </p:txBody>
      </p:sp>
      <p:sp>
        <p:nvSpPr>
          <p:cNvPr id="107" name="TextBox 106">
            <a:extLst>
              <a:ext uri="{FF2B5EF4-FFF2-40B4-BE49-F238E27FC236}">
                <a16:creationId xmlns:a16="http://schemas.microsoft.com/office/drawing/2014/main" id="{0D824AEE-3214-C14C-825A-B70795A039B2}"/>
              </a:ext>
            </a:extLst>
          </p:cNvPr>
          <p:cNvSpPr txBox="1">
            <a:spLocks noChangeAspect="1"/>
          </p:cNvSpPr>
          <p:nvPr/>
        </p:nvSpPr>
        <p:spPr>
          <a:xfrm>
            <a:off x="1889048" y="1619690"/>
            <a:ext cx="267122" cy="267122"/>
          </a:xfrm>
          <a:prstGeom prst="ellipse">
            <a:avLst/>
          </a:prstGeom>
          <a:solidFill>
            <a:srgbClr val="C00000"/>
          </a:solidFill>
        </p:spPr>
        <p:txBody>
          <a:bodyPr wrap="none" lIns="0" tIns="0" rIns="0" bIns="18000" rtlCol="0" anchor="ctr" anchorCtr="0">
            <a:noAutofit/>
          </a:bodyPr>
          <a:lstStyle/>
          <a:p>
            <a:pPr algn="ctr"/>
            <a:r>
              <a:rPr lang="en-US" sz="2000" b="1" dirty="0">
                <a:solidFill>
                  <a:schemeClr val="bg1"/>
                </a:solidFill>
                <a:latin typeface="Linux Libertine O Semibold" panose="02000503000000000000" pitchFamily="2" charset="0"/>
                <a:ea typeface="Linux Libertine O Semibold" panose="02000503000000000000" pitchFamily="2" charset="0"/>
                <a:cs typeface="Linux Libertine O Semibold" panose="02000503000000000000" pitchFamily="2" charset="0"/>
              </a:rPr>
              <a:t>2</a:t>
            </a:r>
          </a:p>
        </p:txBody>
      </p:sp>
      <p:cxnSp>
        <p:nvCxnSpPr>
          <p:cNvPr id="108" name="Straight Arrow Connector 107">
            <a:extLst>
              <a:ext uri="{FF2B5EF4-FFF2-40B4-BE49-F238E27FC236}">
                <a16:creationId xmlns:a16="http://schemas.microsoft.com/office/drawing/2014/main" id="{CC0CE5FD-0ACC-6B45-92A6-35DBF2114B67}"/>
              </a:ext>
            </a:extLst>
          </p:cNvPr>
          <p:cNvCxnSpPr>
            <a:cxnSpLocks/>
          </p:cNvCxnSpPr>
          <p:nvPr/>
        </p:nvCxnSpPr>
        <p:spPr>
          <a:xfrm>
            <a:off x="1367543" y="1942647"/>
            <a:ext cx="873871" cy="0"/>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D3FAE32B-405E-C440-90AF-85D148C3188B}"/>
              </a:ext>
            </a:extLst>
          </p:cNvPr>
          <p:cNvCxnSpPr>
            <a:cxnSpLocks/>
          </p:cNvCxnSpPr>
          <p:nvPr/>
        </p:nvCxnSpPr>
        <p:spPr>
          <a:xfrm>
            <a:off x="1367543" y="3625598"/>
            <a:ext cx="873871" cy="0"/>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04" name="TextBox 103">
            <a:extLst>
              <a:ext uri="{FF2B5EF4-FFF2-40B4-BE49-F238E27FC236}">
                <a16:creationId xmlns:a16="http://schemas.microsoft.com/office/drawing/2014/main" id="{01E3144D-70A5-0E4D-9E4D-6128ABEDB03F}"/>
              </a:ext>
            </a:extLst>
          </p:cNvPr>
          <p:cNvSpPr txBox="1"/>
          <p:nvPr/>
        </p:nvSpPr>
        <p:spPr>
          <a:xfrm>
            <a:off x="1378432" y="3645268"/>
            <a:ext cx="838550" cy="641465"/>
          </a:xfrm>
          <a:prstGeom prst="roundRect">
            <a:avLst>
              <a:gd name="adj" fmla="val 10928"/>
            </a:avLst>
          </a:prstGeom>
          <a:noFill/>
          <a:ln>
            <a:noFill/>
          </a:ln>
        </p:spPr>
        <p:txBody>
          <a:bodyPr wrap="square" rtlCol="0" anchor="ctr" anchorCtr="0">
            <a:noAutofit/>
          </a:bodyPr>
          <a:lstStyle/>
          <a:p>
            <a:pPr algn="ctr">
              <a:lnSpc>
                <a:spcPct val="90000"/>
              </a:lnSpc>
            </a:pPr>
            <a:r>
              <a:rPr lang="en-US" sz="1220" dirty="0">
                <a:solidFill>
                  <a:srgbClr val="C00000"/>
                </a:solidFill>
                <a:latin typeface="Corbel" panose="020B0503020204020204" pitchFamily="34" charset="0"/>
              </a:rPr>
              <a:t>reference &amp; query locations</a:t>
            </a:r>
          </a:p>
        </p:txBody>
      </p:sp>
      <p:sp>
        <p:nvSpPr>
          <p:cNvPr id="105" name="TextBox 104">
            <a:extLst>
              <a:ext uri="{FF2B5EF4-FFF2-40B4-BE49-F238E27FC236}">
                <a16:creationId xmlns:a16="http://schemas.microsoft.com/office/drawing/2014/main" id="{B1828865-B060-AB40-BBDA-84536D76E79A}"/>
              </a:ext>
            </a:extLst>
          </p:cNvPr>
          <p:cNvSpPr txBox="1">
            <a:spLocks noChangeAspect="1"/>
          </p:cNvSpPr>
          <p:nvPr/>
        </p:nvSpPr>
        <p:spPr>
          <a:xfrm>
            <a:off x="1396379" y="3307825"/>
            <a:ext cx="267122" cy="267122"/>
          </a:xfrm>
          <a:prstGeom prst="ellipse">
            <a:avLst/>
          </a:prstGeom>
          <a:solidFill>
            <a:srgbClr val="C00000"/>
          </a:solidFill>
        </p:spPr>
        <p:txBody>
          <a:bodyPr wrap="none" lIns="13063" tIns="0" rIns="0" bIns="18000" rtlCol="0" anchor="ctr" anchorCtr="0">
            <a:noAutofit/>
          </a:bodyPr>
          <a:lstStyle/>
          <a:p>
            <a:pPr algn="ctr"/>
            <a:r>
              <a:rPr lang="en-US" sz="2000" b="1" dirty="0">
                <a:solidFill>
                  <a:schemeClr val="bg1"/>
                </a:solidFill>
                <a:latin typeface="Linux Libertine O Semibold" panose="02000503000000000000" pitchFamily="2" charset="0"/>
                <a:ea typeface="Linux Libertine O Semibold" panose="02000503000000000000" pitchFamily="2" charset="0"/>
                <a:cs typeface="Linux Libertine O Semibold" panose="02000503000000000000" pitchFamily="2" charset="0"/>
              </a:rPr>
              <a:t>1</a:t>
            </a:r>
          </a:p>
        </p:txBody>
      </p:sp>
      <p:sp>
        <p:nvSpPr>
          <p:cNvPr id="124" name="Rectangle 123">
            <a:extLst>
              <a:ext uri="{FF2B5EF4-FFF2-40B4-BE49-F238E27FC236}">
                <a16:creationId xmlns:a16="http://schemas.microsoft.com/office/drawing/2014/main" id="{DF83BB73-6B4A-A045-81D8-0232E4E46D44}"/>
              </a:ext>
            </a:extLst>
          </p:cNvPr>
          <p:cNvSpPr/>
          <p:nvPr/>
        </p:nvSpPr>
        <p:spPr>
          <a:xfrm>
            <a:off x="7358945" y="2141934"/>
            <a:ext cx="1386942" cy="438582"/>
          </a:xfrm>
          <a:prstGeom prst="rect">
            <a:avLst/>
          </a:prstGeom>
        </p:spPr>
        <p:txBody>
          <a:bodyPr wrap="square">
            <a:spAutoFit/>
          </a:bodyPr>
          <a:lstStyle/>
          <a:p>
            <a:pPr algn="ctr">
              <a:lnSpc>
                <a:spcPct val="90000"/>
              </a:lnSpc>
            </a:pPr>
            <a:r>
              <a:rPr lang="en-US" sz="1220" dirty="0">
                <a:solidFill>
                  <a:srgbClr val="C00000"/>
                </a:solidFill>
                <a:latin typeface="Corbel" panose="020B0503020204020204" pitchFamily="34" charset="0"/>
              </a:rPr>
              <a:t>Find the </a:t>
            </a:r>
          </a:p>
          <a:p>
            <a:pPr algn="ctr">
              <a:lnSpc>
                <a:spcPct val="90000"/>
              </a:lnSpc>
            </a:pPr>
            <a:r>
              <a:rPr lang="en-US" sz="1220" dirty="0">
                <a:solidFill>
                  <a:srgbClr val="C00000"/>
                </a:solidFill>
                <a:latin typeface="Corbel" panose="020B0503020204020204" pitchFamily="34" charset="0"/>
              </a:rPr>
              <a:t>traceback output</a:t>
            </a:r>
          </a:p>
        </p:txBody>
      </p:sp>
      <p:sp>
        <p:nvSpPr>
          <p:cNvPr id="125" name="TextBox 124">
            <a:extLst>
              <a:ext uri="{FF2B5EF4-FFF2-40B4-BE49-F238E27FC236}">
                <a16:creationId xmlns:a16="http://schemas.microsoft.com/office/drawing/2014/main" id="{B9F94304-2720-3B42-AA0B-85840B1BA88F}"/>
              </a:ext>
            </a:extLst>
          </p:cNvPr>
          <p:cNvSpPr txBox="1">
            <a:spLocks noChangeAspect="1"/>
          </p:cNvSpPr>
          <p:nvPr/>
        </p:nvSpPr>
        <p:spPr>
          <a:xfrm>
            <a:off x="7918854" y="1860704"/>
            <a:ext cx="267122" cy="267122"/>
          </a:xfrm>
          <a:prstGeom prst="ellipse">
            <a:avLst/>
          </a:prstGeom>
          <a:solidFill>
            <a:srgbClr val="C00000"/>
          </a:solidFill>
        </p:spPr>
        <p:txBody>
          <a:bodyPr wrap="none" lIns="18000" tIns="0" rIns="0" bIns="18000" rtlCol="0" anchor="ctr" anchorCtr="0">
            <a:noAutofit/>
          </a:bodyPr>
          <a:lstStyle/>
          <a:p>
            <a:pPr algn="ctr"/>
            <a:r>
              <a:rPr lang="en-US" sz="2000" b="1" dirty="0">
                <a:solidFill>
                  <a:schemeClr val="bg1"/>
                </a:solidFill>
                <a:latin typeface="Linux Libertine O Semibold" panose="02000503000000000000" pitchFamily="2" charset="0"/>
                <a:ea typeface="Linux Libertine O Semibold" panose="02000503000000000000" pitchFamily="2" charset="0"/>
                <a:cs typeface="Linux Libertine O Semibold" panose="02000503000000000000" pitchFamily="2" charset="0"/>
              </a:rPr>
              <a:t>7</a:t>
            </a:r>
          </a:p>
        </p:txBody>
      </p:sp>
    </p:spTree>
    <p:custDataLst>
      <p:tags r:id="rId1"/>
    </p:custDataLst>
    <p:extLst>
      <p:ext uri="{BB962C8B-B14F-4D97-AF65-F5344CB8AC3E}">
        <p14:creationId xmlns:p14="http://schemas.microsoft.com/office/powerpoint/2010/main" val="3367384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103"/>
                                        </p:tgtEl>
                                        <p:attrNameLst>
                                          <p:attrName>style.visibility</p:attrName>
                                        </p:attrNameLst>
                                      </p:cBhvr>
                                      <p:to>
                                        <p:strVal val="hidden"/>
                                      </p:to>
                                    </p:set>
                                  </p:childTnLst>
                                </p:cTn>
                              </p:par>
                              <p:par>
                                <p:cTn id="15" presetID="1" presetClass="exit" presetSubtype="0" fill="hold" grpId="1" nodeType="withEffect">
                                  <p:stCondLst>
                                    <p:cond delay="0"/>
                                  </p:stCondLst>
                                  <p:childTnLst>
                                    <p:set>
                                      <p:cBhvr>
                                        <p:cTn id="16" dur="1" fill="hold">
                                          <p:stCondLst>
                                            <p:cond delay="0"/>
                                          </p:stCondLst>
                                        </p:cTn>
                                        <p:tgtEl>
                                          <p:spTgt spid="105"/>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104"/>
                                        </p:tgtEl>
                                        <p:attrNameLst>
                                          <p:attrName>style.visibility</p:attrName>
                                        </p:attrNameLst>
                                      </p:cBhvr>
                                      <p:to>
                                        <p:strVal val="hidden"/>
                                      </p:to>
                                    </p:set>
                                  </p:childTnLst>
                                </p:cTn>
                              </p:par>
                              <p:par>
                                <p:cTn id="19" presetID="1" presetClass="entr" presetSubtype="0" fill="hold" grpId="0" nodeType="withEffect">
                                  <p:stCondLst>
                                    <p:cond delay="0"/>
                                  </p:stCondLst>
                                  <p:childTnLst>
                                    <p:set>
                                      <p:cBhvr>
                                        <p:cTn id="20" dur="1" fill="hold">
                                          <p:stCondLst>
                                            <p:cond delay="0"/>
                                          </p:stCondLst>
                                        </p:cTn>
                                        <p:tgtEl>
                                          <p:spTgt spid="8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grpId="1" nodeType="clickEffect">
                                  <p:stCondLst>
                                    <p:cond delay="0"/>
                                  </p:stCondLst>
                                  <p:childTnLst>
                                    <p:set>
                                      <p:cBhvr>
                                        <p:cTn id="32" dur="1" fill="hold">
                                          <p:stCondLst>
                                            <p:cond delay="0"/>
                                          </p:stCondLst>
                                        </p:cTn>
                                        <p:tgtEl>
                                          <p:spTgt spid="107"/>
                                        </p:tgtEl>
                                        <p:attrNameLst>
                                          <p:attrName>style.visibility</p:attrName>
                                        </p:attrNameLst>
                                      </p:cBhvr>
                                      <p:to>
                                        <p:strVal val="hidden"/>
                                      </p:to>
                                    </p:set>
                                  </p:childTnLst>
                                </p:cTn>
                              </p:par>
                              <p:par>
                                <p:cTn id="33" presetID="1" presetClass="exit" presetSubtype="0" fill="hold" nodeType="withEffect">
                                  <p:stCondLst>
                                    <p:cond delay="0"/>
                                  </p:stCondLst>
                                  <p:childTnLst>
                                    <p:set>
                                      <p:cBhvr>
                                        <p:cTn id="34" dur="1" fill="hold">
                                          <p:stCondLst>
                                            <p:cond delay="0"/>
                                          </p:stCondLst>
                                        </p:cTn>
                                        <p:tgtEl>
                                          <p:spTgt spid="108"/>
                                        </p:tgtEl>
                                        <p:attrNameLst>
                                          <p:attrName>style.visibility</p:attrName>
                                        </p:attrNameLst>
                                      </p:cBhvr>
                                      <p:to>
                                        <p:strVal val="hidden"/>
                                      </p:to>
                                    </p:set>
                                  </p:childTnLst>
                                </p:cTn>
                              </p:par>
                              <p:par>
                                <p:cTn id="35" presetID="1" presetClass="exit" presetSubtype="0" fill="hold" grpId="1" nodeType="withEffect">
                                  <p:stCondLst>
                                    <p:cond delay="0"/>
                                  </p:stCondLst>
                                  <p:childTnLst>
                                    <p:set>
                                      <p:cBhvr>
                                        <p:cTn id="36" dur="1" fill="hold">
                                          <p:stCondLst>
                                            <p:cond delay="0"/>
                                          </p:stCondLst>
                                        </p:cTn>
                                        <p:tgtEl>
                                          <p:spTgt spid="106"/>
                                        </p:tgtEl>
                                        <p:attrNameLst>
                                          <p:attrName>style.visibility</p:attrName>
                                        </p:attrNameLst>
                                      </p:cBhvr>
                                      <p:to>
                                        <p:strVal val="hidden"/>
                                      </p:to>
                                    </p:set>
                                  </p:childTnLst>
                                </p:cTn>
                              </p:par>
                              <p:par>
                                <p:cTn id="37" presetID="1" presetClass="entr" presetSubtype="0" fill="hold" grpId="0" nodeType="withEffect">
                                  <p:stCondLst>
                                    <p:cond delay="0"/>
                                  </p:stCondLst>
                                  <p:childTnLst>
                                    <p:set>
                                      <p:cBhvr>
                                        <p:cTn id="38" dur="1" fill="hold">
                                          <p:stCondLst>
                                            <p:cond delay="0"/>
                                          </p:stCondLst>
                                        </p:cTn>
                                        <p:tgtEl>
                                          <p:spTgt spid="8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81"/>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0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1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11"/>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xit" presetSubtype="0" fill="hold" nodeType="clickEffect">
                                  <p:stCondLst>
                                    <p:cond delay="0"/>
                                  </p:stCondLst>
                                  <p:childTnLst>
                                    <p:set>
                                      <p:cBhvr>
                                        <p:cTn id="50" dur="1" fill="hold">
                                          <p:stCondLst>
                                            <p:cond delay="0"/>
                                          </p:stCondLst>
                                        </p:cTn>
                                        <p:tgtEl>
                                          <p:spTgt spid="109"/>
                                        </p:tgtEl>
                                        <p:attrNameLst>
                                          <p:attrName>style.visibility</p:attrName>
                                        </p:attrNameLst>
                                      </p:cBhvr>
                                      <p:to>
                                        <p:strVal val="hidden"/>
                                      </p:to>
                                    </p:set>
                                  </p:childTnLst>
                                </p:cTn>
                              </p:par>
                              <p:par>
                                <p:cTn id="51" presetID="1" presetClass="exit" presetSubtype="0" fill="hold" grpId="1" nodeType="withEffect">
                                  <p:stCondLst>
                                    <p:cond delay="0"/>
                                  </p:stCondLst>
                                  <p:childTnLst>
                                    <p:set>
                                      <p:cBhvr>
                                        <p:cTn id="52" dur="1" fill="hold">
                                          <p:stCondLst>
                                            <p:cond delay="0"/>
                                          </p:stCondLst>
                                        </p:cTn>
                                        <p:tgtEl>
                                          <p:spTgt spid="110"/>
                                        </p:tgtEl>
                                        <p:attrNameLst>
                                          <p:attrName>style.visibility</p:attrName>
                                        </p:attrNameLst>
                                      </p:cBhvr>
                                      <p:to>
                                        <p:strVal val="hidden"/>
                                      </p:to>
                                    </p:set>
                                  </p:childTnLst>
                                </p:cTn>
                              </p:par>
                              <p:par>
                                <p:cTn id="53" presetID="1" presetClass="exit" presetSubtype="0" fill="hold" grpId="1" nodeType="withEffect">
                                  <p:stCondLst>
                                    <p:cond delay="0"/>
                                  </p:stCondLst>
                                  <p:childTnLst>
                                    <p:set>
                                      <p:cBhvr>
                                        <p:cTn id="54" dur="1" fill="hold">
                                          <p:stCondLst>
                                            <p:cond delay="0"/>
                                          </p:stCondLst>
                                        </p:cTn>
                                        <p:tgtEl>
                                          <p:spTgt spid="111"/>
                                        </p:tgtEl>
                                        <p:attrNameLst>
                                          <p:attrName>style.visibility</p:attrName>
                                        </p:attrNameLst>
                                      </p:cBhvr>
                                      <p:to>
                                        <p:strVal val="hidden"/>
                                      </p:to>
                                    </p:set>
                                  </p:childTnLst>
                                </p:cTn>
                              </p:par>
                              <p:par>
                                <p:cTn id="55" presetID="1" presetClass="entr" presetSubtype="0" fill="hold" grpId="0" nodeType="withEffect">
                                  <p:stCondLst>
                                    <p:cond delay="0"/>
                                  </p:stCondLst>
                                  <p:childTnLst>
                                    <p:set>
                                      <p:cBhvr>
                                        <p:cTn id="56" dur="1" fill="hold">
                                          <p:stCondLst>
                                            <p:cond delay="0"/>
                                          </p:stCondLst>
                                        </p:cTn>
                                        <p:tgtEl>
                                          <p:spTgt spid="88"/>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82"/>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13"/>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12"/>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xit" presetSubtype="0" fill="hold" grpId="1" nodeType="clickEffect">
                                  <p:stCondLst>
                                    <p:cond delay="0"/>
                                  </p:stCondLst>
                                  <p:childTnLst>
                                    <p:set>
                                      <p:cBhvr>
                                        <p:cTn id="66" dur="1" fill="hold">
                                          <p:stCondLst>
                                            <p:cond delay="0"/>
                                          </p:stCondLst>
                                        </p:cTn>
                                        <p:tgtEl>
                                          <p:spTgt spid="113"/>
                                        </p:tgtEl>
                                        <p:attrNameLst>
                                          <p:attrName>style.visibility</p:attrName>
                                        </p:attrNameLst>
                                      </p:cBhvr>
                                      <p:to>
                                        <p:strVal val="hidden"/>
                                      </p:to>
                                    </p:set>
                                  </p:childTnLst>
                                </p:cTn>
                              </p:par>
                              <p:par>
                                <p:cTn id="67" presetID="1" presetClass="exit" presetSubtype="0" fill="hold" grpId="1" nodeType="withEffect">
                                  <p:stCondLst>
                                    <p:cond delay="0"/>
                                  </p:stCondLst>
                                  <p:childTnLst>
                                    <p:set>
                                      <p:cBhvr>
                                        <p:cTn id="68" dur="1" fill="hold">
                                          <p:stCondLst>
                                            <p:cond delay="0"/>
                                          </p:stCondLst>
                                        </p:cTn>
                                        <p:tgtEl>
                                          <p:spTgt spid="112"/>
                                        </p:tgtEl>
                                        <p:attrNameLst>
                                          <p:attrName>style.visibility</p:attrName>
                                        </p:attrNameLst>
                                      </p:cBhvr>
                                      <p:to>
                                        <p:strVal val="hidden"/>
                                      </p:to>
                                    </p:set>
                                  </p:childTnLst>
                                </p:cTn>
                              </p:par>
                              <p:par>
                                <p:cTn id="69" presetID="1" presetClass="entr" presetSubtype="0" fill="hold" grpId="0" nodeType="withEffect">
                                  <p:stCondLst>
                                    <p:cond delay="0"/>
                                  </p:stCondLst>
                                  <p:childTnLst>
                                    <p:set>
                                      <p:cBhvr>
                                        <p:cTn id="70" dur="1" fill="hold">
                                          <p:stCondLst>
                                            <p:cond delay="0"/>
                                          </p:stCondLst>
                                        </p:cTn>
                                        <p:tgtEl>
                                          <p:spTgt spid="85"/>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89"/>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116"/>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114"/>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115"/>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xit" presetSubtype="0" fill="hold" grpId="1" nodeType="clickEffect">
                                  <p:stCondLst>
                                    <p:cond delay="0"/>
                                  </p:stCondLst>
                                  <p:childTnLst>
                                    <p:set>
                                      <p:cBhvr>
                                        <p:cTn id="82" dur="1" fill="hold">
                                          <p:stCondLst>
                                            <p:cond delay="0"/>
                                          </p:stCondLst>
                                        </p:cTn>
                                        <p:tgtEl>
                                          <p:spTgt spid="116"/>
                                        </p:tgtEl>
                                        <p:attrNameLst>
                                          <p:attrName>style.visibility</p:attrName>
                                        </p:attrNameLst>
                                      </p:cBhvr>
                                      <p:to>
                                        <p:strVal val="hidden"/>
                                      </p:to>
                                    </p:set>
                                  </p:childTnLst>
                                </p:cTn>
                              </p:par>
                              <p:par>
                                <p:cTn id="83" presetID="1" presetClass="exit" presetSubtype="0" fill="hold" nodeType="withEffect">
                                  <p:stCondLst>
                                    <p:cond delay="0"/>
                                  </p:stCondLst>
                                  <p:childTnLst>
                                    <p:set>
                                      <p:cBhvr>
                                        <p:cTn id="84" dur="1" fill="hold">
                                          <p:stCondLst>
                                            <p:cond delay="0"/>
                                          </p:stCondLst>
                                        </p:cTn>
                                        <p:tgtEl>
                                          <p:spTgt spid="114"/>
                                        </p:tgtEl>
                                        <p:attrNameLst>
                                          <p:attrName>style.visibility</p:attrName>
                                        </p:attrNameLst>
                                      </p:cBhvr>
                                      <p:to>
                                        <p:strVal val="hidden"/>
                                      </p:to>
                                    </p:set>
                                  </p:childTnLst>
                                </p:cTn>
                              </p:par>
                              <p:par>
                                <p:cTn id="85" presetID="1" presetClass="exit" presetSubtype="0" fill="hold" grpId="1" nodeType="withEffect">
                                  <p:stCondLst>
                                    <p:cond delay="0"/>
                                  </p:stCondLst>
                                  <p:childTnLst>
                                    <p:set>
                                      <p:cBhvr>
                                        <p:cTn id="86" dur="1" fill="hold">
                                          <p:stCondLst>
                                            <p:cond delay="0"/>
                                          </p:stCondLst>
                                        </p:cTn>
                                        <p:tgtEl>
                                          <p:spTgt spid="115"/>
                                        </p:tgtEl>
                                        <p:attrNameLst>
                                          <p:attrName>style.visibility</p:attrName>
                                        </p:attrNameLst>
                                      </p:cBhvr>
                                      <p:to>
                                        <p:strVal val="hidden"/>
                                      </p:to>
                                    </p:set>
                                  </p:childTnLst>
                                </p:cTn>
                              </p:par>
                              <p:par>
                                <p:cTn id="87" presetID="1" presetClass="entr" presetSubtype="0" fill="hold" grpId="0" nodeType="withEffect">
                                  <p:stCondLst>
                                    <p:cond delay="0"/>
                                  </p:stCondLst>
                                  <p:childTnLst>
                                    <p:set>
                                      <p:cBhvr>
                                        <p:cTn id="88" dur="1" fill="hold">
                                          <p:stCondLst>
                                            <p:cond delay="0"/>
                                          </p:stCondLst>
                                        </p:cTn>
                                        <p:tgtEl>
                                          <p:spTgt spid="90"/>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80"/>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119"/>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117"/>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118"/>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1" presetClass="exit" presetSubtype="0" fill="hold" nodeType="clickEffect">
                                  <p:stCondLst>
                                    <p:cond delay="0"/>
                                  </p:stCondLst>
                                  <p:childTnLst>
                                    <p:set>
                                      <p:cBhvr>
                                        <p:cTn id="100" dur="1" fill="hold">
                                          <p:stCondLst>
                                            <p:cond delay="0"/>
                                          </p:stCondLst>
                                        </p:cTn>
                                        <p:tgtEl>
                                          <p:spTgt spid="117"/>
                                        </p:tgtEl>
                                        <p:attrNameLst>
                                          <p:attrName>style.visibility</p:attrName>
                                        </p:attrNameLst>
                                      </p:cBhvr>
                                      <p:to>
                                        <p:strVal val="hidden"/>
                                      </p:to>
                                    </p:set>
                                  </p:childTnLst>
                                </p:cTn>
                              </p:par>
                              <p:par>
                                <p:cTn id="101" presetID="1" presetClass="exit" presetSubtype="0" fill="hold" grpId="1" nodeType="withEffect">
                                  <p:stCondLst>
                                    <p:cond delay="0"/>
                                  </p:stCondLst>
                                  <p:childTnLst>
                                    <p:set>
                                      <p:cBhvr>
                                        <p:cTn id="102" dur="1" fill="hold">
                                          <p:stCondLst>
                                            <p:cond delay="0"/>
                                          </p:stCondLst>
                                        </p:cTn>
                                        <p:tgtEl>
                                          <p:spTgt spid="119"/>
                                        </p:tgtEl>
                                        <p:attrNameLst>
                                          <p:attrName>style.visibility</p:attrName>
                                        </p:attrNameLst>
                                      </p:cBhvr>
                                      <p:to>
                                        <p:strVal val="hidden"/>
                                      </p:to>
                                    </p:set>
                                  </p:childTnLst>
                                </p:cTn>
                              </p:par>
                              <p:par>
                                <p:cTn id="103" presetID="1" presetClass="exit" presetSubtype="0" fill="hold" grpId="1" nodeType="withEffect">
                                  <p:stCondLst>
                                    <p:cond delay="0"/>
                                  </p:stCondLst>
                                  <p:childTnLst>
                                    <p:set>
                                      <p:cBhvr>
                                        <p:cTn id="104" dur="1" fill="hold">
                                          <p:stCondLst>
                                            <p:cond delay="0"/>
                                          </p:stCondLst>
                                        </p:cTn>
                                        <p:tgtEl>
                                          <p:spTgt spid="118"/>
                                        </p:tgtEl>
                                        <p:attrNameLst>
                                          <p:attrName>style.visibility</p:attrName>
                                        </p:attrNameLst>
                                      </p:cBhvr>
                                      <p:to>
                                        <p:strVal val="hidden"/>
                                      </p:to>
                                    </p:set>
                                  </p:childTnLst>
                                </p:cTn>
                              </p:par>
                              <p:par>
                                <p:cTn id="105" presetID="1" presetClass="entr" presetSubtype="0" fill="hold" grpId="0" nodeType="withEffect">
                                  <p:stCondLst>
                                    <p:cond delay="0"/>
                                  </p:stCondLst>
                                  <p:childTnLst>
                                    <p:set>
                                      <p:cBhvr>
                                        <p:cTn id="106" dur="1" fill="hold">
                                          <p:stCondLst>
                                            <p:cond delay="0"/>
                                          </p:stCondLst>
                                        </p:cTn>
                                        <p:tgtEl>
                                          <p:spTgt spid="91"/>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83"/>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125"/>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1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 grpId="0"/>
      <p:bldP spid="80" grpId="0"/>
      <p:bldP spid="81" grpId="0"/>
      <p:bldP spid="82" grpId="0" animBg="1"/>
      <p:bldP spid="83" grpId="0"/>
      <p:bldP spid="85" grpId="0"/>
      <p:bldP spid="86" grpId="0" animBg="1"/>
      <p:bldP spid="87" grpId="0" animBg="1"/>
      <p:bldP spid="88" grpId="0" animBg="1"/>
      <p:bldP spid="89" grpId="0" animBg="1"/>
      <p:bldP spid="90" grpId="0" animBg="1"/>
      <p:bldP spid="91" grpId="0" animBg="1"/>
      <p:bldP spid="118" grpId="0"/>
      <p:bldP spid="118" grpId="1"/>
      <p:bldP spid="119" grpId="0" animBg="1"/>
      <p:bldP spid="119" grpId="1" animBg="1"/>
      <p:bldP spid="115" grpId="0"/>
      <p:bldP spid="115" grpId="1"/>
      <p:bldP spid="116" grpId="0" animBg="1"/>
      <p:bldP spid="116" grpId="1" animBg="1"/>
      <p:bldP spid="112" grpId="0"/>
      <p:bldP spid="112" grpId="1"/>
      <p:bldP spid="113" grpId="0" animBg="1"/>
      <p:bldP spid="113" grpId="1" animBg="1"/>
      <p:bldP spid="110" grpId="0" animBg="1"/>
      <p:bldP spid="110" grpId="1" animBg="1"/>
      <p:bldP spid="111" grpId="0" animBg="1"/>
      <p:bldP spid="111" grpId="1" animBg="1"/>
      <p:bldP spid="106" grpId="0"/>
      <p:bldP spid="106" grpId="1"/>
      <p:bldP spid="107" grpId="0" animBg="1"/>
      <p:bldP spid="107" grpId="1" animBg="1"/>
      <p:bldP spid="104" grpId="0"/>
      <p:bldP spid="104" grpId="1"/>
      <p:bldP spid="105" grpId="0" animBg="1"/>
      <p:bldP spid="105" grpId="1" animBg="1"/>
      <p:bldP spid="124" grpId="0"/>
      <p:bldP spid="125"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5" name="Straight Arrow Connector 64">
            <a:extLst>
              <a:ext uri="{FF2B5EF4-FFF2-40B4-BE49-F238E27FC236}">
                <a16:creationId xmlns:a16="http://schemas.microsoft.com/office/drawing/2014/main" id="{D5285307-AECD-0341-AD95-3A57EFC75D7A}"/>
              </a:ext>
            </a:extLst>
          </p:cNvPr>
          <p:cNvCxnSpPr>
            <a:cxnSpLocks/>
          </p:cNvCxnSpPr>
          <p:nvPr/>
        </p:nvCxnSpPr>
        <p:spPr>
          <a:xfrm>
            <a:off x="1367544" y="3625598"/>
            <a:ext cx="873871"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43A1F706-62C1-C840-A4F0-1AAA3D668DB9}"/>
              </a:ext>
            </a:extLst>
          </p:cNvPr>
          <p:cNvSpPr>
            <a:spLocks noGrp="1"/>
          </p:cNvSpPr>
          <p:nvPr>
            <p:ph type="title"/>
          </p:nvPr>
        </p:nvSpPr>
        <p:spPr/>
        <p:txBody>
          <a:bodyPr>
            <a:normAutofit fontScale="90000"/>
          </a:bodyPr>
          <a:lstStyle/>
          <a:p>
            <a:r>
              <a:rPr lang="en-US" dirty="0"/>
              <a:t>GenASM Hardware Design</a:t>
            </a:r>
          </a:p>
        </p:txBody>
      </p:sp>
      <p:sp>
        <p:nvSpPr>
          <p:cNvPr id="4" name="Slide Number Placeholder 3">
            <a:extLst>
              <a:ext uri="{FF2B5EF4-FFF2-40B4-BE49-F238E27FC236}">
                <a16:creationId xmlns:a16="http://schemas.microsoft.com/office/drawing/2014/main" id="{F915A230-D311-F84A-B555-EA27ACA52E82}"/>
              </a:ext>
            </a:extLst>
          </p:cNvPr>
          <p:cNvSpPr>
            <a:spLocks noGrp="1"/>
          </p:cNvSpPr>
          <p:nvPr>
            <p:ph type="sldNum" sz="quarter" idx="10"/>
          </p:nvPr>
        </p:nvSpPr>
        <p:spPr/>
        <p:txBody>
          <a:bodyPr/>
          <a:lstStyle/>
          <a:p>
            <a:fld id="{BE67019E-6B59-9444-A8F8-0CFAB6B6981D}" type="slidenum">
              <a:rPr lang="en-US" smtClean="0"/>
              <a:pPr/>
              <a:t>25</a:t>
            </a:fld>
            <a:endParaRPr lang="en-US" dirty="0"/>
          </a:p>
        </p:txBody>
      </p:sp>
      <p:sp>
        <p:nvSpPr>
          <p:cNvPr id="49" name="TextBox 48">
            <a:extLst>
              <a:ext uri="{FF2B5EF4-FFF2-40B4-BE49-F238E27FC236}">
                <a16:creationId xmlns:a16="http://schemas.microsoft.com/office/drawing/2014/main" id="{6F2664BF-3369-EC4F-95A7-A194249F4D51}"/>
              </a:ext>
            </a:extLst>
          </p:cNvPr>
          <p:cNvSpPr txBox="1"/>
          <p:nvPr/>
        </p:nvSpPr>
        <p:spPr>
          <a:xfrm>
            <a:off x="2260369" y="1190642"/>
            <a:ext cx="6583077" cy="3186151"/>
          </a:xfrm>
          <a:prstGeom prst="roundRect">
            <a:avLst>
              <a:gd name="adj" fmla="val 1745"/>
            </a:avLst>
          </a:prstGeom>
          <a:solidFill>
            <a:schemeClr val="accent6">
              <a:lumMod val="20000"/>
              <a:lumOff val="80000"/>
            </a:schemeClr>
          </a:solidFill>
          <a:ln w="28575">
            <a:solidFill>
              <a:schemeClr val="tx1"/>
            </a:solidFill>
          </a:ln>
        </p:spPr>
        <p:txBody>
          <a:bodyPr wrap="square" rtlCol="0" anchor="t" anchorCtr="0">
            <a:noAutofit/>
          </a:bodyPr>
          <a:lstStyle/>
          <a:p>
            <a:pPr algn="ctr"/>
            <a:endParaRPr lang="en-US" sz="1306" b="1" dirty="0">
              <a:latin typeface="Corbel" panose="020B0503020204020204" pitchFamily="34" charset="0"/>
            </a:endParaRPr>
          </a:p>
        </p:txBody>
      </p:sp>
      <p:sp>
        <p:nvSpPr>
          <p:cNvPr id="50" name="TextBox 49">
            <a:extLst>
              <a:ext uri="{FF2B5EF4-FFF2-40B4-BE49-F238E27FC236}">
                <a16:creationId xmlns:a16="http://schemas.microsoft.com/office/drawing/2014/main" id="{815C5C34-28AB-794C-82A0-7E5EE0E21D01}"/>
              </a:ext>
            </a:extLst>
          </p:cNvPr>
          <p:cNvSpPr txBox="1"/>
          <p:nvPr/>
        </p:nvSpPr>
        <p:spPr>
          <a:xfrm>
            <a:off x="4442891" y="1216785"/>
            <a:ext cx="1350282" cy="500419"/>
          </a:xfrm>
          <a:prstGeom prst="roundRect">
            <a:avLst>
              <a:gd name="adj" fmla="val 0"/>
            </a:avLst>
          </a:prstGeom>
          <a:noFill/>
        </p:spPr>
        <p:txBody>
          <a:bodyPr wrap="square" rtlCol="0" anchor="ctr" anchorCtr="0">
            <a:noAutofit/>
          </a:bodyPr>
          <a:lstStyle/>
          <a:p>
            <a:pPr algn="r" defTabSz="331836">
              <a:defRPr/>
            </a:pPr>
            <a:r>
              <a:rPr lang="en-US" sz="1700" b="1" kern="0" dirty="0">
                <a:solidFill>
                  <a:schemeClr val="tx1">
                    <a:lumMod val="50000"/>
                    <a:lumOff val="50000"/>
                  </a:schemeClr>
                </a:solidFill>
                <a:latin typeface="Corbel" panose="020B0503020204020204" pitchFamily="34" charset="0"/>
              </a:rPr>
              <a:t>GenASM-DC</a:t>
            </a:r>
            <a:endParaRPr lang="en-US" sz="1700" b="1" kern="0" baseline="-25000" dirty="0">
              <a:solidFill>
                <a:schemeClr val="tx1">
                  <a:lumMod val="50000"/>
                  <a:lumOff val="50000"/>
                </a:schemeClr>
              </a:solidFill>
              <a:latin typeface="Corbel" panose="020B0503020204020204" pitchFamily="34" charset="0"/>
            </a:endParaRPr>
          </a:p>
        </p:txBody>
      </p:sp>
      <p:sp>
        <p:nvSpPr>
          <p:cNvPr id="51" name="TextBox 50">
            <a:extLst>
              <a:ext uri="{FF2B5EF4-FFF2-40B4-BE49-F238E27FC236}">
                <a16:creationId xmlns:a16="http://schemas.microsoft.com/office/drawing/2014/main" id="{E6A50B17-0BC1-A54A-B70C-B8FBDA303045}"/>
              </a:ext>
            </a:extLst>
          </p:cNvPr>
          <p:cNvSpPr txBox="1"/>
          <p:nvPr/>
        </p:nvSpPr>
        <p:spPr>
          <a:xfrm>
            <a:off x="5894758" y="1216785"/>
            <a:ext cx="1331456" cy="500419"/>
          </a:xfrm>
          <a:prstGeom prst="roundRect">
            <a:avLst>
              <a:gd name="adj" fmla="val 0"/>
            </a:avLst>
          </a:prstGeom>
          <a:noFill/>
        </p:spPr>
        <p:txBody>
          <a:bodyPr wrap="square" rtlCol="0" anchor="ctr" anchorCtr="0">
            <a:noAutofit/>
          </a:bodyPr>
          <a:lstStyle/>
          <a:p>
            <a:pPr defTabSz="331836">
              <a:defRPr/>
            </a:pPr>
            <a:r>
              <a:rPr lang="en-US" sz="1700" b="1" kern="0" dirty="0">
                <a:solidFill>
                  <a:schemeClr val="tx1">
                    <a:lumMod val="50000"/>
                    <a:lumOff val="50000"/>
                  </a:schemeClr>
                </a:solidFill>
                <a:latin typeface="Corbel" panose="020B0503020204020204" pitchFamily="34" charset="0"/>
              </a:rPr>
              <a:t>GenASM-TB</a:t>
            </a:r>
            <a:endParaRPr lang="en-US" sz="1700" b="1" kern="0" baseline="-25000" dirty="0">
              <a:solidFill>
                <a:schemeClr val="tx1">
                  <a:lumMod val="50000"/>
                  <a:lumOff val="50000"/>
                </a:schemeClr>
              </a:solidFill>
              <a:latin typeface="Corbel" panose="020B0503020204020204" pitchFamily="34" charset="0"/>
            </a:endParaRPr>
          </a:p>
        </p:txBody>
      </p:sp>
      <p:pic>
        <p:nvPicPr>
          <p:cNvPr id="52" name="Picture 51">
            <a:extLst>
              <a:ext uri="{FF2B5EF4-FFF2-40B4-BE49-F238E27FC236}">
                <a16:creationId xmlns:a16="http://schemas.microsoft.com/office/drawing/2014/main" id="{8FA27F8F-5C1C-E549-9BB9-6C2F20A56F0F}"/>
              </a:ext>
            </a:extLst>
          </p:cNvPr>
          <p:cNvPicPr>
            <a:picLocks/>
          </p:cNvPicPr>
          <p:nvPr/>
        </p:nvPicPr>
        <p:blipFill rotWithShape="1">
          <a:blip r:embed="rId4"/>
          <a:srcRect l="54403"/>
          <a:stretch/>
        </p:blipFill>
        <p:spPr>
          <a:xfrm>
            <a:off x="5856978" y="1180225"/>
            <a:ext cx="3013177" cy="3195178"/>
          </a:xfrm>
          <a:prstGeom prst="rect">
            <a:avLst/>
          </a:prstGeom>
        </p:spPr>
      </p:pic>
      <p:pic>
        <p:nvPicPr>
          <p:cNvPr id="53" name="Picture 52">
            <a:extLst>
              <a:ext uri="{FF2B5EF4-FFF2-40B4-BE49-F238E27FC236}">
                <a16:creationId xmlns:a16="http://schemas.microsoft.com/office/drawing/2014/main" id="{F600F974-73DE-4A4A-8E7B-33AA01C40B5A}"/>
              </a:ext>
            </a:extLst>
          </p:cNvPr>
          <p:cNvPicPr>
            <a:picLocks noChangeAspect="1"/>
          </p:cNvPicPr>
          <p:nvPr/>
        </p:nvPicPr>
        <p:blipFill rotWithShape="1">
          <a:blip r:embed="rId5"/>
          <a:srcRect r="45949"/>
          <a:stretch/>
        </p:blipFill>
        <p:spPr>
          <a:xfrm>
            <a:off x="2242087" y="1180225"/>
            <a:ext cx="3571827" cy="3195178"/>
          </a:xfrm>
          <a:prstGeom prst="rect">
            <a:avLst/>
          </a:prstGeom>
        </p:spPr>
      </p:pic>
      <p:cxnSp>
        <p:nvCxnSpPr>
          <p:cNvPr id="54" name="Straight Connector 53">
            <a:extLst>
              <a:ext uri="{FF2B5EF4-FFF2-40B4-BE49-F238E27FC236}">
                <a16:creationId xmlns:a16="http://schemas.microsoft.com/office/drawing/2014/main" id="{902179CF-9735-F541-A72B-E76A45F12480}"/>
              </a:ext>
            </a:extLst>
          </p:cNvPr>
          <p:cNvCxnSpPr>
            <a:cxnSpLocks/>
          </p:cNvCxnSpPr>
          <p:nvPr/>
        </p:nvCxnSpPr>
        <p:spPr>
          <a:xfrm>
            <a:off x="5842622" y="1195724"/>
            <a:ext cx="0" cy="3186000"/>
          </a:xfrm>
          <a:prstGeom prst="line">
            <a:avLst/>
          </a:prstGeom>
          <a:ln w="28575">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9831A16C-F3BC-2846-A8B2-3431472F7C99}"/>
              </a:ext>
            </a:extLst>
          </p:cNvPr>
          <p:cNvSpPr txBox="1"/>
          <p:nvPr/>
        </p:nvSpPr>
        <p:spPr>
          <a:xfrm>
            <a:off x="5316303" y="2371501"/>
            <a:ext cx="1066000" cy="1608781"/>
          </a:xfrm>
          <a:prstGeom prst="roundRect">
            <a:avLst>
              <a:gd name="adj" fmla="val 5084"/>
            </a:avLst>
          </a:prstGeom>
          <a:solidFill>
            <a:schemeClr val="accent6">
              <a:lumMod val="20000"/>
              <a:lumOff val="80000"/>
            </a:schemeClr>
          </a:solidFill>
          <a:ln w="28575">
            <a:solidFill>
              <a:schemeClr val="tx1">
                <a:lumMod val="50000"/>
                <a:lumOff val="50000"/>
              </a:schemeClr>
            </a:solidFill>
          </a:ln>
        </p:spPr>
        <p:txBody>
          <a:bodyPr wrap="square" rtlCol="0" anchor="t" anchorCtr="0">
            <a:noAutofit/>
          </a:bodyPr>
          <a:lstStyle/>
          <a:p>
            <a:pPr algn="ctr"/>
            <a:endParaRPr lang="en-US" sz="1306" b="1" dirty="0">
              <a:latin typeface="Corbel" panose="020B0503020204020204" pitchFamily="34" charset="0"/>
            </a:endParaRPr>
          </a:p>
        </p:txBody>
      </p:sp>
      <p:sp>
        <p:nvSpPr>
          <p:cNvPr id="56" name="TextBox 55">
            <a:extLst>
              <a:ext uri="{FF2B5EF4-FFF2-40B4-BE49-F238E27FC236}">
                <a16:creationId xmlns:a16="http://schemas.microsoft.com/office/drawing/2014/main" id="{37B964CA-CF19-F34B-AC82-0D457A49AD01}"/>
              </a:ext>
            </a:extLst>
          </p:cNvPr>
          <p:cNvSpPr txBox="1"/>
          <p:nvPr/>
        </p:nvSpPr>
        <p:spPr>
          <a:xfrm>
            <a:off x="306826" y="2907140"/>
            <a:ext cx="1045030" cy="1436916"/>
          </a:xfrm>
          <a:prstGeom prst="roundRect">
            <a:avLst>
              <a:gd name="adj" fmla="val 5645"/>
            </a:avLst>
          </a:prstGeom>
          <a:solidFill>
            <a:srgbClr val="FBE5D6"/>
          </a:solidFill>
          <a:ln w="28575">
            <a:solidFill>
              <a:schemeClr val="tx1"/>
            </a:solidFill>
          </a:ln>
        </p:spPr>
        <p:txBody>
          <a:bodyPr wrap="square" rtlCol="0" anchor="ctr" anchorCtr="0">
            <a:noAutofit/>
          </a:bodyPr>
          <a:lstStyle/>
          <a:p>
            <a:pPr algn="ctr"/>
            <a:r>
              <a:rPr lang="en-US" sz="1700" b="1" dirty="0">
                <a:solidFill>
                  <a:schemeClr val="tx2">
                    <a:lumMod val="50000"/>
                  </a:schemeClr>
                </a:solidFill>
                <a:latin typeface="Corbel" panose="020B0503020204020204" pitchFamily="34" charset="0"/>
              </a:rPr>
              <a:t>Host CPU</a:t>
            </a:r>
          </a:p>
        </p:txBody>
      </p:sp>
      <p:sp>
        <p:nvSpPr>
          <p:cNvPr id="57" name="TextBox 56">
            <a:extLst>
              <a:ext uri="{FF2B5EF4-FFF2-40B4-BE49-F238E27FC236}">
                <a16:creationId xmlns:a16="http://schemas.microsoft.com/office/drawing/2014/main" id="{60CF545B-A1B2-2E4A-9BAD-A77CC3A923A9}"/>
              </a:ext>
            </a:extLst>
          </p:cNvPr>
          <p:cNvSpPr txBox="1"/>
          <p:nvPr/>
        </p:nvSpPr>
        <p:spPr>
          <a:xfrm>
            <a:off x="5389227" y="2448668"/>
            <a:ext cx="930547" cy="366459"/>
          </a:xfrm>
          <a:prstGeom prst="roundRect">
            <a:avLst>
              <a:gd name="adj" fmla="val 9171"/>
            </a:avLst>
          </a:prstGeom>
          <a:solidFill>
            <a:schemeClr val="accent6">
              <a:lumMod val="20000"/>
              <a:lumOff val="80000"/>
            </a:schemeClr>
          </a:solidFill>
          <a:ln w="28575">
            <a:solidFill>
              <a:schemeClr val="tx1">
                <a:lumMod val="50000"/>
                <a:lumOff val="50000"/>
              </a:schemeClr>
            </a:solidFill>
          </a:ln>
        </p:spPr>
        <p:txBody>
          <a:bodyPr wrap="square" rtlCol="0" anchor="ctr" anchorCtr="0">
            <a:noAutofit/>
          </a:bodyPr>
          <a:lstStyle>
            <a:defPPr>
              <a:defRPr lang="en-US"/>
            </a:defPPr>
            <a:lvl1pPr algn="ctr">
              <a:defRPr sz="1500" b="1">
                <a:latin typeface="Corbel" panose="020B0503020204020204" pitchFamily="34" charset="0"/>
              </a:defRPr>
            </a:lvl1pPr>
          </a:lstStyle>
          <a:p>
            <a:r>
              <a:rPr lang="en-US" sz="1200" dirty="0">
                <a:solidFill>
                  <a:schemeClr val="tx1">
                    <a:lumMod val="50000"/>
                    <a:lumOff val="50000"/>
                  </a:schemeClr>
                </a:solidFill>
              </a:rPr>
              <a:t>TB-SRAM</a:t>
            </a:r>
            <a:r>
              <a:rPr lang="en-US" sz="1200" baseline="-25000" dirty="0">
                <a:solidFill>
                  <a:schemeClr val="tx1">
                    <a:lumMod val="50000"/>
                    <a:lumOff val="50000"/>
                  </a:schemeClr>
                </a:solidFill>
                <a:latin typeface="Calibri" panose="020F0502020204030204" pitchFamily="34" charset="0"/>
                <a:cs typeface="Calibri" panose="020F0502020204030204" pitchFamily="34" charset="0"/>
              </a:rPr>
              <a:t>1</a:t>
            </a:r>
          </a:p>
        </p:txBody>
      </p:sp>
      <p:sp>
        <p:nvSpPr>
          <p:cNvPr id="58" name="TextBox 57">
            <a:extLst>
              <a:ext uri="{FF2B5EF4-FFF2-40B4-BE49-F238E27FC236}">
                <a16:creationId xmlns:a16="http://schemas.microsoft.com/office/drawing/2014/main" id="{78F586E2-6BFD-7D40-B3B8-FA5210E5A757}"/>
              </a:ext>
            </a:extLst>
          </p:cNvPr>
          <p:cNvSpPr txBox="1"/>
          <p:nvPr/>
        </p:nvSpPr>
        <p:spPr>
          <a:xfrm>
            <a:off x="5389227" y="2856057"/>
            <a:ext cx="930547" cy="366459"/>
          </a:xfrm>
          <a:prstGeom prst="roundRect">
            <a:avLst>
              <a:gd name="adj" fmla="val 9171"/>
            </a:avLst>
          </a:prstGeom>
          <a:solidFill>
            <a:schemeClr val="accent6">
              <a:lumMod val="20000"/>
              <a:lumOff val="80000"/>
            </a:schemeClr>
          </a:solidFill>
          <a:ln w="28575">
            <a:solidFill>
              <a:schemeClr val="tx1">
                <a:lumMod val="50000"/>
                <a:lumOff val="50000"/>
              </a:schemeClr>
            </a:solidFill>
          </a:ln>
        </p:spPr>
        <p:txBody>
          <a:bodyPr wrap="square" rtlCol="0" anchor="ctr" anchorCtr="0">
            <a:noAutofit/>
          </a:bodyPr>
          <a:lstStyle>
            <a:defPPr>
              <a:defRPr lang="en-US"/>
            </a:defPPr>
            <a:lvl1pPr algn="ctr">
              <a:defRPr sz="1200" b="1">
                <a:latin typeface="Corbel" panose="020B0503020204020204" pitchFamily="34" charset="0"/>
              </a:defRPr>
            </a:lvl1pPr>
          </a:lstStyle>
          <a:p>
            <a:r>
              <a:rPr lang="en-US" dirty="0">
                <a:solidFill>
                  <a:schemeClr val="tx1">
                    <a:lumMod val="50000"/>
                    <a:lumOff val="50000"/>
                  </a:schemeClr>
                </a:solidFill>
              </a:rPr>
              <a:t>TB-SRAM</a:t>
            </a:r>
            <a:r>
              <a:rPr lang="en-US" baseline="-25000" dirty="0">
                <a:solidFill>
                  <a:schemeClr val="tx1">
                    <a:lumMod val="50000"/>
                    <a:lumOff val="50000"/>
                  </a:schemeClr>
                </a:solidFill>
                <a:latin typeface="Calibri" panose="020F0502020204030204" pitchFamily="34" charset="0"/>
                <a:cs typeface="Calibri" panose="020F0502020204030204" pitchFamily="34" charset="0"/>
              </a:rPr>
              <a:t>2</a:t>
            </a:r>
          </a:p>
        </p:txBody>
      </p:sp>
      <p:sp>
        <p:nvSpPr>
          <p:cNvPr id="59" name="TextBox 58">
            <a:extLst>
              <a:ext uri="{FF2B5EF4-FFF2-40B4-BE49-F238E27FC236}">
                <a16:creationId xmlns:a16="http://schemas.microsoft.com/office/drawing/2014/main" id="{DA875FCA-5BB7-0C4B-977E-B2FD650A451F}"/>
              </a:ext>
            </a:extLst>
          </p:cNvPr>
          <p:cNvSpPr txBox="1"/>
          <p:nvPr/>
        </p:nvSpPr>
        <p:spPr>
          <a:xfrm>
            <a:off x="5392556" y="3528074"/>
            <a:ext cx="930547" cy="366459"/>
          </a:xfrm>
          <a:prstGeom prst="roundRect">
            <a:avLst>
              <a:gd name="adj" fmla="val 9171"/>
            </a:avLst>
          </a:prstGeom>
          <a:solidFill>
            <a:schemeClr val="accent6">
              <a:lumMod val="20000"/>
              <a:lumOff val="80000"/>
            </a:schemeClr>
          </a:solidFill>
          <a:ln w="28575">
            <a:solidFill>
              <a:schemeClr val="tx1">
                <a:lumMod val="50000"/>
                <a:lumOff val="50000"/>
              </a:schemeClr>
            </a:solidFill>
          </a:ln>
        </p:spPr>
        <p:txBody>
          <a:bodyPr wrap="square" rtlCol="0" anchor="ctr" anchorCtr="0">
            <a:noAutofit/>
          </a:bodyPr>
          <a:lstStyle>
            <a:defPPr>
              <a:defRPr lang="en-US"/>
            </a:defPPr>
            <a:lvl1pPr algn="ctr">
              <a:defRPr sz="1200" b="1">
                <a:latin typeface="Corbel" panose="020B0503020204020204" pitchFamily="34" charset="0"/>
              </a:defRPr>
            </a:lvl1pPr>
          </a:lstStyle>
          <a:p>
            <a:r>
              <a:rPr lang="en-US" dirty="0">
                <a:solidFill>
                  <a:schemeClr val="tx1">
                    <a:lumMod val="50000"/>
                    <a:lumOff val="50000"/>
                  </a:schemeClr>
                </a:solidFill>
              </a:rPr>
              <a:t>TB-</a:t>
            </a:r>
            <a:r>
              <a:rPr lang="en-US" dirty="0" err="1">
                <a:solidFill>
                  <a:schemeClr val="tx1">
                    <a:lumMod val="50000"/>
                    <a:lumOff val="50000"/>
                  </a:schemeClr>
                </a:solidFill>
              </a:rPr>
              <a:t>SRAM</a:t>
            </a:r>
            <a:r>
              <a:rPr lang="en-US" baseline="-25000" dirty="0" err="1">
                <a:solidFill>
                  <a:schemeClr val="tx1">
                    <a:lumMod val="50000"/>
                    <a:lumOff val="50000"/>
                  </a:schemeClr>
                </a:solidFill>
                <a:latin typeface="Calibri" panose="020F0502020204030204" pitchFamily="34" charset="0"/>
                <a:cs typeface="Calibri" panose="020F0502020204030204" pitchFamily="34" charset="0"/>
              </a:rPr>
              <a:t>n</a:t>
            </a:r>
            <a:endParaRPr lang="en-US" baseline="-25000" dirty="0">
              <a:solidFill>
                <a:schemeClr val="tx1">
                  <a:lumMod val="50000"/>
                  <a:lumOff val="50000"/>
                </a:schemeClr>
              </a:solidFill>
              <a:latin typeface="Calibri" panose="020F0502020204030204" pitchFamily="34" charset="0"/>
              <a:cs typeface="Calibri" panose="020F0502020204030204" pitchFamily="34" charset="0"/>
            </a:endParaRPr>
          </a:p>
        </p:txBody>
      </p:sp>
      <p:sp>
        <p:nvSpPr>
          <p:cNvPr id="60" name="TextBox 59">
            <a:extLst>
              <a:ext uri="{FF2B5EF4-FFF2-40B4-BE49-F238E27FC236}">
                <a16:creationId xmlns:a16="http://schemas.microsoft.com/office/drawing/2014/main" id="{D5B0BE9C-E5AF-3542-99DD-6360D6C57C9E}"/>
              </a:ext>
            </a:extLst>
          </p:cNvPr>
          <p:cNvSpPr txBox="1"/>
          <p:nvPr/>
        </p:nvSpPr>
        <p:spPr>
          <a:xfrm>
            <a:off x="7321660" y="2625134"/>
            <a:ext cx="1438155" cy="1049078"/>
          </a:xfrm>
          <a:prstGeom prst="roundRect">
            <a:avLst>
              <a:gd name="adj" fmla="val 5214"/>
            </a:avLst>
          </a:prstGeom>
          <a:solidFill>
            <a:schemeClr val="accent6">
              <a:lumMod val="20000"/>
              <a:lumOff val="80000"/>
              <a:alpha val="34000"/>
            </a:schemeClr>
          </a:solidFill>
          <a:ln w="28575">
            <a:solidFill>
              <a:schemeClr val="tx1">
                <a:lumMod val="50000"/>
                <a:lumOff val="50000"/>
              </a:schemeClr>
            </a:solidFill>
          </a:ln>
        </p:spPr>
        <p:txBody>
          <a:bodyPr wrap="square" rtlCol="0" anchor="ctr" anchorCtr="0">
            <a:noAutofit/>
          </a:bodyPr>
          <a:lstStyle>
            <a:defPPr>
              <a:defRPr lang="en-US"/>
            </a:defPPr>
            <a:lvl1pPr algn="ctr">
              <a:defRPr sz="4000" b="1"/>
            </a:lvl1pPr>
          </a:lstStyle>
          <a:p>
            <a:r>
              <a:rPr lang="en-US" sz="1700" dirty="0">
                <a:solidFill>
                  <a:schemeClr val="tx1">
                    <a:lumMod val="50000"/>
                    <a:lumOff val="50000"/>
                  </a:schemeClr>
                </a:solidFill>
                <a:latin typeface="Corbel" panose="020B0503020204020204" pitchFamily="34" charset="0"/>
              </a:rPr>
              <a:t>GenASM-TB</a:t>
            </a:r>
          </a:p>
          <a:p>
            <a:r>
              <a:rPr lang="en-US" sz="1700" dirty="0">
                <a:solidFill>
                  <a:schemeClr val="tx1">
                    <a:lumMod val="50000"/>
                    <a:lumOff val="50000"/>
                  </a:schemeClr>
                </a:solidFill>
                <a:latin typeface="Corbel" panose="020B0503020204020204" pitchFamily="34" charset="0"/>
              </a:rPr>
              <a:t>Accelerator</a:t>
            </a:r>
          </a:p>
        </p:txBody>
      </p:sp>
      <p:sp>
        <p:nvSpPr>
          <p:cNvPr id="61" name="TextBox 60">
            <a:extLst>
              <a:ext uri="{FF2B5EF4-FFF2-40B4-BE49-F238E27FC236}">
                <a16:creationId xmlns:a16="http://schemas.microsoft.com/office/drawing/2014/main" id="{B2067F8C-71C1-104D-B521-C15879FA5BF8}"/>
              </a:ext>
            </a:extLst>
          </p:cNvPr>
          <p:cNvSpPr txBox="1">
            <a:spLocks/>
          </p:cNvSpPr>
          <p:nvPr/>
        </p:nvSpPr>
        <p:spPr>
          <a:xfrm>
            <a:off x="2365690" y="1268457"/>
            <a:ext cx="1938243" cy="3025957"/>
          </a:xfrm>
          <a:prstGeom prst="roundRect">
            <a:avLst>
              <a:gd name="adj" fmla="val 1481"/>
            </a:avLst>
          </a:prstGeom>
          <a:solidFill>
            <a:schemeClr val="accent6">
              <a:lumMod val="20000"/>
              <a:lumOff val="80000"/>
            </a:schemeClr>
          </a:solidFill>
          <a:ln w="28575">
            <a:solidFill>
              <a:schemeClr val="tx1">
                <a:lumMod val="50000"/>
                <a:lumOff val="50000"/>
              </a:schemeClr>
            </a:solidFill>
          </a:ln>
        </p:spPr>
        <p:txBody>
          <a:bodyPr wrap="square" rtlCol="0" anchor="ctr" anchorCtr="0">
            <a:noAutofit/>
          </a:bodyPr>
          <a:lstStyle/>
          <a:p>
            <a:pPr algn="ctr">
              <a:spcBef>
                <a:spcPts val="218"/>
              </a:spcBef>
            </a:pPr>
            <a:endParaRPr lang="en-US" sz="1306" b="1" dirty="0">
              <a:solidFill>
                <a:schemeClr val="tx1">
                  <a:lumMod val="50000"/>
                  <a:lumOff val="50000"/>
                </a:schemeClr>
              </a:solidFill>
              <a:latin typeface="Corbel" panose="020B0503020204020204" pitchFamily="34" charset="0"/>
            </a:endParaRPr>
          </a:p>
          <a:p>
            <a:pPr algn="ctr">
              <a:spcBef>
                <a:spcPts val="218"/>
              </a:spcBef>
            </a:pPr>
            <a:endParaRPr lang="en-US" sz="1306" b="1" dirty="0">
              <a:solidFill>
                <a:schemeClr val="tx1">
                  <a:lumMod val="50000"/>
                  <a:lumOff val="50000"/>
                </a:schemeClr>
              </a:solidFill>
              <a:latin typeface="Corbel" panose="020B0503020204020204" pitchFamily="34" charset="0"/>
            </a:endParaRPr>
          </a:p>
          <a:p>
            <a:pPr algn="ctr">
              <a:spcBef>
                <a:spcPts val="218"/>
              </a:spcBef>
            </a:pPr>
            <a:endParaRPr lang="en-US" sz="800" b="1" dirty="0">
              <a:solidFill>
                <a:schemeClr val="tx1">
                  <a:lumMod val="50000"/>
                  <a:lumOff val="50000"/>
                </a:schemeClr>
              </a:solidFill>
              <a:latin typeface="Corbel" panose="020B0503020204020204" pitchFamily="34" charset="0"/>
            </a:endParaRPr>
          </a:p>
          <a:p>
            <a:pPr algn="ctr">
              <a:spcBef>
                <a:spcPts val="218"/>
              </a:spcBef>
            </a:pPr>
            <a:r>
              <a:rPr lang="en-US" sz="1700" b="1" dirty="0">
                <a:solidFill>
                  <a:schemeClr val="tx1">
                    <a:lumMod val="50000"/>
                    <a:lumOff val="50000"/>
                  </a:schemeClr>
                </a:solidFill>
                <a:latin typeface="Corbel" panose="020B0503020204020204" pitchFamily="34" charset="0"/>
              </a:rPr>
              <a:t>GenASM-DC</a:t>
            </a:r>
          </a:p>
          <a:p>
            <a:pPr algn="ctr"/>
            <a:r>
              <a:rPr lang="en-US" sz="1700" b="1" dirty="0">
                <a:solidFill>
                  <a:schemeClr val="tx1">
                    <a:lumMod val="50000"/>
                    <a:lumOff val="50000"/>
                  </a:schemeClr>
                </a:solidFill>
                <a:latin typeface="Corbel" panose="020B0503020204020204" pitchFamily="34" charset="0"/>
              </a:rPr>
              <a:t>Accelerator</a:t>
            </a:r>
          </a:p>
        </p:txBody>
      </p:sp>
      <p:sp>
        <p:nvSpPr>
          <p:cNvPr id="62" name="TextBox 61">
            <a:extLst>
              <a:ext uri="{FF2B5EF4-FFF2-40B4-BE49-F238E27FC236}">
                <a16:creationId xmlns:a16="http://schemas.microsoft.com/office/drawing/2014/main" id="{6045B6F3-C506-354B-8767-47FC91063F3F}"/>
              </a:ext>
            </a:extLst>
          </p:cNvPr>
          <p:cNvSpPr txBox="1"/>
          <p:nvPr/>
        </p:nvSpPr>
        <p:spPr>
          <a:xfrm>
            <a:off x="7322449" y="2625134"/>
            <a:ext cx="1438155" cy="1049078"/>
          </a:xfrm>
          <a:prstGeom prst="roundRect">
            <a:avLst>
              <a:gd name="adj" fmla="val 5214"/>
            </a:avLst>
          </a:prstGeom>
          <a:solidFill>
            <a:srgbClr val="5D2784">
              <a:alpha val="34000"/>
            </a:srgbClr>
          </a:solidFill>
          <a:ln w="28575">
            <a:solidFill>
              <a:schemeClr val="tx1"/>
            </a:solidFill>
          </a:ln>
        </p:spPr>
        <p:txBody>
          <a:bodyPr wrap="square" rtlCol="0" anchor="ctr" anchorCtr="0">
            <a:noAutofit/>
          </a:bodyPr>
          <a:lstStyle>
            <a:defPPr>
              <a:defRPr lang="en-US"/>
            </a:defPPr>
            <a:lvl1pPr algn="ctr">
              <a:defRPr sz="4000" b="1"/>
            </a:lvl1pPr>
          </a:lstStyle>
          <a:p>
            <a:r>
              <a:rPr lang="en-US" sz="1700" dirty="0">
                <a:solidFill>
                  <a:srgbClr val="5D2784"/>
                </a:solidFill>
                <a:latin typeface="Corbel" panose="020B0503020204020204" pitchFamily="34" charset="0"/>
              </a:rPr>
              <a:t>GenASM-TB</a:t>
            </a:r>
          </a:p>
          <a:p>
            <a:r>
              <a:rPr lang="en-US" sz="1700" dirty="0">
                <a:solidFill>
                  <a:srgbClr val="5D2784"/>
                </a:solidFill>
                <a:latin typeface="Corbel" panose="020B0503020204020204" pitchFamily="34" charset="0"/>
              </a:rPr>
              <a:t>Accelerator</a:t>
            </a:r>
          </a:p>
        </p:txBody>
      </p:sp>
      <p:sp>
        <p:nvSpPr>
          <p:cNvPr id="63" name="TextBox 62">
            <a:extLst>
              <a:ext uri="{FF2B5EF4-FFF2-40B4-BE49-F238E27FC236}">
                <a16:creationId xmlns:a16="http://schemas.microsoft.com/office/drawing/2014/main" id="{BFD226AB-2C4A-154E-8A7A-9880594FA0B4}"/>
              </a:ext>
            </a:extLst>
          </p:cNvPr>
          <p:cNvSpPr txBox="1">
            <a:spLocks/>
          </p:cNvSpPr>
          <p:nvPr/>
        </p:nvSpPr>
        <p:spPr>
          <a:xfrm>
            <a:off x="2365691" y="1272397"/>
            <a:ext cx="1938243" cy="3032434"/>
          </a:xfrm>
          <a:prstGeom prst="roundRect">
            <a:avLst>
              <a:gd name="adj" fmla="val 1481"/>
            </a:avLst>
          </a:prstGeom>
          <a:solidFill>
            <a:srgbClr val="A9D18E"/>
          </a:solidFill>
          <a:ln w="28575">
            <a:solidFill>
              <a:schemeClr val="tx1"/>
            </a:solidFill>
          </a:ln>
        </p:spPr>
        <p:txBody>
          <a:bodyPr wrap="square" rtlCol="0" anchor="ctr" anchorCtr="0">
            <a:noAutofit/>
          </a:bodyPr>
          <a:lstStyle/>
          <a:p>
            <a:pPr algn="ctr">
              <a:spcBef>
                <a:spcPts val="218"/>
              </a:spcBef>
            </a:pPr>
            <a:endParaRPr lang="en-US" sz="1306" b="1" dirty="0">
              <a:solidFill>
                <a:srgbClr val="324D1F"/>
              </a:solidFill>
              <a:latin typeface="Corbel" panose="020B0503020204020204" pitchFamily="34" charset="0"/>
            </a:endParaRPr>
          </a:p>
          <a:p>
            <a:pPr algn="ctr">
              <a:spcBef>
                <a:spcPts val="218"/>
              </a:spcBef>
            </a:pPr>
            <a:endParaRPr lang="en-US" sz="1306" b="1" dirty="0">
              <a:solidFill>
                <a:srgbClr val="324D1F"/>
              </a:solidFill>
              <a:latin typeface="Corbel" panose="020B0503020204020204" pitchFamily="34" charset="0"/>
            </a:endParaRPr>
          </a:p>
          <a:p>
            <a:pPr algn="ctr">
              <a:spcBef>
                <a:spcPts val="218"/>
              </a:spcBef>
            </a:pPr>
            <a:endParaRPr lang="en-US" sz="800" b="1" dirty="0">
              <a:solidFill>
                <a:srgbClr val="324D1F"/>
              </a:solidFill>
              <a:latin typeface="Corbel" panose="020B0503020204020204" pitchFamily="34" charset="0"/>
            </a:endParaRPr>
          </a:p>
          <a:p>
            <a:pPr algn="ctr">
              <a:spcBef>
                <a:spcPts val="218"/>
              </a:spcBef>
            </a:pPr>
            <a:r>
              <a:rPr lang="en-US" sz="1700" b="1" dirty="0">
                <a:solidFill>
                  <a:srgbClr val="324D1F"/>
                </a:solidFill>
                <a:latin typeface="Corbel" panose="020B0503020204020204" pitchFamily="34" charset="0"/>
              </a:rPr>
              <a:t>GenASM-DC</a:t>
            </a:r>
          </a:p>
          <a:p>
            <a:pPr algn="ctr"/>
            <a:r>
              <a:rPr lang="en-US" sz="1700" b="1" dirty="0">
                <a:solidFill>
                  <a:srgbClr val="324D1F"/>
                </a:solidFill>
                <a:latin typeface="Corbel" panose="020B0503020204020204" pitchFamily="34" charset="0"/>
              </a:rPr>
              <a:t>Accelerator</a:t>
            </a:r>
          </a:p>
        </p:txBody>
      </p:sp>
      <p:sp>
        <p:nvSpPr>
          <p:cNvPr id="64" name="TextBox 63">
            <a:extLst>
              <a:ext uri="{FF2B5EF4-FFF2-40B4-BE49-F238E27FC236}">
                <a16:creationId xmlns:a16="http://schemas.microsoft.com/office/drawing/2014/main" id="{B5E1A3F2-154E-5746-AE74-4F89997F449A}"/>
              </a:ext>
            </a:extLst>
          </p:cNvPr>
          <p:cNvSpPr txBox="1"/>
          <p:nvPr/>
        </p:nvSpPr>
        <p:spPr>
          <a:xfrm>
            <a:off x="315121" y="1192550"/>
            <a:ext cx="1045030" cy="1436916"/>
          </a:xfrm>
          <a:prstGeom prst="roundRect">
            <a:avLst>
              <a:gd name="adj" fmla="val 6412"/>
            </a:avLst>
          </a:prstGeom>
          <a:solidFill>
            <a:srgbClr val="9DC3E6"/>
          </a:solidFill>
          <a:ln w="28575">
            <a:solidFill>
              <a:schemeClr val="tx1"/>
            </a:solidFill>
          </a:ln>
        </p:spPr>
        <p:txBody>
          <a:bodyPr wrap="square" rtlCol="0" anchor="ctr" anchorCtr="0">
            <a:noAutofit/>
          </a:bodyPr>
          <a:lstStyle/>
          <a:p>
            <a:pPr algn="ctr"/>
            <a:r>
              <a:rPr lang="en-US" sz="1700" b="1" dirty="0">
                <a:latin typeface="Corbel" panose="020B0503020204020204" pitchFamily="34" charset="0"/>
              </a:rPr>
              <a:t>Main Memory</a:t>
            </a:r>
          </a:p>
        </p:txBody>
      </p:sp>
      <p:sp>
        <p:nvSpPr>
          <p:cNvPr id="66" name="TextBox 65">
            <a:extLst>
              <a:ext uri="{FF2B5EF4-FFF2-40B4-BE49-F238E27FC236}">
                <a16:creationId xmlns:a16="http://schemas.microsoft.com/office/drawing/2014/main" id="{1714163F-6D75-F24C-9D2C-7FCE2829A7E4}"/>
              </a:ext>
            </a:extLst>
          </p:cNvPr>
          <p:cNvSpPr txBox="1"/>
          <p:nvPr/>
        </p:nvSpPr>
        <p:spPr>
          <a:xfrm>
            <a:off x="2452539" y="1404140"/>
            <a:ext cx="1709666" cy="657002"/>
          </a:xfrm>
          <a:prstGeom prst="roundRect">
            <a:avLst>
              <a:gd name="adj" fmla="val 9171"/>
            </a:avLst>
          </a:prstGeom>
          <a:solidFill>
            <a:schemeClr val="accent6">
              <a:lumMod val="20000"/>
              <a:lumOff val="80000"/>
            </a:schemeClr>
          </a:solidFill>
          <a:ln w="28575">
            <a:solidFill>
              <a:schemeClr val="tx1">
                <a:lumMod val="50000"/>
                <a:lumOff val="50000"/>
              </a:schemeClr>
            </a:solidFill>
          </a:ln>
        </p:spPr>
        <p:txBody>
          <a:bodyPr wrap="square" rtlCol="0" anchor="ctr" anchorCtr="0">
            <a:noAutofit/>
          </a:bodyPr>
          <a:lstStyle>
            <a:defPPr>
              <a:defRPr lang="en-US"/>
            </a:defPPr>
            <a:lvl1pPr algn="ctr">
              <a:defRPr sz="1700" b="1">
                <a:latin typeface="Corbel" panose="020B0503020204020204" pitchFamily="34" charset="0"/>
              </a:defRPr>
            </a:lvl1pPr>
          </a:lstStyle>
          <a:p>
            <a:r>
              <a:rPr lang="en-US" sz="1500" dirty="0">
                <a:solidFill>
                  <a:schemeClr val="tx1">
                    <a:lumMod val="50000"/>
                    <a:lumOff val="50000"/>
                  </a:schemeClr>
                </a:solidFill>
              </a:rPr>
              <a:t>DC-SRAM</a:t>
            </a:r>
          </a:p>
        </p:txBody>
      </p:sp>
      <p:cxnSp>
        <p:nvCxnSpPr>
          <p:cNvPr id="67" name="Straight Arrow Connector 66">
            <a:extLst>
              <a:ext uri="{FF2B5EF4-FFF2-40B4-BE49-F238E27FC236}">
                <a16:creationId xmlns:a16="http://schemas.microsoft.com/office/drawing/2014/main" id="{D75FEFB4-EAFD-3248-B303-1BE5C8BCC9AB}"/>
              </a:ext>
            </a:extLst>
          </p:cNvPr>
          <p:cNvCxnSpPr>
            <a:cxnSpLocks/>
          </p:cNvCxnSpPr>
          <p:nvPr/>
        </p:nvCxnSpPr>
        <p:spPr>
          <a:xfrm flipV="1">
            <a:off x="4327218" y="3097751"/>
            <a:ext cx="965801"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734D94DD-C561-AC45-B15B-0940357B1B28}"/>
              </a:ext>
            </a:extLst>
          </p:cNvPr>
          <p:cNvSpPr txBox="1"/>
          <p:nvPr/>
        </p:nvSpPr>
        <p:spPr>
          <a:xfrm>
            <a:off x="2456337" y="1408080"/>
            <a:ext cx="1709666" cy="657002"/>
          </a:xfrm>
          <a:prstGeom prst="roundRect">
            <a:avLst>
              <a:gd name="adj" fmla="val 9171"/>
            </a:avLst>
          </a:prstGeom>
          <a:solidFill>
            <a:srgbClr val="9DC3E6"/>
          </a:solidFill>
          <a:ln w="28575">
            <a:solidFill>
              <a:schemeClr val="tx1"/>
            </a:solidFill>
          </a:ln>
        </p:spPr>
        <p:txBody>
          <a:bodyPr wrap="square" rtlCol="0" anchor="ctr" anchorCtr="0">
            <a:noAutofit/>
          </a:bodyPr>
          <a:lstStyle>
            <a:defPPr>
              <a:defRPr lang="en-US"/>
            </a:defPPr>
            <a:lvl1pPr algn="ctr">
              <a:defRPr sz="1700" b="1">
                <a:latin typeface="Corbel" panose="020B0503020204020204" pitchFamily="34" charset="0"/>
              </a:defRPr>
            </a:lvl1pPr>
          </a:lstStyle>
          <a:p>
            <a:r>
              <a:rPr lang="en-US" sz="1500" dirty="0"/>
              <a:t>DC-SRAM</a:t>
            </a:r>
          </a:p>
        </p:txBody>
      </p:sp>
      <p:cxnSp>
        <p:nvCxnSpPr>
          <p:cNvPr id="69" name="Straight Arrow Connector 68">
            <a:extLst>
              <a:ext uri="{FF2B5EF4-FFF2-40B4-BE49-F238E27FC236}">
                <a16:creationId xmlns:a16="http://schemas.microsoft.com/office/drawing/2014/main" id="{28810DB2-49DA-514D-81DB-EE9CE2C276C6}"/>
              </a:ext>
            </a:extLst>
          </p:cNvPr>
          <p:cNvCxnSpPr>
            <a:cxnSpLocks/>
          </p:cNvCxnSpPr>
          <p:nvPr/>
        </p:nvCxnSpPr>
        <p:spPr>
          <a:xfrm flipV="1">
            <a:off x="6413678" y="3085322"/>
            <a:ext cx="90295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58222B21-6E0F-6B47-B6B2-EBC74F07103A}"/>
              </a:ext>
            </a:extLst>
          </p:cNvPr>
          <p:cNvSpPr txBox="1"/>
          <p:nvPr/>
        </p:nvSpPr>
        <p:spPr>
          <a:xfrm>
            <a:off x="4442891" y="1216785"/>
            <a:ext cx="1350282" cy="500419"/>
          </a:xfrm>
          <a:prstGeom prst="roundRect">
            <a:avLst>
              <a:gd name="adj" fmla="val 0"/>
            </a:avLst>
          </a:prstGeom>
          <a:noFill/>
        </p:spPr>
        <p:txBody>
          <a:bodyPr wrap="square" rtlCol="0" anchor="ctr" anchorCtr="0">
            <a:noAutofit/>
          </a:bodyPr>
          <a:lstStyle/>
          <a:p>
            <a:pPr algn="r" defTabSz="331836">
              <a:defRPr/>
            </a:pPr>
            <a:r>
              <a:rPr lang="en-US" sz="1700" b="1" kern="0" dirty="0">
                <a:solidFill>
                  <a:srgbClr val="324D1F"/>
                </a:solidFill>
                <a:latin typeface="Corbel" panose="020B0503020204020204" pitchFamily="34" charset="0"/>
              </a:rPr>
              <a:t>GenASM-DC</a:t>
            </a:r>
            <a:endParaRPr lang="en-US" sz="1700" b="1" kern="0" baseline="-25000" dirty="0">
              <a:solidFill>
                <a:srgbClr val="324D1F"/>
              </a:solidFill>
              <a:latin typeface="Corbel" panose="020B0503020204020204" pitchFamily="34" charset="0"/>
            </a:endParaRPr>
          </a:p>
        </p:txBody>
      </p:sp>
      <p:sp>
        <p:nvSpPr>
          <p:cNvPr id="71" name="TextBox 70">
            <a:extLst>
              <a:ext uri="{FF2B5EF4-FFF2-40B4-BE49-F238E27FC236}">
                <a16:creationId xmlns:a16="http://schemas.microsoft.com/office/drawing/2014/main" id="{3E4C5888-0174-AF4A-A8E4-485C3E51A5DD}"/>
              </a:ext>
            </a:extLst>
          </p:cNvPr>
          <p:cNvSpPr txBox="1"/>
          <p:nvPr/>
        </p:nvSpPr>
        <p:spPr>
          <a:xfrm>
            <a:off x="5894758" y="1216785"/>
            <a:ext cx="1331456" cy="500419"/>
          </a:xfrm>
          <a:prstGeom prst="roundRect">
            <a:avLst>
              <a:gd name="adj" fmla="val 0"/>
            </a:avLst>
          </a:prstGeom>
          <a:noFill/>
        </p:spPr>
        <p:txBody>
          <a:bodyPr wrap="square" rtlCol="0" anchor="ctr" anchorCtr="0">
            <a:noAutofit/>
          </a:bodyPr>
          <a:lstStyle/>
          <a:p>
            <a:pPr defTabSz="331836">
              <a:defRPr/>
            </a:pPr>
            <a:r>
              <a:rPr lang="en-US" sz="1700" b="1" kern="0" dirty="0">
                <a:solidFill>
                  <a:srgbClr val="5D2784"/>
                </a:solidFill>
                <a:latin typeface="Corbel" panose="020B0503020204020204" pitchFamily="34" charset="0"/>
              </a:rPr>
              <a:t>GenASM-TB</a:t>
            </a:r>
            <a:endParaRPr lang="en-US" sz="1700" b="1" kern="0" baseline="-25000" dirty="0">
              <a:solidFill>
                <a:srgbClr val="5D2784"/>
              </a:solidFill>
              <a:latin typeface="Corbel" panose="020B0503020204020204" pitchFamily="34" charset="0"/>
            </a:endParaRPr>
          </a:p>
        </p:txBody>
      </p:sp>
      <p:sp>
        <p:nvSpPr>
          <p:cNvPr id="72" name="TextBox 71">
            <a:extLst>
              <a:ext uri="{FF2B5EF4-FFF2-40B4-BE49-F238E27FC236}">
                <a16:creationId xmlns:a16="http://schemas.microsoft.com/office/drawing/2014/main" id="{E8C701E0-13D0-674E-9C9B-E8EE8FE7EB88}"/>
              </a:ext>
            </a:extLst>
          </p:cNvPr>
          <p:cNvSpPr txBox="1"/>
          <p:nvPr/>
        </p:nvSpPr>
        <p:spPr>
          <a:xfrm>
            <a:off x="5316303" y="2371502"/>
            <a:ext cx="1066000" cy="1608781"/>
          </a:xfrm>
          <a:prstGeom prst="roundRect">
            <a:avLst>
              <a:gd name="adj" fmla="val 5084"/>
            </a:avLst>
          </a:prstGeom>
          <a:solidFill>
            <a:schemeClr val="accent2">
              <a:lumMod val="20000"/>
              <a:lumOff val="80000"/>
            </a:schemeClr>
          </a:solidFill>
          <a:ln w="28575">
            <a:solidFill>
              <a:schemeClr val="tx1"/>
            </a:solidFill>
          </a:ln>
        </p:spPr>
        <p:txBody>
          <a:bodyPr wrap="square" rtlCol="0" anchor="t" anchorCtr="0">
            <a:noAutofit/>
          </a:bodyPr>
          <a:lstStyle/>
          <a:p>
            <a:pPr algn="ctr"/>
            <a:endParaRPr lang="en-US" sz="1306" b="1" dirty="0">
              <a:latin typeface="Corbel" panose="020B0503020204020204" pitchFamily="34" charset="0"/>
            </a:endParaRPr>
          </a:p>
        </p:txBody>
      </p:sp>
      <p:sp>
        <p:nvSpPr>
          <p:cNvPr id="73" name="TextBox 72">
            <a:extLst>
              <a:ext uri="{FF2B5EF4-FFF2-40B4-BE49-F238E27FC236}">
                <a16:creationId xmlns:a16="http://schemas.microsoft.com/office/drawing/2014/main" id="{549EBCDE-C098-094F-AFB0-85D9C004742B}"/>
              </a:ext>
            </a:extLst>
          </p:cNvPr>
          <p:cNvSpPr txBox="1"/>
          <p:nvPr/>
        </p:nvSpPr>
        <p:spPr>
          <a:xfrm>
            <a:off x="5391705" y="2452850"/>
            <a:ext cx="930547" cy="366459"/>
          </a:xfrm>
          <a:prstGeom prst="roundRect">
            <a:avLst>
              <a:gd name="adj" fmla="val 9171"/>
            </a:avLst>
          </a:prstGeom>
          <a:solidFill>
            <a:srgbClr val="9DC3E6"/>
          </a:solidFill>
          <a:ln w="28575">
            <a:solidFill>
              <a:schemeClr val="tx1"/>
            </a:solidFill>
          </a:ln>
        </p:spPr>
        <p:txBody>
          <a:bodyPr wrap="square" rtlCol="0" anchor="ctr" anchorCtr="0">
            <a:noAutofit/>
          </a:bodyPr>
          <a:lstStyle>
            <a:defPPr>
              <a:defRPr lang="en-US"/>
            </a:defPPr>
            <a:lvl1pPr algn="ctr">
              <a:defRPr sz="1500" b="1">
                <a:latin typeface="Corbel" panose="020B0503020204020204" pitchFamily="34" charset="0"/>
              </a:defRPr>
            </a:lvl1pPr>
          </a:lstStyle>
          <a:p>
            <a:r>
              <a:rPr lang="en-US" sz="1200" dirty="0"/>
              <a:t>TB-SRAM</a:t>
            </a:r>
            <a:r>
              <a:rPr lang="en-US" sz="1200" baseline="-25000" dirty="0">
                <a:latin typeface="Calibri" panose="020F0502020204030204" pitchFamily="34" charset="0"/>
                <a:cs typeface="Calibri" panose="020F0502020204030204" pitchFamily="34" charset="0"/>
              </a:rPr>
              <a:t>1</a:t>
            </a:r>
          </a:p>
        </p:txBody>
      </p:sp>
      <p:sp>
        <p:nvSpPr>
          <p:cNvPr id="74" name="TextBox 73">
            <a:extLst>
              <a:ext uri="{FF2B5EF4-FFF2-40B4-BE49-F238E27FC236}">
                <a16:creationId xmlns:a16="http://schemas.microsoft.com/office/drawing/2014/main" id="{9839777C-AC84-F541-9977-EF86E6FBCFEE}"/>
              </a:ext>
            </a:extLst>
          </p:cNvPr>
          <p:cNvSpPr txBox="1"/>
          <p:nvPr/>
        </p:nvSpPr>
        <p:spPr>
          <a:xfrm>
            <a:off x="5391705" y="2860239"/>
            <a:ext cx="930547" cy="366459"/>
          </a:xfrm>
          <a:prstGeom prst="roundRect">
            <a:avLst>
              <a:gd name="adj" fmla="val 9171"/>
            </a:avLst>
          </a:prstGeom>
          <a:solidFill>
            <a:srgbClr val="9DC3E6"/>
          </a:solidFill>
          <a:ln w="28575">
            <a:solidFill>
              <a:schemeClr val="tx1"/>
            </a:solidFill>
          </a:ln>
        </p:spPr>
        <p:txBody>
          <a:bodyPr wrap="square" rtlCol="0" anchor="ctr" anchorCtr="0">
            <a:noAutofit/>
          </a:bodyPr>
          <a:lstStyle>
            <a:defPPr>
              <a:defRPr lang="en-US"/>
            </a:defPPr>
            <a:lvl1pPr algn="ctr">
              <a:defRPr sz="1200" b="1">
                <a:latin typeface="Corbel" panose="020B0503020204020204" pitchFamily="34" charset="0"/>
              </a:defRPr>
            </a:lvl1pPr>
          </a:lstStyle>
          <a:p>
            <a:r>
              <a:rPr lang="en-US" dirty="0"/>
              <a:t>TB-SRAM</a:t>
            </a:r>
            <a:r>
              <a:rPr lang="en-US" baseline="-25000" dirty="0">
                <a:latin typeface="Calibri" panose="020F0502020204030204" pitchFamily="34" charset="0"/>
                <a:cs typeface="Calibri" panose="020F0502020204030204" pitchFamily="34" charset="0"/>
              </a:rPr>
              <a:t>2</a:t>
            </a:r>
          </a:p>
        </p:txBody>
      </p:sp>
      <p:sp>
        <p:nvSpPr>
          <p:cNvPr id="75" name="TextBox 74">
            <a:extLst>
              <a:ext uri="{FF2B5EF4-FFF2-40B4-BE49-F238E27FC236}">
                <a16:creationId xmlns:a16="http://schemas.microsoft.com/office/drawing/2014/main" id="{3B6474F5-4F16-E24D-BE9F-DF70EFFC3AA6}"/>
              </a:ext>
            </a:extLst>
          </p:cNvPr>
          <p:cNvSpPr txBox="1"/>
          <p:nvPr/>
        </p:nvSpPr>
        <p:spPr>
          <a:xfrm>
            <a:off x="5395034" y="3532256"/>
            <a:ext cx="930547" cy="366459"/>
          </a:xfrm>
          <a:prstGeom prst="roundRect">
            <a:avLst>
              <a:gd name="adj" fmla="val 9171"/>
            </a:avLst>
          </a:prstGeom>
          <a:solidFill>
            <a:srgbClr val="9DC3E6"/>
          </a:solidFill>
          <a:ln w="28575">
            <a:solidFill>
              <a:schemeClr val="tx1"/>
            </a:solidFill>
          </a:ln>
        </p:spPr>
        <p:txBody>
          <a:bodyPr wrap="square" rtlCol="0" anchor="ctr" anchorCtr="0">
            <a:noAutofit/>
          </a:bodyPr>
          <a:lstStyle>
            <a:defPPr>
              <a:defRPr lang="en-US"/>
            </a:defPPr>
            <a:lvl1pPr algn="ctr">
              <a:defRPr sz="1200" b="1">
                <a:latin typeface="Corbel" panose="020B0503020204020204" pitchFamily="34" charset="0"/>
              </a:defRPr>
            </a:lvl1pPr>
          </a:lstStyle>
          <a:p>
            <a:r>
              <a:rPr lang="en-US" dirty="0"/>
              <a:t>TB-</a:t>
            </a:r>
            <a:r>
              <a:rPr lang="en-US" dirty="0" err="1"/>
              <a:t>SRAM</a:t>
            </a:r>
            <a:r>
              <a:rPr lang="en-US" baseline="-25000" dirty="0" err="1">
                <a:latin typeface="Calibri" panose="020F0502020204030204" pitchFamily="34" charset="0"/>
                <a:cs typeface="Calibri" panose="020F0502020204030204" pitchFamily="34" charset="0"/>
              </a:rPr>
              <a:t>n</a:t>
            </a:r>
            <a:endParaRPr lang="en-US" baseline="-25000" dirty="0">
              <a:latin typeface="Calibri" panose="020F0502020204030204" pitchFamily="34" charset="0"/>
              <a:cs typeface="Calibri" panose="020F0502020204030204" pitchFamily="34" charset="0"/>
            </a:endParaRPr>
          </a:p>
        </p:txBody>
      </p:sp>
      <p:sp>
        <p:nvSpPr>
          <p:cNvPr id="78" name="Rectangle 77">
            <a:extLst>
              <a:ext uri="{FF2B5EF4-FFF2-40B4-BE49-F238E27FC236}">
                <a16:creationId xmlns:a16="http://schemas.microsoft.com/office/drawing/2014/main" id="{186F2E2B-9153-B343-A5DC-BA8AC82A7803}"/>
              </a:ext>
            </a:extLst>
          </p:cNvPr>
          <p:cNvSpPr/>
          <p:nvPr/>
        </p:nvSpPr>
        <p:spPr>
          <a:xfrm>
            <a:off x="5738359" y="3199195"/>
            <a:ext cx="208924" cy="359714"/>
          </a:xfrm>
          <a:prstGeom prst="rect">
            <a:avLst/>
          </a:prstGeom>
        </p:spPr>
        <p:txBody>
          <a:bodyPr wrap="square">
            <a:spAutoFit/>
          </a:bodyPr>
          <a:lstStyle/>
          <a:p>
            <a:pPr algn="ctr">
              <a:lnSpc>
                <a:spcPct val="50000"/>
              </a:lnSpc>
            </a:pPr>
            <a:r>
              <a:rPr lang="en-US" sz="1089" b="1" dirty="0">
                <a:latin typeface="Corbel" panose="020B0503020204020204" pitchFamily="34" charset="0"/>
              </a:rPr>
              <a:t>.</a:t>
            </a:r>
          </a:p>
          <a:p>
            <a:pPr algn="ctr">
              <a:lnSpc>
                <a:spcPct val="50000"/>
              </a:lnSpc>
            </a:pPr>
            <a:r>
              <a:rPr lang="en-US" sz="1089" b="1" dirty="0">
                <a:latin typeface="Corbel" panose="020B0503020204020204" pitchFamily="34" charset="0"/>
              </a:rPr>
              <a:t>.</a:t>
            </a:r>
          </a:p>
          <a:p>
            <a:pPr algn="ctr">
              <a:lnSpc>
                <a:spcPct val="50000"/>
              </a:lnSpc>
            </a:pPr>
            <a:r>
              <a:rPr lang="en-US" sz="1089" b="1" dirty="0">
                <a:latin typeface="Corbel" panose="020B0503020204020204" pitchFamily="34" charset="0"/>
              </a:rPr>
              <a:t>.</a:t>
            </a:r>
          </a:p>
        </p:txBody>
      </p:sp>
      <p:sp>
        <p:nvSpPr>
          <p:cNvPr id="79" name="TextBox 78">
            <a:extLst>
              <a:ext uri="{FF2B5EF4-FFF2-40B4-BE49-F238E27FC236}">
                <a16:creationId xmlns:a16="http://schemas.microsoft.com/office/drawing/2014/main" id="{617B514F-984C-CD49-925B-E4DEA2A7162F}"/>
              </a:ext>
            </a:extLst>
          </p:cNvPr>
          <p:cNvSpPr txBox="1"/>
          <p:nvPr/>
        </p:nvSpPr>
        <p:spPr>
          <a:xfrm>
            <a:off x="1378433" y="3645268"/>
            <a:ext cx="838550" cy="641465"/>
          </a:xfrm>
          <a:prstGeom prst="roundRect">
            <a:avLst>
              <a:gd name="adj" fmla="val 10928"/>
            </a:avLst>
          </a:prstGeom>
          <a:noFill/>
          <a:ln>
            <a:noFill/>
          </a:ln>
        </p:spPr>
        <p:txBody>
          <a:bodyPr wrap="square" rtlCol="0" anchor="ctr" anchorCtr="0">
            <a:noAutofit/>
          </a:bodyPr>
          <a:lstStyle/>
          <a:p>
            <a:pPr algn="ctr">
              <a:lnSpc>
                <a:spcPct val="90000"/>
              </a:lnSpc>
            </a:pPr>
            <a:r>
              <a:rPr lang="en-US" sz="1220" dirty="0">
                <a:latin typeface="Corbel" panose="020B0503020204020204" pitchFamily="34" charset="0"/>
              </a:rPr>
              <a:t>reference &amp; query locations</a:t>
            </a:r>
          </a:p>
        </p:txBody>
      </p:sp>
      <p:sp>
        <p:nvSpPr>
          <p:cNvPr id="80" name="Rectangle 79">
            <a:extLst>
              <a:ext uri="{FF2B5EF4-FFF2-40B4-BE49-F238E27FC236}">
                <a16:creationId xmlns:a16="http://schemas.microsoft.com/office/drawing/2014/main" id="{DD8ECE39-EE10-0D45-AF17-0C9976367C01}"/>
              </a:ext>
            </a:extLst>
          </p:cNvPr>
          <p:cNvSpPr/>
          <p:nvPr/>
        </p:nvSpPr>
        <p:spPr>
          <a:xfrm>
            <a:off x="4398800" y="3108053"/>
            <a:ext cx="843542" cy="438582"/>
          </a:xfrm>
          <a:prstGeom prst="rect">
            <a:avLst/>
          </a:prstGeom>
        </p:spPr>
        <p:txBody>
          <a:bodyPr wrap="square">
            <a:spAutoFit/>
          </a:bodyPr>
          <a:lstStyle/>
          <a:p>
            <a:pPr algn="ctr">
              <a:lnSpc>
                <a:spcPct val="90000"/>
              </a:lnSpc>
            </a:pPr>
            <a:r>
              <a:rPr lang="en-US" sz="1220" dirty="0">
                <a:latin typeface="Corbel" panose="020B0503020204020204" pitchFamily="34" charset="0"/>
              </a:rPr>
              <a:t>Write </a:t>
            </a:r>
          </a:p>
          <a:p>
            <a:pPr algn="ctr">
              <a:lnSpc>
                <a:spcPct val="90000"/>
              </a:lnSpc>
            </a:pPr>
            <a:r>
              <a:rPr lang="en-US" sz="1220" dirty="0">
                <a:latin typeface="Corbel" panose="020B0503020204020204" pitchFamily="34" charset="0"/>
              </a:rPr>
              <a:t>bitvectors</a:t>
            </a:r>
          </a:p>
        </p:txBody>
      </p:sp>
      <p:cxnSp>
        <p:nvCxnSpPr>
          <p:cNvPr id="97" name="Straight Arrow Connector 96">
            <a:extLst>
              <a:ext uri="{FF2B5EF4-FFF2-40B4-BE49-F238E27FC236}">
                <a16:creationId xmlns:a16="http://schemas.microsoft.com/office/drawing/2014/main" id="{87D5A794-FE8E-2C45-9212-CA36AF3D37AC}"/>
              </a:ext>
            </a:extLst>
          </p:cNvPr>
          <p:cNvCxnSpPr>
            <a:cxnSpLocks/>
          </p:cNvCxnSpPr>
          <p:nvPr/>
        </p:nvCxnSpPr>
        <p:spPr>
          <a:xfrm>
            <a:off x="3303362" y="2094000"/>
            <a:ext cx="0" cy="745123"/>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1" name="Rectangle 80">
            <a:extLst>
              <a:ext uri="{FF2B5EF4-FFF2-40B4-BE49-F238E27FC236}">
                <a16:creationId xmlns:a16="http://schemas.microsoft.com/office/drawing/2014/main" id="{EC4675F3-CBC3-064E-BEE1-E1DE1A626FCC}"/>
              </a:ext>
            </a:extLst>
          </p:cNvPr>
          <p:cNvSpPr/>
          <p:nvPr/>
        </p:nvSpPr>
        <p:spPr>
          <a:xfrm>
            <a:off x="1389994" y="1958976"/>
            <a:ext cx="847629" cy="784830"/>
          </a:xfrm>
          <a:prstGeom prst="rect">
            <a:avLst/>
          </a:prstGeom>
        </p:spPr>
        <p:txBody>
          <a:bodyPr wrap="square">
            <a:spAutoFit/>
          </a:bodyPr>
          <a:lstStyle/>
          <a:p>
            <a:pPr algn="ctr">
              <a:lnSpc>
                <a:spcPct val="90000"/>
              </a:lnSpc>
            </a:pPr>
            <a:r>
              <a:rPr lang="en-US" sz="1220" dirty="0">
                <a:latin typeface="Corbel" panose="020B0503020204020204" pitchFamily="34" charset="0"/>
              </a:rPr>
              <a:t>reference text </a:t>
            </a:r>
          </a:p>
          <a:p>
            <a:pPr algn="ctr">
              <a:lnSpc>
                <a:spcPct val="90000"/>
              </a:lnSpc>
            </a:pPr>
            <a:r>
              <a:rPr lang="en-US" sz="1220" dirty="0">
                <a:latin typeface="Corbel" panose="020B0503020204020204" pitchFamily="34" charset="0"/>
              </a:rPr>
              <a:t>&amp; query pattern</a:t>
            </a:r>
          </a:p>
        </p:txBody>
      </p:sp>
      <p:sp>
        <p:nvSpPr>
          <p:cNvPr id="82" name="TextBox 81">
            <a:extLst>
              <a:ext uri="{FF2B5EF4-FFF2-40B4-BE49-F238E27FC236}">
                <a16:creationId xmlns:a16="http://schemas.microsoft.com/office/drawing/2014/main" id="{49366940-8D44-0C46-991D-82028F86ADF1}"/>
              </a:ext>
            </a:extLst>
          </p:cNvPr>
          <p:cNvSpPr txBox="1"/>
          <p:nvPr/>
        </p:nvSpPr>
        <p:spPr>
          <a:xfrm>
            <a:off x="2861346" y="2251029"/>
            <a:ext cx="921424" cy="391121"/>
          </a:xfrm>
          <a:prstGeom prst="roundRect">
            <a:avLst>
              <a:gd name="adj" fmla="val 10928"/>
            </a:avLst>
          </a:prstGeom>
          <a:solidFill>
            <a:srgbClr val="A9D18E"/>
          </a:solidFill>
          <a:ln>
            <a:noFill/>
          </a:ln>
        </p:spPr>
        <p:txBody>
          <a:bodyPr wrap="square" lIns="0" tIns="0" rIns="0" bIns="0" rtlCol="0" anchor="ctr" anchorCtr="0">
            <a:noAutofit/>
          </a:bodyPr>
          <a:lstStyle/>
          <a:p>
            <a:pPr algn="ctr">
              <a:lnSpc>
                <a:spcPct val="90000"/>
              </a:lnSpc>
            </a:pPr>
            <a:r>
              <a:rPr lang="en-US" sz="1220" dirty="0">
                <a:latin typeface="Corbel" panose="020B0503020204020204" pitchFamily="34" charset="0"/>
              </a:rPr>
              <a:t>sub-text &amp; </a:t>
            </a:r>
          </a:p>
          <a:p>
            <a:pPr algn="ctr">
              <a:lnSpc>
                <a:spcPct val="90000"/>
              </a:lnSpc>
            </a:pPr>
            <a:r>
              <a:rPr lang="en-US" sz="1220" dirty="0">
                <a:latin typeface="Corbel" panose="020B0503020204020204" pitchFamily="34" charset="0"/>
              </a:rPr>
              <a:t>sub-pattern</a:t>
            </a:r>
          </a:p>
        </p:txBody>
      </p:sp>
      <p:sp>
        <p:nvSpPr>
          <p:cNvPr id="83" name="Rectangle 82">
            <a:extLst>
              <a:ext uri="{FF2B5EF4-FFF2-40B4-BE49-F238E27FC236}">
                <a16:creationId xmlns:a16="http://schemas.microsoft.com/office/drawing/2014/main" id="{0D3C7D3B-3066-1642-ACC5-AD69E16D57FB}"/>
              </a:ext>
            </a:extLst>
          </p:cNvPr>
          <p:cNvSpPr/>
          <p:nvPr/>
        </p:nvSpPr>
        <p:spPr>
          <a:xfrm>
            <a:off x="6419907" y="3108053"/>
            <a:ext cx="864949" cy="438582"/>
          </a:xfrm>
          <a:prstGeom prst="rect">
            <a:avLst/>
          </a:prstGeom>
        </p:spPr>
        <p:txBody>
          <a:bodyPr wrap="square">
            <a:spAutoFit/>
          </a:bodyPr>
          <a:lstStyle/>
          <a:p>
            <a:pPr algn="ctr">
              <a:lnSpc>
                <a:spcPct val="90000"/>
              </a:lnSpc>
            </a:pPr>
            <a:r>
              <a:rPr lang="en-US" sz="1220" dirty="0">
                <a:latin typeface="Corbel" panose="020B0503020204020204" pitchFamily="34" charset="0"/>
              </a:rPr>
              <a:t>Read </a:t>
            </a:r>
          </a:p>
          <a:p>
            <a:pPr algn="ctr">
              <a:lnSpc>
                <a:spcPct val="90000"/>
              </a:lnSpc>
            </a:pPr>
            <a:r>
              <a:rPr lang="en-US" sz="1220" dirty="0">
                <a:latin typeface="Corbel" panose="020B0503020204020204" pitchFamily="34" charset="0"/>
              </a:rPr>
              <a:t>bitvectors</a:t>
            </a:r>
          </a:p>
        </p:txBody>
      </p:sp>
      <p:sp>
        <p:nvSpPr>
          <p:cNvPr id="84" name="Rectangle 83">
            <a:extLst>
              <a:ext uri="{FF2B5EF4-FFF2-40B4-BE49-F238E27FC236}">
                <a16:creationId xmlns:a16="http://schemas.microsoft.com/office/drawing/2014/main" id="{EF8DB940-1E64-F847-9BA8-C0D47C9D3143}"/>
              </a:ext>
            </a:extLst>
          </p:cNvPr>
          <p:cNvSpPr/>
          <p:nvPr/>
        </p:nvSpPr>
        <p:spPr>
          <a:xfrm>
            <a:off x="7358945" y="2141934"/>
            <a:ext cx="1386942" cy="438582"/>
          </a:xfrm>
          <a:prstGeom prst="rect">
            <a:avLst/>
          </a:prstGeom>
        </p:spPr>
        <p:txBody>
          <a:bodyPr wrap="square">
            <a:spAutoFit/>
          </a:bodyPr>
          <a:lstStyle/>
          <a:p>
            <a:pPr algn="ctr">
              <a:lnSpc>
                <a:spcPct val="90000"/>
              </a:lnSpc>
            </a:pPr>
            <a:r>
              <a:rPr lang="en-US" sz="1220" dirty="0">
                <a:latin typeface="Corbel" panose="020B0503020204020204" pitchFamily="34" charset="0"/>
              </a:rPr>
              <a:t>Find the </a:t>
            </a:r>
          </a:p>
          <a:p>
            <a:pPr algn="ctr">
              <a:lnSpc>
                <a:spcPct val="90000"/>
              </a:lnSpc>
            </a:pPr>
            <a:r>
              <a:rPr lang="en-US" sz="1220" dirty="0">
                <a:latin typeface="Corbel" panose="020B0503020204020204" pitchFamily="34" charset="0"/>
              </a:rPr>
              <a:t>traceback output</a:t>
            </a:r>
          </a:p>
        </p:txBody>
      </p:sp>
      <p:sp>
        <p:nvSpPr>
          <p:cNvPr id="85" name="TextBox 84">
            <a:extLst>
              <a:ext uri="{FF2B5EF4-FFF2-40B4-BE49-F238E27FC236}">
                <a16:creationId xmlns:a16="http://schemas.microsoft.com/office/drawing/2014/main" id="{F6896383-F39C-9A44-BBF2-EE1646FE4912}"/>
              </a:ext>
            </a:extLst>
          </p:cNvPr>
          <p:cNvSpPr txBox="1"/>
          <p:nvPr/>
        </p:nvSpPr>
        <p:spPr>
          <a:xfrm>
            <a:off x="2704298" y="3719634"/>
            <a:ext cx="959529" cy="438693"/>
          </a:xfrm>
          <a:prstGeom prst="roundRect">
            <a:avLst>
              <a:gd name="adj" fmla="val 10928"/>
            </a:avLst>
          </a:prstGeom>
          <a:noFill/>
          <a:ln>
            <a:noFill/>
          </a:ln>
        </p:spPr>
        <p:txBody>
          <a:bodyPr wrap="square" rtlCol="0" anchor="ctr" anchorCtr="0">
            <a:noAutofit/>
          </a:bodyPr>
          <a:lstStyle/>
          <a:p>
            <a:pPr algn="ctr">
              <a:lnSpc>
                <a:spcPct val="90000"/>
              </a:lnSpc>
            </a:pPr>
            <a:r>
              <a:rPr lang="en-US" sz="1220" dirty="0">
                <a:latin typeface="Corbel" panose="020B0503020204020204" pitchFamily="34" charset="0"/>
              </a:rPr>
              <a:t>Generate </a:t>
            </a:r>
          </a:p>
          <a:p>
            <a:pPr algn="ctr">
              <a:lnSpc>
                <a:spcPct val="90000"/>
              </a:lnSpc>
            </a:pPr>
            <a:r>
              <a:rPr lang="en-US" sz="1220" dirty="0">
                <a:latin typeface="Corbel" panose="020B0503020204020204" pitchFamily="34" charset="0"/>
              </a:rPr>
              <a:t>bitvectors</a:t>
            </a:r>
          </a:p>
        </p:txBody>
      </p:sp>
      <p:sp>
        <p:nvSpPr>
          <p:cNvPr id="86" name="TextBox 85">
            <a:extLst>
              <a:ext uri="{FF2B5EF4-FFF2-40B4-BE49-F238E27FC236}">
                <a16:creationId xmlns:a16="http://schemas.microsoft.com/office/drawing/2014/main" id="{37D4D36B-37C8-D54A-95F4-AA6438BDF577}"/>
              </a:ext>
            </a:extLst>
          </p:cNvPr>
          <p:cNvSpPr txBox="1">
            <a:spLocks noChangeAspect="1"/>
          </p:cNvSpPr>
          <p:nvPr/>
        </p:nvSpPr>
        <p:spPr>
          <a:xfrm>
            <a:off x="1889049" y="1619690"/>
            <a:ext cx="267122" cy="267122"/>
          </a:xfrm>
          <a:prstGeom prst="ellipse">
            <a:avLst/>
          </a:prstGeom>
          <a:solidFill>
            <a:schemeClr val="tx1"/>
          </a:solidFill>
        </p:spPr>
        <p:txBody>
          <a:bodyPr wrap="none" lIns="0" tIns="0" rIns="0" bIns="18000" rtlCol="0" anchor="ctr" anchorCtr="0">
            <a:noAutofit/>
          </a:bodyPr>
          <a:lstStyle/>
          <a:p>
            <a:pPr algn="ctr"/>
            <a:r>
              <a:rPr lang="en-US" sz="2000" b="1" dirty="0">
                <a:solidFill>
                  <a:schemeClr val="bg1"/>
                </a:solidFill>
                <a:latin typeface="Linux Libertine O Semibold" panose="02000503000000000000" pitchFamily="2" charset="0"/>
                <a:ea typeface="Linux Libertine O Semibold" panose="02000503000000000000" pitchFamily="2" charset="0"/>
                <a:cs typeface="Linux Libertine O Semibold" panose="02000503000000000000" pitchFamily="2" charset="0"/>
              </a:rPr>
              <a:t>2</a:t>
            </a:r>
          </a:p>
        </p:txBody>
      </p:sp>
      <p:sp>
        <p:nvSpPr>
          <p:cNvPr id="87" name="TextBox 86">
            <a:extLst>
              <a:ext uri="{FF2B5EF4-FFF2-40B4-BE49-F238E27FC236}">
                <a16:creationId xmlns:a16="http://schemas.microsoft.com/office/drawing/2014/main" id="{83BC8E47-B0B9-644B-ACD9-E76DCF611688}"/>
              </a:ext>
            </a:extLst>
          </p:cNvPr>
          <p:cNvSpPr txBox="1">
            <a:spLocks noChangeAspect="1"/>
          </p:cNvSpPr>
          <p:nvPr/>
        </p:nvSpPr>
        <p:spPr>
          <a:xfrm>
            <a:off x="1396380" y="3307825"/>
            <a:ext cx="267122" cy="267122"/>
          </a:xfrm>
          <a:prstGeom prst="ellipse">
            <a:avLst/>
          </a:prstGeom>
          <a:solidFill>
            <a:schemeClr val="tx1"/>
          </a:solidFill>
        </p:spPr>
        <p:txBody>
          <a:bodyPr wrap="none" lIns="13063" tIns="0" rIns="0" bIns="18000" rtlCol="0" anchor="ctr" anchorCtr="0">
            <a:noAutofit/>
          </a:bodyPr>
          <a:lstStyle/>
          <a:p>
            <a:pPr algn="ctr"/>
            <a:r>
              <a:rPr lang="en-US" sz="2000" b="1" dirty="0">
                <a:solidFill>
                  <a:schemeClr val="bg1"/>
                </a:solidFill>
                <a:latin typeface="Linux Libertine O Semibold" panose="02000503000000000000" pitchFamily="2" charset="0"/>
                <a:ea typeface="Linux Libertine O Semibold" panose="02000503000000000000" pitchFamily="2" charset="0"/>
                <a:cs typeface="Linux Libertine O Semibold" panose="02000503000000000000" pitchFamily="2" charset="0"/>
              </a:rPr>
              <a:t>1</a:t>
            </a:r>
          </a:p>
        </p:txBody>
      </p:sp>
      <p:sp>
        <p:nvSpPr>
          <p:cNvPr id="88" name="TextBox 87">
            <a:extLst>
              <a:ext uri="{FF2B5EF4-FFF2-40B4-BE49-F238E27FC236}">
                <a16:creationId xmlns:a16="http://schemas.microsoft.com/office/drawing/2014/main" id="{D35AB167-6DCC-5141-AAE7-8A6269EA5409}"/>
              </a:ext>
            </a:extLst>
          </p:cNvPr>
          <p:cNvSpPr txBox="1">
            <a:spLocks noChangeAspect="1"/>
          </p:cNvSpPr>
          <p:nvPr/>
        </p:nvSpPr>
        <p:spPr>
          <a:xfrm>
            <a:off x="2587796" y="2296727"/>
            <a:ext cx="267122" cy="267122"/>
          </a:xfrm>
          <a:prstGeom prst="ellipse">
            <a:avLst/>
          </a:prstGeom>
          <a:solidFill>
            <a:schemeClr val="tx1"/>
          </a:solidFill>
        </p:spPr>
        <p:txBody>
          <a:bodyPr wrap="none" lIns="13063" tIns="0" rIns="0" bIns="18000" rtlCol="0" anchor="ctr" anchorCtr="0">
            <a:noAutofit/>
          </a:bodyPr>
          <a:lstStyle/>
          <a:p>
            <a:pPr algn="ctr"/>
            <a:r>
              <a:rPr lang="en-US" sz="2000" b="1" dirty="0">
                <a:solidFill>
                  <a:schemeClr val="bg1"/>
                </a:solidFill>
                <a:latin typeface="Linux Libertine O Semibold" panose="02000503000000000000" pitchFamily="2" charset="0"/>
                <a:ea typeface="Linux Libertine O Semibold" panose="02000503000000000000" pitchFamily="2" charset="0"/>
                <a:cs typeface="Linux Libertine O Semibold" panose="02000503000000000000" pitchFamily="2" charset="0"/>
              </a:rPr>
              <a:t>3</a:t>
            </a:r>
          </a:p>
        </p:txBody>
      </p:sp>
      <p:sp>
        <p:nvSpPr>
          <p:cNvPr id="89" name="TextBox 88">
            <a:extLst>
              <a:ext uri="{FF2B5EF4-FFF2-40B4-BE49-F238E27FC236}">
                <a16:creationId xmlns:a16="http://schemas.microsoft.com/office/drawing/2014/main" id="{EC54EFB3-7D5A-844E-87C4-C1A5567C604E}"/>
              </a:ext>
            </a:extLst>
          </p:cNvPr>
          <p:cNvSpPr txBox="1">
            <a:spLocks noChangeAspect="1"/>
          </p:cNvSpPr>
          <p:nvPr/>
        </p:nvSpPr>
        <p:spPr>
          <a:xfrm>
            <a:off x="3599745" y="3796538"/>
            <a:ext cx="267122" cy="267122"/>
          </a:xfrm>
          <a:prstGeom prst="ellipse">
            <a:avLst/>
          </a:prstGeom>
          <a:solidFill>
            <a:schemeClr val="tx1"/>
          </a:solidFill>
        </p:spPr>
        <p:txBody>
          <a:bodyPr wrap="none" lIns="0" tIns="0" rIns="0" bIns="18000" rtlCol="0" anchor="ctr" anchorCtr="0">
            <a:noAutofit/>
          </a:bodyPr>
          <a:lstStyle/>
          <a:p>
            <a:pPr algn="ctr"/>
            <a:r>
              <a:rPr lang="en-US" sz="2000" b="1" dirty="0">
                <a:solidFill>
                  <a:schemeClr val="bg1"/>
                </a:solidFill>
                <a:latin typeface="Linux Libertine O Semibold" panose="02000503000000000000" pitchFamily="2" charset="0"/>
                <a:ea typeface="Linux Libertine O Semibold" panose="02000503000000000000" pitchFamily="2" charset="0"/>
                <a:cs typeface="Linux Libertine O Semibold" panose="02000503000000000000" pitchFamily="2" charset="0"/>
              </a:rPr>
              <a:t>4</a:t>
            </a:r>
          </a:p>
        </p:txBody>
      </p:sp>
      <p:sp>
        <p:nvSpPr>
          <p:cNvPr id="90" name="TextBox 89">
            <a:extLst>
              <a:ext uri="{FF2B5EF4-FFF2-40B4-BE49-F238E27FC236}">
                <a16:creationId xmlns:a16="http://schemas.microsoft.com/office/drawing/2014/main" id="{B5A80858-EEC4-D84E-A78B-77E9E36525AF}"/>
              </a:ext>
            </a:extLst>
          </p:cNvPr>
          <p:cNvSpPr txBox="1">
            <a:spLocks noChangeAspect="1"/>
          </p:cNvSpPr>
          <p:nvPr/>
        </p:nvSpPr>
        <p:spPr>
          <a:xfrm>
            <a:off x="4685572" y="2785587"/>
            <a:ext cx="267122" cy="267122"/>
          </a:xfrm>
          <a:prstGeom prst="ellipse">
            <a:avLst/>
          </a:prstGeom>
          <a:solidFill>
            <a:schemeClr val="tx1"/>
          </a:solidFill>
        </p:spPr>
        <p:txBody>
          <a:bodyPr wrap="none" lIns="0" tIns="0" rIns="0" bIns="18000" rtlCol="0" anchor="ctr" anchorCtr="0">
            <a:noAutofit/>
          </a:bodyPr>
          <a:lstStyle/>
          <a:p>
            <a:pPr algn="ctr"/>
            <a:r>
              <a:rPr lang="en-US" sz="2000" b="1" dirty="0">
                <a:solidFill>
                  <a:schemeClr val="bg1"/>
                </a:solidFill>
                <a:latin typeface="Linux Libertine O Semibold" panose="02000503000000000000" pitchFamily="2" charset="0"/>
                <a:ea typeface="Linux Libertine O Semibold" panose="02000503000000000000" pitchFamily="2" charset="0"/>
                <a:cs typeface="Linux Libertine O Semibold" panose="02000503000000000000" pitchFamily="2" charset="0"/>
              </a:rPr>
              <a:t>5</a:t>
            </a:r>
          </a:p>
        </p:txBody>
      </p:sp>
      <p:sp>
        <p:nvSpPr>
          <p:cNvPr id="91" name="TextBox 90">
            <a:extLst>
              <a:ext uri="{FF2B5EF4-FFF2-40B4-BE49-F238E27FC236}">
                <a16:creationId xmlns:a16="http://schemas.microsoft.com/office/drawing/2014/main" id="{6227EF7D-9269-E045-806B-792BBE0CB58D}"/>
              </a:ext>
            </a:extLst>
          </p:cNvPr>
          <p:cNvSpPr txBox="1">
            <a:spLocks noChangeAspect="1"/>
          </p:cNvSpPr>
          <p:nvPr/>
        </p:nvSpPr>
        <p:spPr>
          <a:xfrm>
            <a:off x="6729912" y="2770532"/>
            <a:ext cx="267122" cy="267122"/>
          </a:xfrm>
          <a:prstGeom prst="ellipse">
            <a:avLst/>
          </a:prstGeom>
          <a:solidFill>
            <a:schemeClr val="tx1"/>
          </a:solidFill>
        </p:spPr>
        <p:txBody>
          <a:bodyPr wrap="none" lIns="0" tIns="0" rIns="0" bIns="18000" rtlCol="0" anchor="ctr" anchorCtr="0">
            <a:noAutofit/>
          </a:bodyPr>
          <a:lstStyle/>
          <a:p>
            <a:pPr algn="ctr"/>
            <a:r>
              <a:rPr lang="en-US" sz="2000" b="1" dirty="0">
                <a:solidFill>
                  <a:schemeClr val="bg1"/>
                </a:solidFill>
                <a:latin typeface="Linux Libertine O Semibold" panose="02000503000000000000" pitchFamily="2" charset="0"/>
                <a:ea typeface="Linux Libertine O Semibold" panose="02000503000000000000" pitchFamily="2" charset="0"/>
                <a:cs typeface="Linux Libertine O Semibold" panose="02000503000000000000" pitchFamily="2" charset="0"/>
              </a:rPr>
              <a:t>6</a:t>
            </a:r>
          </a:p>
        </p:txBody>
      </p:sp>
      <p:sp>
        <p:nvSpPr>
          <p:cNvPr id="92" name="TextBox 91">
            <a:extLst>
              <a:ext uri="{FF2B5EF4-FFF2-40B4-BE49-F238E27FC236}">
                <a16:creationId xmlns:a16="http://schemas.microsoft.com/office/drawing/2014/main" id="{994FDF0E-7DD1-6E49-BB2A-564CCBA9BAE5}"/>
              </a:ext>
            </a:extLst>
          </p:cNvPr>
          <p:cNvSpPr txBox="1">
            <a:spLocks noChangeAspect="1"/>
          </p:cNvSpPr>
          <p:nvPr/>
        </p:nvSpPr>
        <p:spPr>
          <a:xfrm>
            <a:off x="7918854" y="1860704"/>
            <a:ext cx="267122" cy="267122"/>
          </a:xfrm>
          <a:prstGeom prst="ellipse">
            <a:avLst/>
          </a:prstGeom>
          <a:solidFill>
            <a:schemeClr val="tx1"/>
          </a:solidFill>
        </p:spPr>
        <p:txBody>
          <a:bodyPr wrap="none" lIns="18000" tIns="0" rIns="0" bIns="18000" rtlCol="0" anchor="ctr" anchorCtr="0">
            <a:noAutofit/>
          </a:bodyPr>
          <a:lstStyle/>
          <a:p>
            <a:pPr algn="ctr"/>
            <a:r>
              <a:rPr lang="en-US" sz="2000" b="1" dirty="0">
                <a:solidFill>
                  <a:schemeClr val="bg1"/>
                </a:solidFill>
                <a:latin typeface="Linux Libertine O Semibold" panose="02000503000000000000" pitchFamily="2" charset="0"/>
                <a:ea typeface="Linux Libertine O Semibold" panose="02000503000000000000" pitchFamily="2" charset="0"/>
                <a:cs typeface="Linux Libertine O Semibold" panose="02000503000000000000" pitchFamily="2" charset="0"/>
              </a:rPr>
              <a:t>7</a:t>
            </a:r>
          </a:p>
        </p:txBody>
      </p:sp>
      <p:cxnSp>
        <p:nvCxnSpPr>
          <p:cNvPr id="94" name="Straight Arrow Connector 93">
            <a:extLst>
              <a:ext uri="{FF2B5EF4-FFF2-40B4-BE49-F238E27FC236}">
                <a16:creationId xmlns:a16="http://schemas.microsoft.com/office/drawing/2014/main" id="{6E653B41-77AE-8B45-8858-E14150022CAF}"/>
              </a:ext>
            </a:extLst>
          </p:cNvPr>
          <p:cNvCxnSpPr>
            <a:cxnSpLocks/>
          </p:cNvCxnSpPr>
          <p:nvPr/>
        </p:nvCxnSpPr>
        <p:spPr>
          <a:xfrm>
            <a:off x="1367544" y="1942647"/>
            <a:ext cx="873871"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0" name="Rectangle 99">
            <a:extLst>
              <a:ext uri="{FF2B5EF4-FFF2-40B4-BE49-F238E27FC236}">
                <a16:creationId xmlns:a16="http://schemas.microsoft.com/office/drawing/2014/main" id="{B5334409-8D85-5D4E-B2D1-AF6B31993C60}"/>
              </a:ext>
            </a:extLst>
          </p:cNvPr>
          <p:cNvSpPr/>
          <p:nvPr/>
        </p:nvSpPr>
        <p:spPr>
          <a:xfrm>
            <a:off x="2133807" y="4391341"/>
            <a:ext cx="2309084" cy="1200329"/>
          </a:xfrm>
          <a:prstGeom prst="rect">
            <a:avLst/>
          </a:prstGeom>
        </p:spPr>
        <p:txBody>
          <a:bodyPr wrap="square">
            <a:spAutoFit/>
          </a:bodyPr>
          <a:lstStyle/>
          <a:p>
            <a:pPr algn="ctr"/>
            <a:r>
              <a:rPr lang="en-US" b="1" dirty="0">
                <a:solidFill>
                  <a:srgbClr val="00B050"/>
                </a:solidFill>
              </a:rPr>
              <a:t>GenASM-DC:</a:t>
            </a:r>
            <a:r>
              <a:rPr lang="en-US" dirty="0">
                <a:solidFill>
                  <a:srgbClr val="00B050"/>
                </a:solidFill>
              </a:rPr>
              <a:t> </a:t>
            </a:r>
          </a:p>
          <a:p>
            <a:pPr algn="ctr"/>
            <a:r>
              <a:rPr lang="en-US" dirty="0"/>
              <a:t>generates bitvectors </a:t>
            </a:r>
          </a:p>
          <a:p>
            <a:pPr algn="ctr"/>
            <a:r>
              <a:rPr lang="en-US" dirty="0"/>
              <a:t>and performs edit </a:t>
            </a:r>
          </a:p>
          <a:p>
            <a:pPr algn="ctr"/>
            <a:r>
              <a:rPr lang="en-US" b="1" dirty="0">
                <a:solidFill>
                  <a:srgbClr val="00B050"/>
                </a:solidFill>
              </a:rPr>
              <a:t>D</a:t>
            </a:r>
            <a:r>
              <a:rPr lang="en-US" dirty="0"/>
              <a:t>istance </a:t>
            </a:r>
            <a:r>
              <a:rPr lang="en-US" b="1" dirty="0">
                <a:solidFill>
                  <a:srgbClr val="00B050"/>
                </a:solidFill>
              </a:rPr>
              <a:t>C</a:t>
            </a:r>
            <a:r>
              <a:rPr lang="en-US" dirty="0"/>
              <a:t>alculation</a:t>
            </a:r>
          </a:p>
        </p:txBody>
      </p:sp>
      <p:sp>
        <p:nvSpPr>
          <p:cNvPr id="101" name="Rectangle 100">
            <a:extLst>
              <a:ext uri="{FF2B5EF4-FFF2-40B4-BE49-F238E27FC236}">
                <a16:creationId xmlns:a16="http://schemas.microsoft.com/office/drawing/2014/main" id="{F3879059-D6EE-7D4A-9868-74ABA2A8F50A}"/>
              </a:ext>
            </a:extLst>
          </p:cNvPr>
          <p:cNvSpPr/>
          <p:nvPr/>
        </p:nvSpPr>
        <p:spPr>
          <a:xfrm>
            <a:off x="6123848" y="4391341"/>
            <a:ext cx="2847852" cy="1200329"/>
          </a:xfrm>
          <a:prstGeom prst="rect">
            <a:avLst/>
          </a:prstGeom>
        </p:spPr>
        <p:txBody>
          <a:bodyPr wrap="square">
            <a:spAutoFit/>
          </a:bodyPr>
          <a:lstStyle/>
          <a:p>
            <a:pPr marL="538163" algn="ctr">
              <a:lnSpc>
                <a:spcPct val="100000"/>
              </a:lnSpc>
              <a:spcBef>
                <a:spcPts val="0"/>
              </a:spcBef>
              <a:spcAft>
                <a:spcPts val="0"/>
              </a:spcAft>
            </a:pPr>
            <a:r>
              <a:rPr lang="en-US" b="1" dirty="0">
                <a:solidFill>
                  <a:srgbClr val="7A20C9"/>
                </a:solidFill>
              </a:rPr>
              <a:t>GenASM-TB:</a:t>
            </a:r>
            <a:r>
              <a:rPr lang="en-US" dirty="0">
                <a:solidFill>
                  <a:srgbClr val="7A20C9"/>
                </a:solidFill>
              </a:rPr>
              <a:t> </a:t>
            </a:r>
            <a:r>
              <a:rPr lang="en-US" dirty="0"/>
              <a:t>performs </a:t>
            </a:r>
            <a:r>
              <a:rPr lang="en-US" b="1" dirty="0" err="1">
                <a:solidFill>
                  <a:srgbClr val="7A20C9"/>
                </a:solidFill>
              </a:rPr>
              <a:t>T</a:t>
            </a:r>
            <a:r>
              <a:rPr lang="en-US" dirty="0" err="1"/>
              <a:t>race</a:t>
            </a:r>
            <a:r>
              <a:rPr lang="en-US" b="1" dirty="0" err="1">
                <a:solidFill>
                  <a:srgbClr val="7A20C9"/>
                </a:solidFill>
              </a:rPr>
              <a:t>B</a:t>
            </a:r>
            <a:r>
              <a:rPr lang="en-US" dirty="0" err="1"/>
              <a:t>ack</a:t>
            </a:r>
            <a:r>
              <a:rPr lang="en-US" dirty="0"/>
              <a:t> and assembles the optimal alignment </a:t>
            </a:r>
          </a:p>
        </p:txBody>
      </p:sp>
      <p:sp>
        <p:nvSpPr>
          <p:cNvPr id="99" name="TextBox 98">
            <a:extLst>
              <a:ext uri="{FF2B5EF4-FFF2-40B4-BE49-F238E27FC236}">
                <a16:creationId xmlns:a16="http://schemas.microsoft.com/office/drawing/2014/main" id="{DE162FD9-F7F9-924C-A14A-66ED61FEC580}"/>
              </a:ext>
            </a:extLst>
          </p:cNvPr>
          <p:cNvSpPr txBox="1"/>
          <p:nvPr/>
        </p:nvSpPr>
        <p:spPr>
          <a:xfrm>
            <a:off x="300554" y="4439954"/>
            <a:ext cx="8569599" cy="1986212"/>
          </a:xfrm>
          <a:prstGeom prst="roundRect">
            <a:avLst>
              <a:gd name="adj" fmla="val 3133"/>
            </a:avLst>
          </a:prstGeom>
          <a:solidFill>
            <a:schemeClr val="bg1">
              <a:lumMod val="85000"/>
            </a:schemeClr>
          </a:solidFill>
          <a:ln>
            <a:noFill/>
          </a:ln>
        </p:spPr>
        <p:txBody>
          <a:bodyPr wrap="square" rtlCol="0" anchor="ctr" anchorCtr="0">
            <a:noAutofit/>
          </a:bodyPr>
          <a:lstStyle/>
          <a:p>
            <a:pPr lvl="0" algn="ctr">
              <a:lnSpc>
                <a:spcPct val="110000"/>
              </a:lnSpc>
              <a:spcAft>
                <a:spcPts val="300"/>
              </a:spcAft>
              <a:defRPr/>
            </a:pPr>
            <a:r>
              <a:rPr lang="en-US" sz="2100" b="1" dirty="0"/>
              <a:t>Our </a:t>
            </a:r>
            <a:r>
              <a:rPr lang="en-US" sz="2100" b="1" i="1" dirty="0"/>
              <a:t>specialized compute units </a:t>
            </a:r>
            <a:r>
              <a:rPr lang="en-US" sz="2100" b="1" dirty="0"/>
              <a:t>and </a:t>
            </a:r>
            <a:r>
              <a:rPr lang="en-US" sz="2100" b="1" i="1" dirty="0"/>
              <a:t>on-chip SRAMs </a:t>
            </a:r>
            <a:r>
              <a:rPr lang="en-US" sz="2100" b="1" dirty="0"/>
              <a:t>help us to: </a:t>
            </a:r>
          </a:p>
          <a:p>
            <a:pPr marL="342900" indent="-342900" algn="ctr">
              <a:lnSpc>
                <a:spcPct val="110000"/>
              </a:lnSpc>
              <a:spcAft>
                <a:spcPts val="300"/>
              </a:spcAft>
              <a:buFont typeface="Wingdings" pitchFamily="2" charset="2"/>
              <a:buChar char="à"/>
              <a:defRPr/>
            </a:pPr>
            <a:r>
              <a:rPr lang="en-US" sz="2100" b="1" dirty="0"/>
              <a:t>Match </a:t>
            </a:r>
            <a:r>
              <a:rPr lang="en-US" sz="2100" b="1" dirty="0">
                <a:solidFill>
                  <a:srgbClr val="00B050"/>
                </a:solidFill>
              </a:rPr>
              <a:t>the rate of computation </a:t>
            </a:r>
            <a:r>
              <a:rPr lang="en-US" sz="2100" b="1" dirty="0"/>
              <a:t>with </a:t>
            </a:r>
            <a:r>
              <a:rPr lang="en-US" sz="2100" b="1" dirty="0">
                <a:solidFill>
                  <a:srgbClr val="0070C0"/>
                </a:solidFill>
              </a:rPr>
              <a:t>memory capacity and bandwidth </a:t>
            </a:r>
          </a:p>
          <a:p>
            <a:pPr marL="342900" indent="-342900" algn="ctr">
              <a:lnSpc>
                <a:spcPct val="110000"/>
              </a:lnSpc>
              <a:spcAft>
                <a:spcPts val="300"/>
              </a:spcAft>
              <a:buFont typeface="Wingdings" pitchFamily="2" charset="2"/>
              <a:buChar char="à"/>
              <a:defRPr/>
            </a:pPr>
            <a:r>
              <a:rPr lang="en-US" sz="2100" b="1" dirty="0">
                <a:solidFill>
                  <a:srgbClr val="FE6200"/>
                </a:solidFill>
              </a:rPr>
              <a:t>Achieve high performance and power efficiency</a:t>
            </a:r>
            <a:endParaRPr lang="en-US" sz="2100" b="1" dirty="0">
              <a:solidFill>
                <a:srgbClr val="FE6200"/>
              </a:solidFill>
              <a:sym typeface="Wingdings" pitchFamily="2" charset="2"/>
            </a:endParaRPr>
          </a:p>
          <a:p>
            <a:pPr marL="342900" lvl="0" indent="-342900" algn="ctr">
              <a:lnSpc>
                <a:spcPct val="110000"/>
              </a:lnSpc>
              <a:spcAft>
                <a:spcPts val="300"/>
              </a:spcAft>
              <a:buFont typeface="Wingdings" pitchFamily="2" charset="2"/>
              <a:buChar char="à"/>
              <a:defRPr/>
            </a:pPr>
            <a:r>
              <a:rPr lang="en-US" sz="2100" b="1" dirty="0">
                <a:solidFill>
                  <a:srgbClr val="7030A0"/>
                </a:solidFill>
                <a:sym typeface="Wingdings" pitchFamily="2" charset="2"/>
              </a:rPr>
              <a:t>Scale </a:t>
            </a:r>
            <a:r>
              <a:rPr lang="en-US" sz="2100" b="1" dirty="0">
                <a:solidFill>
                  <a:srgbClr val="7030A0"/>
                </a:solidFill>
              </a:rPr>
              <a:t>linearly in performance </a:t>
            </a:r>
            <a:r>
              <a:rPr lang="en-US" sz="2100" b="1" dirty="0"/>
              <a:t>with                                                                     the number of parallel compute units that we add to the system</a:t>
            </a:r>
          </a:p>
        </p:txBody>
      </p:sp>
    </p:spTree>
    <p:custDataLst>
      <p:tags r:id="rId1"/>
    </p:custDataLst>
    <p:extLst>
      <p:ext uri="{BB962C8B-B14F-4D97-AF65-F5344CB8AC3E}">
        <p14:creationId xmlns:p14="http://schemas.microsoft.com/office/powerpoint/2010/main" val="1534578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9">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9">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9">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9">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 grpId="0" uiExpand="1" build="allAtOnce"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93E9A963-8108-2943-BF4E-A6A14A9AD83C}"/>
              </a:ext>
            </a:extLst>
          </p:cNvPr>
          <p:cNvSpPr>
            <a:spLocks noGrp="1"/>
          </p:cNvSpPr>
          <p:nvPr>
            <p:ph type="title"/>
          </p:nvPr>
        </p:nvSpPr>
        <p:spPr>
          <a:xfrm>
            <a:off x="366963" y="257434"/>
            <a:ext cx="8410073" cy="753467"/>
          </a:xfrm>
        </p:spPr>
        <p:txBody>
          <a:bodyPr>
            <a:noAutofit/>
          </a:bodyPr>
          <a:lstStyle/>
          <a:p>
            <a:r>
              <a:rPr lang="en-US" sz="4300" dirty="0"/>
              <a:t>GenASM-DC: Hardware Design</a:t>
            </a:r>
          </a:p>
        </p:txBody>
      </p:sp>
      <p:sp>
        <p:nvSpPr>
          <p:cNvPr id="12" name="Content Placeholder 11">
            <a:extLst>
              <a:ext uri="{FF2B5EF4-FFF2-40B4-BE49-F238E27FC236}">
                <a16:creationId xmlns:a16="http://schemas.microsoft.com/office/drawing/2014/main" id="{633A231E-505C-8549-BF45-E9E2E42E1EC0}"/>
              </a:ext>
            </a:extLst>
          </p:cNvPr>
          <p:cNvSpPr>
            <a:spLocks noGrp="1"/>
          </p:cNvSpPr>
          <p:nvPr>
            <p:ph idx="1"/>
          </p:nvPr>
        </p:nvSpPr>
        <p:spPr>
          <a:xfrm>
            <a:off x="366963" y="1116611"/>
            <a:ext cx="8410073" cy="4467117"/>
          </a:xfrm>
        </p:spPr>
        <p:txBody>
          <a:bodyPr>
            <a:normAutofit/>
          </a:bodyPr>
          <a:lstStyle/>
          <a:p>
            <a:pPr marL="520700" indent="-342900">
              <a:lnSpc>
                <a:spcPct val="100000"/>
              </a:lnSpc>
              <a:spcBef>
                <a:spcPts val="0"/>
              </a:spcBef>
              <a:spcAft>
                <a:spcPts val="0"/>
              </a:spcAft>
            </a:pPr>
            <a:r>
              <a:rPr lang="en-US" b="1" dirty="0">
                <a:solidFill>
                  <a:schemeClr val="tx1"/>
                </a:solidFill>
              </a:rPr>
              <a:t>Linear cyclic systolic array-</a:t>
            </a:r>
            <a:r>
              <a:rPr lang="en-US" dirty="0">
                <a:solidFill>
                  <a:schemeClr val="tx1"/>
                </a:solidFill>
              </a:rPr>
              <a:t>based accelerator</a:t>
            </a:r>
          </a:p>
          <a:p>
            <a:pPr marL="784225" lvl="1" indent="-246063">
              <a:lnSpc>
                <a:spcPct val="100000"/>
              </a:lnSpc>
              <a:spcBef>
                <a:spcPts val="400"/>
              </a:spcBef>
              <a:spcAft>
                <a:spcPts val="0"/>
              </a:spcAft>
            </a:pPr>
            <a:r>
              <a:rPr lang="en-US" sz="2000" dirty="0">
                <a:solidFill>
                  <a:schemeClr val="tx1"/>
                </a:solidFill>
              </a:rPr>
              <a:t>Designed to </a:t>
            </a:r>
            <a:r>
              <a:rPr lang="en-US" sz="2000" dirty="0">
                <a:solidFill>
                  <a:srgbClr val="00B050"/>
                </a:solidFill>
              </a:rPr>
              <a:t>maximize parallelism </a:t>
            </a:r>
            <a:r>
              <a:rPr lang="en-US" sz="2000" dirty="0">
                <a:solidFill>
                  <a:schemeClr val="tx1"/>
                </a:solidFill>
              </a:rPr>
              <a:t>and </a:t>
            </a:r>
            <a:r>
              <a:rPr lang="en-US" sz="2000" dirty="0">
                <a:solidFill>
                  <a:srgbClr val="FE6200"/>
                </a:solidFill>
              </a:rPr>
              <a:t>minimize memory bandwidth and</a:t>
            </a:r>
            <a:r>
              <a:rPr lang="en-US" sz="2000" dirty="0"/>
              <a:t> </a:t>
            </a:r>
            <a:r>
              <a:rPr lang="en-US" sz="2000" dirty="0">
                <a:solidFill>
                  <a:srgbClr val="FE6200"/>
                </a:solidFill>
              </a:rPr>
              <a:t>memory footprint</a:t>
            </a:r>
          </a:p>
          <a:p>
            <a:pPr marL="520700" indent="-342900">
              <a:lnSpc>
                <a:spcPct val="100000"/>
              </a:lnSpc>
              <a:spcBef>
                <a:spcPts val="600"/>
              </a:spcBef>
              <a:spcAft>
                <a:spcPts val="0"/>
              </a:spcAft>
            </a:pPr>
            <a:endParaRPr lang="en-US" b="1" dirty="0"/>
          </a:p>
          <a:p>
            <a:endParaRPr lang="en-US" dirty="0"/>
          </a:p>
          <a:p>
            <a:endParaRPr lang="en-US" dirty="0"/>
          </a:p>
        </p:txBody>
      </p:sp>
      <p:sp>
        <p:nvSpPr>
          <p:cNvPr id="3" name="Slide Number Placeholder 2">
            <a:extLst>
              <a:ext uri="{FF2B5EF4-FFF2-40B4-BE49-F238E27FC236}">
                <a16:creationId xmlns:a16="http://schemas.microsoft.com/office/drawing/2014/main" id="{0DF195B6-6931-0D48-A63D-5C8C781B120B}"/>
              </a:ext>
            </a:extLst>
          </p:cNvPr>
          <p:cNvSpPr>
            <a:spLocks noGrp="1"/>
          </p:cNvSpPr>
          <p:nvPr>
            <p:ph type="sldNum" sz="quarter" idx="10"/>
          </p:nvPr>
        </p:nvSpPr>
        <p:spPr/>
        <p:txBody>
          <a:bodyPr/>
          <a:lstStyle/>
          <a:p>
            <a:fld id="{BE67019E-6B59-9444-A8F8-0CFAB6B6981D}" type="slidenum">
              <a:rPr lang="en-US" smtClean="0"/>
              <a:pPr/>
              <a:t>26</a:t>
            </a:fld>
            <a:endParaRPr lang="en-US" dirty="0"/>
          </a:p>
        </p:txBody>
      </p:sp>
      <p:sp>
        <p:nvSpPr>
          <p:cNvPr id="130" name="TextBox 129">
            <a:extLst>
              <a:ext uri="{FF2B5EF4-FFF2-40B4-BE49-F238E27FC236}">
                <a16:creationId xmlns:a16="http://schemas.microsoft.com/office/drawing/2014/main" id="{7B9C2CB9-78A4-C841-AB56-0303FB4DD3C0}"/>
              </a:ext>
            </a:extLst>
          </p:cNvPr>
          <p:cNvSpPr txBox="1"/>
          <p:nvPr/>
        </p:nvSpPr>
        <p:spPr>
          <a:xfrm>
            <a:off x="5449738" y="4240245"/>
            <a:ext cx="3058383" cy="323165"/>
          </a:xfrm>
          <a:prstGeom prst="rect">
            <a:avLst/>
          </a:prstGeom>
          <a:noFill/>
        </p:spPr>
        <p:txBody>
          <a:bodyPr wrap="square" rtlCol="0">
            <a:spAutoFit/>
          </a:bodyPr>
          <a:lstStyle/>
          <a:p>
            <a:pPr algn="r"/>
            <a:r>
              <a:rPr lang="en-US" sz="1500" b="1" dirty="0">
                <a:latin typeface="Corbel" panose="020B0503020204020204" pitchFamily="34" charset="0"/>
              </a:rPr>
              <a:t>Processing Block (PB)</a:t>
            </a:r>
          </a:p>
        </p:txBody>
      </p:sp>
      <p:sp>
        <p:nvSpPr>
          <p:cNvPr id="131" name="TextBox 130">
            <a:extLst>
              <a:ext uri="{FF2B5EF4-FFF2-40B4-BE49-F238E27FC236}">
                <a16:creationId xmlns:a16="http://schemas.microsoft.com/office/drawing/2014/main" id="{029C2511-A4D1-834E-8FE0-F9C4E2BF1F80}"/>
              </a:ext>
            </a:extLst>
          </p:cNvPr>
          <p:cNvSpPr txBox="1"/>
          <p:nvPr/>
        </p:nvSpPr>
        <p:spPr>
          <a:xfrm>
            <a:off x="3558395" y="6143354"/>
            <a:ext cx="1988653" cy="350099"/>
          </a:xfrm>
          <a:prstGeom prst="rect">
            <a:avLst/>
          </a:prstGeom>
          <a:noFill/>
        </p:spPr>
        <p:txBody>
          <a:bodyPr wrap="square" rtlCol="0">
            <a:spAutoFit/>
          </a:bodyPr>
          <a:lstStyle/>
          <a:p>
            <a:pPr algn="ctr"/>
            <a:r>
              <a:rPr lang="en-US" sz="1500" b="1" dirty="0">
                <a:latin typeface="Corbel" panose="020B0503020204020204" pitchFamily="34" charset="0"/>
              </a:rPr>
              <a:t>Processing Core (PC)</a:t>
            </a:r>
          </a:p>
        </p:txBody>
      </p:sp>
      <p:pic>
        <p:nvPicPr>
          <p:cNvPr id="35" name="Picture 34">
            <a:extLst>
              <a:ext uri="{FF2B5EF4-FFF2-40B4-BE49-F238E27FC236}">
                <a16:creationId xmlns:a16="http://schemas.microsoft.com/office/drawing/2014/main" id="{77453367-17DF-8442-A57E-B0014010A9CE}"/>
              </a:ext>
            </a:extLst>
          </p:cNvPr>
          <p:cNvPicPr>
            <a:picLocks noChangeAspect="1"/>
          </p:cNvPicPr>
          <p:nvPr/>
        </p:nvPicPr>
        <p:blipFill>
          <a:blip r:embed="rId4"/>
          <a:stretch>
            <a:fillRect/>
          </a:stretch>
        </p:blipFill>
        <p:spPr>
          <a:xfrm>
            <a:off x="3157654" y="4951007"/>
            <a:ext cx="2828689" cy="1188525"/>
          </a:xfrm>
          <a:prstGeom prst="rect">
            <a:avLst/>
          </a:prstGeom>
        </p:spPr>
      </p:pic>
      <p:pic>
        <p:nvPicPr>
          <p:cNvPr id="8" name="Picture 7">
            <a:extLst>
              <a:ext uri="{FF2B5EF4-FFF2-40B4-BE49-F238E27FC236}">
                <a16:creationId xmlns:a16="http://schemas.microsoft.com/office/drawing/2014/main" id="{98482649-2984-1F48-B85E-6C80293D298E}"/>
              </a:ext>
            </a:extLst>
          </p:cNvPr>
          <p:cNvPicPr>
            <a:picLocks noChangeAspect="1"/>
          </p:cNvPicPr>
          <p:nvPr/>
        </p:nvPicPr>
        <p:blipFill>
          <a:blip r:embed="rId5"/>
          <a:stretch>
            <a:fillRect/>
          </a:stretch>
        </p:blipFill>
        <p:spPr>
          <a:xfrm>
            <a:off x="1281821" y="2806510"/>
            <a:ext cx="7226300" cy="1397000"/>
          </a:xfrm>
          <a:prstGeom prst="rect">
            <a:avLst/>
          </a:prstGeom>
        </p:spPr>
      </p:pic>
      <p:pic>
        <p:nvPicPr>
          <p:cNvPr id="36" name="Picture 35">
            <a:extLst>
              <a:ext uri="{FF2B5EF4-FFF2-40B4-BE49-F238E27FC236}">
                <a16:creationId xmlns:a16="http://schemas.microsoft.com/office/drawing/2014/main" id="{644AF721-EC20-A544-B9F1-0E84E13EC5E8}"/>
              </a:ext>
            </a:extLst>
          </p:cNvPr>
          <p:cNvPicPr>
            <a:picLocks noChangeAspect="1"/>
          </p:cNvPicPr>
          <p:nvPr/>
        </p:nvPicPr>
        <p:blipFill>
          <a:blip r:embed="rId6"/>
          <a:stretch>
            <a:fillRect/>
          </a:stretch>
        </p:blipFill>
        <p:spPr>
          <a:xfrm>
            <a:off x="3981222" y="3006722"/>
            <a:ext cx="1143000" cy="1092200"/>
          </a:xfrm>
          <a:prstGeom prst="rect">
            <a:avLst/>
          </a:prstGeom>
        </p:spPr>
      </p:pic>
      <p:cxnSp>
        <p:nvCxnSpPr>
          <p:cNvPr id="38" name="Straight Connector 37">
            <a:extLst>
              <a:ext uri="{FF2B5EF4-FFF2-40B4-BE49-F238E27FC236}">
                <a16:creationId xmlns:a16="http://schemas.microsoft.com/office/drawing/2014/main" id="{58C7AE05-2F8C-6C44-9AD3-F12DE78EDF4C}"/>
              </a:ext>
            </a:extLst>
          </p:cNvPr>
          <p:cNvCxnSpPr>
            <a:cxnSpLocks/>
          </p:cNvCxnSpPr>
          <p:nvPr/>
        </p:nvCxnSpPr>
        <p:spPr>
          <a:xfrm flipH="1">
            <a:off x="3863163" y="3554539"/>
            <a:ext cx="590304" cy="1407321"/>
          </a:xfrm>
          <a:prstGeom prst="line">
            <a:avLst/>
          </a:prstGeom>
          <a:ln>
            <a:solidFill>
              <a:srgbClr val="324D1F"/>
            </a:solidFill>
            <a:prstDash val="sysDot"/>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2B144FF9-C847-844D-A5ED-CB47F19C1FBA}"/>
              </a:ext>
            </a:extLst>
          </p:cNvPr>
          <p:cNvCxnSpPr>
            <a:cxnSpLocks/>
          </p:cNvCxnSpPr>
          <p:nvPr/>
        </p:nvCxnSpPr>
        <p:spPr>
          <a:xfrm>
            <a:off x="4662311" y="3565828"/>
            <a:ext cx="505112" cy="1403121"/>
          </a:xfrm>
          <a:prstGeom prst="line">
            <a:avLst/>
          </a:prstGeom>
          <a:ln>
            <a:solidFill>
              <a:srgbClr val="324D1F"/>
            </a:solidFill>
            <a:prstDash val="sysDot"/>
          </a:ln>
        </p:spPr>
        <p:style>
          <a:lnRef idx="1">
            <a:schemeClr val="accent1"/>
          </a:lnRef>
          <a:fillRef idx="0">
            <a:schemeClr val="accent1"/>
          </a:fillRef>
          <a:effectRef idx="0">
            <a:schemeClr val="accent1"/>
          </a:effectRef>
          <a:fontRef idx="minor">
            <a:schemeClr val="tx1"/>
          </a:fontRef>
        </p:style>
      </p:cxnSp>
      <p:pic>
        <p:nvPicPr>
          <p:cNvPr id="53" name="Picture 52">
            <a:extLst>
              <a:ext uri="{FF2B5EF4-FFF2-40B4-BE49-F238E27FC236}">
                <a16:creationId xmlns:a16="http://schemas.microsoft.com/office/drawing/2014/main" id="{F10A6624-E7EF-5C41-9E8C-EE7563115FC9}"/>
              </a:ext>
            </a:extLst>
          </p:cNvPr>
          <p:cNvPicPr>
            <a:picLocks noChangeAspect="1"/>
          </p:cNvPicPr>
          <p:nvPr/>
        </p:nvPicPr>
        <p:blipFill>
          <a:blip r:embed="rId7"/>
          <a:stretch>
            <a:fillRect/>
          </a:stretch>
        </p:blipFill>
        <p:spPr>
          <a:xfrm>
            <a:off x="472478" y="2806510"/>
            <a:ext cx="1549400" cy="1397000"/>
          </a:xfrm>
          <a:prstGeom prst="rect">
            <a:avLst/>
          </a:prstGeom>
        </p:spPr>
      </p:pic>
      <p:pic>
        <p:nvPicPr>
          <p:cNvPr id="54" name="Picture 53">
            <a:extLst>
              <a:ext uri="{FF2B5EF4-FFF2-40B4-BE49-F238E27FC236}">
                <a16:creationId xmlns:a16="http://schemas.microsoft.com/office/drawing/2014/main" id="{4DB16E6A-8930-6141-A702-23B833211FBE}"/>
              </a:ext>
            </a:extLst>
          </p:cNvPr>
          <p:cNvPicPr>
            <a:picLocks noChangeAspect="1"/>
          </p:cNvPicPr>
          <p:nvPr/>
        </p:nvPicPr>
        <p:blipFill>
          <a:blip r:embed="rId8"/>
          <a:stretch>
            <a:fillRect/>
          </a:stretch>
        </p:blipFill>
        <p:spPr>
          <a:xfrm>
            <a:off x="2501601" y="2157386"/>
            <a:ext cx="5689600" cy="1117600"/>
          </a:xfrm>
          <a:prstGeom prst="rect">
            <a:avLst/>
          </a:prstGeom>
        </p:spPr>
      </p:pic>
    </p:spTree>
    <p:custDataLst>
      <p:tags r:id="rId1"/>
    </p:custDataLst>
    <p:extLst>
      <p:ext uri="{BB962C8B-B14F-4D97-AF65-F5344CB8AC3E}">
        <p14:creationId xmlns:p14="http://schemas.microsoft.com/office/powerpoint/2010/main" val="3939832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8"/>
                                        </p:tgtEl>
                                        <p:attrNameLst>
                                          <p:attrName>style.visibility</p:attrName>
                                        </p:attrNameLst>
                                      </p:cBhvr>
                                      <p:to>
                                        <p:strVal val="visible"/>
                                      </p:to>
                                    </p:set>
                                  </p:childTnLst>
                                </p:cTn>
                              </p:par>
                              <p:par>
                                <p:cTn id="29" presetID="1" presetClass="exit" presetSubtype="0" fill="hold" nodeType="withEffect">
                                  <p:stCondLst>
                                    <p:cond delay="0"/>
                                  </p:stCondLst>
                                  <p:childTnLst>
                                    <p:set>
                                      <p:cBhvr>
                                        <p:cTn id="30" dur="1" fill="hold">
                                          <p:stCondLst>
                                            <p:cond delay="0"/>
                                          </p:stCondLst>
                                        </p:cTn>
                                        <p:tgtEl>
                                          <p:spTgt spid="36"/>
                                        </p:tgtEl>
                                        <p:attrNameLst>
                                          <p:attrName>style.visibility</p:attrName>
                                        </p:attrNameLst>
                                      </p:cBhvr>
                                      <p:to>
                                        <p:strVal val="hidden"/>
                                      </p:to>
                                    </p:set>
                                  </p:childTnLst>
                                </p:cTn>
                              </p:par>
                              <p:par>
                                <p:cTn id="31" presetID="1" presetClass="entr" presetSubtype="0" fill="hold" grpId="0" nodeType="withEffect">
                                  <p:stCondLst>
                                    <p:cond delay="0"/>
                                  </p:stCondLst>
                                  <p:childTnLst>
                                    <p:set>
                                      <p:cBhvr>
                                        <p:cTn id="32" dur="1" fill="hold">
                                          <p:stCondLst>
                                            <p:cond delay="0"/>
                                          </p:stCondLst>
                                        </p:cTn>
                                        <p:tgtEl>
                                          <p:spTgt spid="13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5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0" grpId="0"/>
      <p:bldP spid="131"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9" name="TextBox 758">
            <a:extLst>
              <a:ext uri="{FF2B5EF4-FFF2-40B4-BE49-F238E27FC236}">
                <a16:creationId xmlns:a16="http://schemas.microsoft.com/office/drawing/2014/main" id="{7EE613AD-AC3B-9F43-A0AB-F2D30C7C66B8}"/>
              </a:ext>
            </a:extLst>
          </p:cNvPr>
          <p:cNvSpPr txBox="1"/>
          <p:nvPr/>
        </p:nvSpPr>
        <p:spPr>
          <a:xfrm>
            <a:off x="1146019" y="1317535"/>
            <a:ext cx="6844996" cy="2759436"/>
          </a:xfrm>
          <a:prstGeom prst="roundRect">
            <a:avLst>
              <a:gd name="adj" fmla="val 921"/>
            </a:avLst>
          </a:prstGeom>
          <a:solidFill>
            <a:srgbClr val="E9E7FF"/>
          </a:solidFill>
          <a:ln w="19050">
            <a:solidFill>
              <a:schemeClr val="tx1"/>
            </a:solidFill>
            <a:prstDash val="sysDash"/>
          </a:ln>
        </p:spPr>
        <p:txBody>
          <a:bodyPr wrap="square" rtlCol="0" anchor="ctr" anchorCtr="0">
            <a:noAutofit/>
          </a:bodyPr>
          <a:lstStyle>
            <a:defPPr>
              <a:defRPr lang="en-US"/>
            </a:defPPr>
            <a:lvl1pPr algn="ctr">
              <a:defRPr sz="2500" b="1">
                <a:latin typeface="Corbel" panose="020B0503020204020204" pitchFamily="34" charset="0"/>
              </a:defRPr>
            </a:lvl1pPr>
          </a:lstStyle>
          <a:p>
            <a:endParaRPr lang="en-US" sz="1677" dirty="0"/>
          </a:p>
        </p:txBody>
      </p:sp>
      <p:cxnSp>
        <p:nvCxnSpPr>
          <p:cNvPr id="761" name="Elbow Connector 760">
            <a:extLst>
              <a:ext uri="{FF2B5EF4-FFF2-40B4-BE49-F238E27FC236}">
                <a16:creationId xmlns:a16="http://schemas.microsoft.com/office/drawing/2014/main" id="{ACF2C94D-0B72-C44A-A47E-33DE55BE4A91}"/>
              </a:ext>
            </a:extLst>
          </p:cNvPr>
          <p:cNvCxnSpPr>
            <a:cxnSpLocks/>
          </p:cNvCxnSpPr>
          <p:nvPr/>
        </p:nvCxnSpPr>
        <p:spPr>
          <a:xfrm rot="5400000">
            <a:off x="2099702" y="3638664"/>
            <a:ext cx="413180" cy="345523"/>
          </a:xfrm>
          <a:prstGeom prst="bentConnector3">
            <a:avLst>
              <a:gd name="adj1" fmla="val 100643"/>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62" name="TextBox 761">
            <a:extLst>
              <a:ext uri="{FF2B5EF4-FFF2-40B4-BE49-F238E27FC236}">
                <a16:creationId xmlns:a16="http://schemas.microsoft.com/office/drawing/2014/main" id="{F9B6713B-A23F-9643-96E1-E52EC854DFAB}"/>
              </a:ext>
            </a:extLst>
          </p:cNvPr>
          <p:cNvSpPr txBox="1"/>
          <p:nvPr/>
        </p:nvSpPr>
        <p:spPr>
          <a:xfrm>
            <a:off x="4581175" y="1931079"/>
            <a:ext cx="1068719" cy="988647"/>
          </a:xfrm>
          <a:prstGeom prst="roundRect">
            <a:avLst>
              <a:gd name="adj" fmla="val 6208"/>
            </a:avLst>
          </a:prstGeom>
          <a:solidFill>
            <a:schemeClr val="bg1"/>
          </a:solidFill>
          <a:ln w="28575">
            <a:solidFill>
              <a:schemeClr val="tx1"/>
            </a:solidFill>
          </a:ln>
        </p:spPr>
        <p:txBody>
          <a:bodyPr wrap="square" lIns="0" rIns="0" rtlCol="0" anchor="ctr" anchorCtr="0">
            <a:noAutofit/>
          </a:bodyPr>
          <a:lstStyle/>
          <a:p>
            <a:pPr algn="ctr"/>
            <a:r>
              <a:rPr lang="en-US" sz="1342" b="1" dirty="0">
                <a:latin typeface="Corbel" panose="020B0503020204020204" pitchFamily="34" charset="0"/>
              </a:rPr>
              <a:t>Bitwise Comparisons</a:t>
            </a:r>
          </a:p>
        </p:txBody>
      </p:sp>
      <p:sp>
        <p:nvSpPr>
          <p:cNvPr id="763" name="TextBox 762">
            <a:extLst>
              <a:ext uri="{FF2B5EF4-FFF2-40B4-BE49-F238E27FC236}">
                <a16:creationId xmlns:a16="http://schemas.microsoft.com/office/drawing/2014/main" id="{3ED69375-E475-7A4D-9F79-B1AC31E2575C}"/>
              </a:ext>
            </a:extLst>
          </p:cNvPr>
          <p:cNvSpPr txBox="1"/>
          <p:nvPr/>
        </p:nvSpPr>
        <p:spPr>
          <a:xfrm>
            <a:off x="6480441" y="1782989"/>
            <a:ext cx="1102435" cy="205305"/>
          </a:xfrm>
          <a:prstGeom prst="roundRect">
            <a:avLst>
              <a:gd name="adj" fmla="val 6043"/>
            </a:avLst>
          </a:prstGeom>
          <a:solidFill>
            <a:schemeClr val="bg1"/>
          </a:solidFill>
          <a:ln w="25400">
            <a:solidFill>
              <a:schemeClr val="tx1"/>
            </a:solidFill>
          </a:ln>
        </p:spPr>
        <p:txBody>
          <a:bodyPr wrap="square" rtlCol="0" anchor="ctr" anchorCtr="0">
            <a:noAutofit/>
          </a:bodyPr>
          <a:lstStyle/>
          <a:p>
            <a:pPr algn="ctr"/>
            <a:r>
              <a:rPr lang="en-US" sz="1207" b="1" dirty="0">
                <a:latin typeface="Corbel" panose="020B0503020204020204" pitchFamily="34" charset="0"/>
              </a:rPr>
              <a:t>  CIGAR string</a:t>
            </a:r>
          </a:p>
        </p:txBody>
      </p:sp>
      <p:sp>
        <p:nvSpPr>
          <p:cNvPr id="764" name="TextBox 763">
            <a:extLst>
              <a:ext uri="{FF2B5EF4-FFF2-40B4-BE49-F238E27FC236}">
                <a16:creationId xmlns:a16="http://schemas.microsoft.com/office/drawing/2014/main" id="{6FAFCACC-640A-0A49-A7A5-CA2A150CC446}"/>
              </a:ext>
            </a:extLst>
          </p:cNvPr>
          <p:cNvSpPr txBox="1"/>
          <p:nvPr/>
        </p:nvSpPr>
        <p:spPr>
          <a:xfrm>
            <a:off x="4582889" y="1519004"/>
            <a:ext cx="1044000" cy="239622"/>
          </a:xfrm>
          <a:prstGeom prst="roundRect">
            <a:avLst>
              <a:gd name="adj" fmla="val 16667"/>
            </a:avLst>
          </a:prstGeom>
          <a:solidFill>
            <a:schemeClr val="bg1"/>
          </a:solidFill>
          <a:ln w="25400">
            <a:solidFill>
              <a:schemeClr val="tx1"/>
            </a:solidFill>
          </a:ln>
        </p:spPr>
        <p:txBody>
          <a:bodyPr wrap="square" rtlCol="0" anchor="ctr" anchorCtr="0">
            <a:noAutofit/>
          </a:bodyPr>
          <a:lstStyle/>
          <a:p>
            <a:pPr algn="ctr"/>
            <a:r>
              <a:rPr lang="en-US" sz="1207" b="1" dirty="0">
                <a:latin typeface="Corbel" panose="020B0503020204020204" pitchFamily="34" charset="0"/>
              </a:rPr>
              <a:t>  Last CIGAR</a:t>
            </a:r>
          </a:p>
        </p:txBody>
      </p:sp>
      <p:cxnSp>
        <p:nvCxnSpPr>
          <p:cNvPr id="765" name="Straight Connector 764">
            <a:extLst>
              <a:ext uri="{FF2B5EF4-FFF2-40B4-BE49-F238E27FC236}">
                <a16:creationId xmlns:a16="http://schemas.microsoft.com/office/drawing/2014/main" id="{E102E5B6-26C4-C342-BE46-A3FA059D0E09}"/>
              </a:ext>
            </a:extLst>
          </p:cNvPr>
          <p:cNvCxnSpPr>
            <a:cxnSpLocks/>
          </p:cNvCxnSpPr>
          <p:nvPr/>
        </p:nvCxnSpPr>
        <p:spPr>
          <a:xfrm flipH="1">
            <a:off x="2369090" y="2426836"/>
            <a:ext cx="648961" cy="0"/>
          </a:xfrm>
          <a:prstGeom prst="line">
            <a:avLst/>
          </a:prstGeom>
          <a:noFill/>
          <a:ln w="38100" cap="flat" cmpd="sng" algn="ctr">
            <a:solidFill>
              <a:schemeClr val="tx1"/>
            </a:solidFill>
            <a:prstDash val="solid"/>
            <a:miter lim="800000"/>
          </a:ln>
          <a:effectLst/>
        </p:spPr>
      </p:cxnSp>
      <p:cxnSp>
        <p:nvCxnSpPr>
          <p:cNvPr id="766" name="Straight Connector 765">
            <a:extLst>
              <a:ext uri="{FF2B5EF4-FFF2-40B4-BE49-F238E27FC236}">
                <a16:creationId xmlns:a16="http://schemas.microsoft.com/office/drawing/2014/main" id="{55103B4C-ACA8-9843-A9B4-99D12142074F}"/>
              </a:ext>
            </a:extLst>
          </p:cNvPr>
          <p:cNvCxnSpPr>
            <a:cxnSpLocks/>
          </p:cNvCxnSpPr>
          <p:nvPr/>
        </p:nvCxnSpPr>
        <p:spPr>
          <a:xfrm flipV="1">
            <a:off x="3022011" y="2009160"/>
            <a:ext cx="0" cy="813058"/>
          </a:xfrm>
          <a:prstGeom prst="line">
            <a:avLst/>
          </a:prstGeom>
          <a:noFill/>
          <a:ln w="38100" cap="flat" cmpd="sng" algn="ctr">
            <a:solidFill>
              <a:schemeClr val="tx1"/>
            </a:solidFill>
            <a:prstDash val="solid"/>
            <a:miter lim="800000"/>
          </a:ln>
          <a:effectLst/>
        </p:spPr>
      </p:cxnSp>
      <p:cxnSp>
        <p:nvCxnSpPr>
          <p:cNvPr id="767" name="Straight Arrow Connector 766">
            <a:extLst>
              <a:ext uri="{FF2B5EF4-FFF2-40B4-BE49-F238E27FC236}">
                <a16:creationId xmlns:a16="http://schemas.microsoft.com/office/drawing/2014/main" id="{15B78698-2BB0-B94A-8CF0-5AE4CDDF910A}"/>
              </a:ext>
            </a:extLst>
          </p:cNvPr>
          <p:cNvCxnSpPr>
            <a:cxnSpLocks/>
          </p:cNvCxnSpPr>
          <p:nvPr/>
        </p:nvCxnSpPr>
        <p:spPr>
          <a:xfrm>
            <a:off x="3018050" y="2012147"/>
            <a:ext cx="1548920" cy="0"/>
          </a:xfrm>
          <a:prstGeom prst="straightConnector1">
            <a:avLst/>
          </a:prstGeom>
          <a:noFill/>
          <a:ln w="28575" cap="flat" cmpd="sng" algn="ctr">
            <a:solidFill>
              <a:schemeClr val="tx1"/>
            </a:solidFill>
            <a:prstDash val="solid"/>
            <a:miter lim="800000"/>
            <a:tailEnd type="triangle"/>
          </a:ln>
          <a:effectLst/>
        </p:spPr>
      </p:cxnSp>
      <p:cxnSp>
        <p:nvCxnSpPr>
          <p:cNvPr id="768" name="Straight Arrow Connector 767">
            <a:extLst>
              <a:ext uri="{FF2B5EF4-FFF2-40B4-BE49-F238E27FC236}">
                <a16:creationId xmlns:a16="http://schemas.microsoft.com/office/drawing/2014/main" id="{D26BC35A-7B0D-344F-8429-D646ED2BF224}"/>
              </a:ext>
            </a:extLst>
          </p:cNvPr>
          <p:cNvCxnSpPr>
            <a:cxnSpLocks/>
          </p:cNvCxnSpPr>
          <p:nvPr/>
        </p:nvCxnSpPr>
        <p:spPr>
          <a:xfrm>
            <a:off x="3018051" y="2819553"/>
            <a:ext cx="1546983" cy="0"/>
          </a:xfrm>
          <a:prstGeom prst="straightConnector1">
            <a:avLst/>
          </a:prstGeom>
          <a:noFill/>
          <a:ln w="28575" cap="flat" cmpd="sng" algn="ctr">
            <a:solidFill>
              <a:schemeClr val="tx1"/>
            </a:solidFill>
            <a:prstDash val="solid"/>
            <a:miter lim="800000"/>
            <a:tailEnd type="triangle"/>
          </a:ln>
          <a:effectLst/>
        </p:spPr>
      </p:cxnSp>
      <p:cxnSp>
        <p:nvCxnSpPr>
          <p:cNvPr id="769" name="Straight Arrow Connector 768">
            <a:extLst>
              <a:ext uri="{FF2B5EF4-FFF2-40B4-BE49-F238E27FC236}">
                <a16:creationId xmlns:a16="http://schemas.microsoft.com/office/drawing/2014/main" id="{AFD58206-A782-344F-8A2A-B3A0F89ABD60}"/>
              </a:ext>
            </a:extLst>
          </p:cNvPr>
          <p:cNvCxnSpPr>
            <a:cxnSpLocks/>
          </p:cNvCxnSpPr>
          <p:nvPr/>
        </p:nvCxnSpPr>
        <p:spPr>
          <a:xfrm>
            <a:off x="3018051" y="2556099"/>
            <a:ext cx="1546983" cy="0"/>
          </a:xfrm>
          <a:prstGeom prst="straightConnector1">
            <a:avLst/>
          </a:prstGeom>
          <a:noFill/>
          <a:ln w="28575" cap="flat" cmpd="sng" algn="ctr">
            <a:solidFill>
              <a:schemeClr val="tx1"/>
            </a:solidFill>
            <a:prstDash val="solid"/>
            <a:miter lim="800000"/>
            <a:tailEnd type="triangle"/>
          </a:ln>
          <a:effectLst/>
        </p:spPr>
      </p:cxnSp>
      <p:sp>
        <p:nvSpPr>
          <p:cNvPr id="770" name="Rounded Rectangle 769">
            <a:extLst>
              <a:ext uri="{FF2B5EF4-FFF2-40B4-BE49-F238E27FC236}">
                <a16:creationId xmlns:a16="http://schemas.microsoft.com/office/drawing/2014/main" id="{13393BC9-63DA-044A-869A-BC78A655D8F0}"/>
              </a:ext>
            </a:extLst>
          </p:cNvPr>
          <p:cNvSpPr/>
          <p:nvPr/>
        </p:nvSpPr>
        <p:spPr>
          <a:xfrm>
            <a:off x="3850385" y="2716037"/>
            <a:ext cx="255659" cy="163645"/>
          </a:xfrm>
          <a:prstGeom prst="roundRect">
            <a:avLst>
              <a:gd name="adj" fmla="val 13618"/>
            </a:avLst>
          </a:prstGeom>
          <a:solidFill>
            <a:schemeClr val="accent3">
              <a:lumMod val="20000"/>
              <a:lumOff val="80000"/>
            </a:schemeClr>
          </a:solidFill>
          <a:ln w="19050" cap="flat" cmpd="sng" algn="ctr">
            <a:solidFill>
              <a:schemeClr val="tx1"/>
            </a:solidFill>
            <a:prstDash val="solid"/>
            <a:miter lim="800000"/>
          </a:ln>
          <a:effectLst/>
        </p:spPr>
        <p:txBody>
          <a:bodyPr lIns="24163" tIns="24163" rIns="24163" bIns="24163" rtlCol="0" anchor="ctr"/>
          <a:lstStyle/>
          <a:p>
            <a:pPr algn="ctr" defTabSz="613688">
              <a:defRPr/>
            </a:pPr>
            <a:r>
              <a:rPr lang="en-US" sz="1342" b="1" kern="0" dirty="0">
                <a:latin typeface="Corbel" panose="020B0503020204020204" pitchFamily="34" charset="0"/>
              </a:rPr>
              <a:t>&lt;&lt;</a:t>
            </a:r>
          </a:p>
        </p:txBody>
      </p:sp>
      <p:sp>
        <p:nvSpPr>
          <p:cNvPr id="771" name="TextBox 770">
            <a:extLst>
              <a:ext uri="{FF2B5EF4-FFF2-40B4-BE49-F238E27FC236}">
                <a16:creationId xmlns:a16="http://schemas.microsoft.com/office/drawing/2014/main" id="{C869B5FE-BFF2-5944-8201-2F0B341E9D49}"/>
              </a:ext>
            </a:extLst>
          </p:cNvPr>
          <p:cNvSpPr txBox="1"/>
          <p:nvPr/>
        </p:nvSpPr>
        <p:spPr>
          <a:xfrm>
            <a:off x="3777229" y="1774928"/>
            <a:ext cx="771442" cy="298864"/>
          </a:xfrm>
          <a:prstGeom prst="rect">
            <a:avLst/>
          </a:prstGeom>
          <a:noFill/>
          <a:ln w="38100">
            <a:noFill/>
          </a:ln>
        </p:spPr>
        <p:txBody>
          <a:bodyPr wrap="square" rtlCol="0">
            <a:spAutoFit/>
          </a:bodyPr>
          <a:lstStyle/>
          <a:p>
            <a:pPr algn="r"/>
            <a:r>
              <a:rPr lang="en-US" sz="1342" b="1" i="1" dirty="0">
                <a:latin typeface="Corbel" panose="020B0503020204020204" pitchFamily="34" charset="0"/>
              </a:rPr>
              <a:t>match</a:t>
            </a:r>
          </a:p>
        </p:txBody>
      </p:sp>
      <p:cxnSp>
        <p:nvCxnSpPr>
          <p:cNvPr id="772" name="Straight Arrow Connector 771">
            <a:extLst>
              <a:ext uri="{FF2B5EF4-FFF2-40B4-BE49-F238E27FC236}">
                <a16:creationId xmlns:a16="http://schemas.microsoft.com/office/drawing/2014/main" id="{5F78075F-8ADE-FD4C-A0A6-8F247DCC962B}"/>
              </a:ext>
            </a:extLst>
          </p:cNvPr>
          <p:cNvCxnSpPr>
            <a:cxnSpLocks/>
          </p:cNvCxnSpPr>
          <p:nvPr/>
        </p:nvCxnSpPr>
        <p:spPr>
          <a:xfrm>
            <a:off x="5041208" y="1763360"/>
            <a:ext cx="0" cy="158187"/>
          </a:xfrm>
          <a:prstGeom prst="straightConnector1">
            <a:avLst/>
          </a:prstGeom>
          <a:noFill/>
          <a:ln w="12700" cap="flat" cmpd="sng" algn="ctr">
            <a:solidFill>
              <a:schemeClr val="tx1"/>
            </a:solidFill>
            <a:prstDash val="solid"/>
            <a:miter lim="800000"/>
            <a:tailEnd type="triangle"/>
          </a:ln>
          <a:effectLst/>
        </p:spPr>
      </p:cxnSp>
      <p:cxnSp>
        <p:nvCxnSpPr>
          <p:cNvPr id="773" name="Straight Arrow Connector 772">
            <a:extLst>
              <a:ext uri="{FF2B5EF4-FFF2-40B4-BE49-F238E27FC236}">
                <a16:creationId xmlns:a16="http://schemas.microsoft.com/office/drawing/2014/main" id="{72EA8FC8-B5CE-DD41-9C85-38A8A4F386EE}"/>
              </a:ext>
            </a:extLst>
          </p:cNvPr>
          <p:cNvCxnSpPr>
            <a:cxnSpLocks/>
          </p:cNvCxnSpPr>
          <p:nvPr/>
        </p:nvCxnSpPr>
        <p:spPr>
          <a:xfrm flipH="1" flipV="1">
            <a:off x="5134455" y="1763359"/>
            <a:ext cx="155" cy="160188"/>
          </a:xfrm>
          <a:prstGeom prst="straightConnector1">
            <a:avLst/>
          </a:prstGeom>
          <a:noFill/>
          <a:ln w="12700" cap="flat" cmpd="sng" algn="ctr">
            <a:solidFill>
              <a:schemeClr val="tx1"/>
            </a:solidFill>
            <a:prstDash val="solid"/>
            <a:miter lim="800000"/>
            <a:tailEnd type="triangle"/>
          </a:ln>
          <a:effectLst/>
        </p:spPr>
      </p:cxnSp>
      <p:sp>
        <p:nvSpPr>
          <p:cNvPr id="774" name="TextBox 773">
            <a:extLst>
              <a:ext uri="{FF2B5EF4-FFF2-40B4-BE49-F238E27FC236}">
                <a16:creationId xmlns:a16="http://schemas.microsoft.com/office/drawing/2014/main" id="{89146582-E0FF-7146-9C12-34DAC441EADA}"/>
              </a:ext>
            </a:extLst>
          </p:cNvPr>
          <p:cNvSpPr txBox="1"/>
          <p:nvPr/>
        </p:nvSpPr>
        <p:spPr>
          <a:xfrm>
            <a:off x="5578432" y="2162081"/>
            <a:ext cx="683064" cy="505395"/>
          </a:xfrm>
          <a:prstGeom prst="rect">
            <a:avLst/>
          </a:prstGeom>
          <a:noFill/>
          <a:ln>
            <a:noFill/>
          </a:ln>
        </p:spPr>
        <p:txBody>
          <a:bodyPr wrap="square" rtlCol="0">
            <a:spAutoFit/>
          </a:bodyPr>
          <a:lstStyle/>
          <a:p>
            <a:pPr algn="r"/>
            <a:r>
              <a:rPr lang="en-US" sz="1342" b="1" i="1" dirty="0">
                <a:latin typeface="Corbel" panose="020B0503020204020204" pitchFamily="34" charset="0"/>
              </a:rPr>
              <a:t>CIGAR</a:t>
            </a:r>
          </a:p>
          <a:p>
            <a:pPr algn="ctr"/>
            <a:r>
              <a:rPr lang="en-US" sz="1342" b="1" i="1" dirty="0">
                <a:latin typeface="Corbel" panose="020B0503020204020204" pitchFamily="34" charset="0"/>
              </a:rPr>
              <a:t>out</a:t>
            </a:r>
          </a:p>
        </p:txBody>
      </p:sp>
      <p:cxnSp>
        <p:nvCxnSpPr>
          <p:cNvPr id="775" name="Straight Arrow Connector 774">
            <a:extLst>
              <a:ext uri="{FF2B5EF4-FFF2-40B4-BE49-F238E27FC236}">
                <a16:creationId xmlns:a16="http://schemas.microsoft.com/office/drawing/2014/main" id="{A61581F4-CFBD-564F-8387-EC82DCE942B7}"/>
              </a:ext>
            </a:extLst>
          </p:cNvPr>
          <p:cNvCxnSpPr>
            <a:cxnSpLocks/>
          </p:cNvCxnSpPr>
          <p:nvPr/>
        </p:nvCxnSpPr>
        <p:spPr>
          <a:xfrm>
            <a:off x="6231122" y="2881025"/>
            <a:ext cx="265788" cy="0"/>
          </a:xfrm>
          <a:prstGeom prst="straightConnector1">
            <a:avLst/>
          </a:prstGeom>
          <a:noFill/>
          <a:ln w="25400" cap="flat" cmpd="sng" algn="ctr">
            <a:solidFill>
              <a:schemeClr val="tx1"/>
            </a:solidFill>
            <a:prstDash val="solid"/>
            <a:miter lim="800000"/>
            <a:tailEnd type="triangle"/>
          </a:ln>
          <a:effectLst/>
        </p:spPr>
      </p:cxnSp>
      <p:sp>
        <p:nvSpPr>
          <p:cNvPr id="776" name="Triangle 775">
            <a:extLst>
              <a:ext uri="{FF2B5EF4-FFF2-40B4-BE49-F238E27FC236}">
                <a16:creationId xmlns:a16="http://schemas.microsoft.com/office/drawing/2014/main" id="{29719223-0259-EE4F-B906-E85C6E9945E9}"/>
              </a:ext>
            </a:extLst>
          </p:cNvPr>
          <p:cNvSpPr/>
          <p:nvPr/>
        </p:nvSpPr>
        <p:spPr>
          <a:xfrm rot="5400000">
            <a:off x="6471959" y="1820494"/>
            <a:ext cx="131768" cy="114801"/>
          </a:xfrm>
          <a:prstGeom prst="triangl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7">
              <a:latin typeface="Corbel" panose="020B0503020204020204" pitchFamily="34" charset="0"/>
            </a:endParaRPr>
          </a:p>
        </p:txBody>
      </p:sp>
      <p:grpSp>
        <p:nvGrpSpPr>
          <p:cNvPr id="777" name="Group 776">
            <a:extLst>
              <a:ext uri="{FF2B5EF4-FFF2-40B4-BE49-F238E27FC236}">
                <a16:creationId xmlns:a16="http://schemas.microsoft.com/office/drawing/2014/main" id="{B31C5A53-2E89-9849-836D-B6460548C641}"/>
              </a:ext>
            </a:extLst>
          </p:cNvPr>
          <p:cNvGrpSpPr/>
          <p:nvPr/>
        </p:nvGrpSpPr>
        <p:grpSpPr>
          <a:xfrm>
            <a:off x="1889997" y="1519890"/>
            <a:ext cx="489309" cy="1545553"/>
            <a:chOff x="8731842" y="10098736"/>
            <a:chExt cx="729028" cy="2688281"/>
          </a:xfrm>
        </p:grpSpPr>
        <p:sp>
          <p:nvSpPr>
            <p:cNvPr id="778" name="Trapezoid 777">
              <a:extLst>
                <a:ext uri="{FF2B5EF4-FFF2-40B4-BE49-F238E27FC236}">
                  <a16:creationId xmlns:a16="http://schemas.microsoft.com/office/drawing/2014/main" id="{259DD956-9B91-574B-A373-D3A9346206D1}"/>
                </a:ext>
              </a:extLst>
            </p:cNvPr>
            <p:cNvSpPr/>
            <p:nvPr/>
          </p:nvSpPr>
          <p:spPr>
            <a:xfrm rot="5400000">
              <a:off x="7781130" y="11107277"/>
              <a:ext cx="2688281" cy="671199"/>
            </a:xfrm>
            <a:prstGeom prst="trapezoid">
              <a:avLst>
                <a:gd name="adj" fmla="val 59146"/>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42">
                <a:solidFill>
                  <a:schemeClr val="tx1"/>
                </a:solidFill>
                <a:latin typeface="Corbel" panose="020B0503020204020204" pitchFamily="34" charset="0"/>
              </a:endParaRPr>
            </a:p>
          </p:txBody>
        </p:sp>
        <p:sp>
          <p:nvSpPr>
            <p:cNvPr id="779" name="TextBox 778">
              <a:extLst>
                <a:ext uri="{FF2B5EF4-FFF2-40B4-BE49-F238E27FC236}">
                  <a16:creationId xmlns:a16="http://schemas.microsoft.com/office/drawing/2014/main" id="{B285317B-9BC4-8646-A141-ED56483B50B7}"/>
                </a:ext>
              </a:extLst>
            </p:cNvPr>
            <p:cNvSpPr txBox="1"/>
            <p:nvPr/>
          </p:nvSpPr>
          <p:spPr>
            <a:xfrm>
              <a:off x="8731842" y="10299492"/>
              <a:ext cx="596558" cy="2313655"/>
            </a:xfrm>
            <a:prstGeom prst="rect">
              <a:avLst/>
            </a:prstGeom>
            <a:noFill/>
            <a:ln w="28575">
              <a:noFill/>
            </a:ln>
          </p:spPr>
          <p:txBody>
            <a:bodyPr wrap="square" rtlCol="0">
              <a:spAutoFit/>
            </a:bodyPr>
            <a:lstStyle/>
            <a:p>
              <a:pPr>
                <a:spcAft>
                  <a:spcPts val="806"/>
                </a:spcAft>
              </a:pPr>
              <a:r>
                <a:rPr lang="en-US" sz="1300" b="1" dirty="0">
                  <a:latin typeface="Calibri" panose="020F0502020204030204" pitchFamily="34" charset="0"/>
                  <a:cs typeface="Calibri" panose="020F0502020204030204" pitchFamily="34" charset="0"/>
                </a:rPr>
                <a:t>1</a:t>
              </a:r>
            </a:p>
            <a:p>
              <a:r>
                <a:rPr lang="en-US" sz="1300" b="1" dirty="0">
                  <a:latin typeface="Calibri" panose="020F0502020204030204" pitchFamily="34" charset="0"/>
                  <a:cs typeface="Calibri" panose="020F0502020204030204" pitchFamily="34" charset="0"/>
                </a:rPr>
                <a:t>2</a:t>
              </a:r>
            </a:p>
            <a:p>
              <a:r>
                <a:rPr lang="en-US" sz="1300" b="1" dirty="0">
                  <a:latin typeface="Calibri" panose="020F0502020204030204" pitchFamily="34" charset="0"/>
                  <a:cs typeface="Calibri" panose="020F0502020204030204" pitchFamily="34" charset="0"/>
                </a:rPr>
                <a:t>.</a:t>
              </a:r>
            </a:p>
            <a:p>
              <a:r>
                <a:rPr lang="en-US" sz="1300" b="1" dirty="0">
                  <a:latin typeface="Calibri" panose="020F0502020204030204" pitchFamily="34" charset="0"/>
                  <a:cs typeface="Calibri" panose="020F0502020204030204" pitchFamily="34" charset="0"/>
                </a:rPr>
                <a:t>.</a:t>
              </a:r>
            </a:p>
            <a:p>
              <a:pPr>
                <a:spcBef>
                  <a:spcPts val="806"/>
                </a:spcBef>
              </a:pPr>
              <a:r>
                <a:rPr lang="en-US" sz="1300" b="1" dirty="0">
                  <a:latin typeface="Calibri" panose="020F0502020204030204" pitchFamily="34" charset="0"/>
                  <a:cs typeface="Calibri" panose="020F0502020204030204" pitchFamily="34" charset="0"/>
                </a:rPr>
                <a:t>64</a:t>
              </a:r>
            </a:p>
          </p:txBody>
        </p:sp>
      </p:grpSp>
      <p:cxnSp>
        <p:nvCxnSpPr>
          <p:cNvPr id="780" name="Elbow Connector 779">
            <a:extLst>
              <a:ext uri="{FF2B5EF4-FFF2-40B4-BE49-F238E27FC236}">
                <a16:creationId xmlns:a16="http://schemas.microsoft.com/office/drawing/2014/main" id="{8D286E7E-98AD-BE41-B76F-9E35C59A74A5}"/>
              </a:ext>
            </a:extLst>
          </p:cNvPr>
          <p:cNvCxnSpPr>
            <a:cxnSpLocks/>
          </p:cNvCxnSpPr>
          <p:nvPr/>
        </p:nvCxnSpPr>
        <p:spPr>
          <a:xfrm rot="5400000" flipH="1" flipV="1">
            <a:off x="831218" y="2605058"/>
            <a:ext cx="1933000" cy="265788"/>
          </a:xfrm>
          <a:prstGeom prst="bentConnector3">
            <a:avLst>
              <a:gd name="adj1" fmla="val 100005"/>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81" name="Elbow Connector 780">
            <a:extLst>
              <a:ext uri="{FF2B5EF4-FFF2-40B4-BE49-F238E27FC236}">
                <a16:creationId xmlns:a16="http://schemas.microsoft.com/office/drawing/2014/main" id="{7332CE61-4A22-3A46-B934-67163B8D1C89}"/>
              </a:ext>
            </a:extLst>
          </p:cNvPr>
          <p:cNvCxnSpPr>
            <a:cxnSpLocks/>
          </p:cNvCxnSpPr>
          <p:nvPr/>
        </p:nvCxnSpPr>
        <p:spPr>
          <a:xfrm rot="5400000" flipH="1" flipV="1">
            <a:off x="1196789" y="2648502"/>
            <a:ext cx="1292694" cy="144975"/>
          </a:xfrm>
          <a:prstGeom prst="bentConnector3">
            <a:avLst>
              <a:gd name="adj1" fmla="val 99997"/>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82" name="Elbow Connector 781">
            <a:extLst>
              <a:ext uri="{FF2B5EF4-FFF2-40B4-BE49-F238E27FC236}">
                <a16:creationId xmlns:a16="http://schemas.microsoft.com/office/drawing/2014/main" id="{96636239-8FBA-6B40-9665-3BA73212FADA}"/>
              </a:ext>
            </a:extLst>
          </p:cNvPr>
          <p:cNvCxnSpPr>
            <a:cxnSpLocks/>
          </p:cNvCxnSpPr>
          <p:nvPr/>
        </p:nvCxnSpPr>
        <p:spPr>
          <a:xfrm>
            <a:off x="1762443" y="3371805"/>
            <a:ext cx="1260000" cy="579900"/>
          </a:xfrm>
          <a:prstGeom prst="bentConnector2">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3" name="Elbow Connector 782">
            <a:extLst>
              <a:ext uri="{FF2B5EF4-FFF2-40B4-BE49-F238E27FC236}">
                <a16:creationId xmlns:a16="http://schemas.microsoft.com/office/drawing/2014/main" id="{4437FB6E-2015-094C-B0FF-4CB6DDA4A1A0}"/>
              </a:ext>
            </a:extLst>
          </p:cNvPr>
          <p:cNvCxnSpPr>
            <a:cxnSpLocks/>
          </p:cNvCxnSpPr>
          <p:nvPr/>
        </p:nvCxnSpPr>
        <p:spPr>
          <a:xfrm rot="5400000" flipH="1" flipV="1">
            <a:off x="1675290" y="2938191"/>
            <a:ext cx="432000" cy="108000"/>
          </a:xfrm>
          <a:prstGeom prst="bentConnector3">
            <a:avLst>
              <a:gd name="adj1" fmla="val 99997"/>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84" name="Elbow Connector 783">
            <a:extLst>
              <a:ext uri="{FF2B5EF4-FFF2-40B4-BE49-F238E27FC236}">
                <a16:creationId xmlns:a16="http://schemas.microsoft.com/office/drawing/2014/main" id="{5C4A6F29-4023-CD4A-8FB8-77EE31E7145C}"/>
              </a:ext>
            </a:extLst>
          </p:cNvPr>
          <p:cNvCxnSpPr>
            <a:cxnSpLocks/>
          </p:cNvCxnSpPr>
          <p:nvPr/>
        </p:nvCxnSpPr>
        <p:spPr>
          <a:xfrm>
            <a:off x="1833006" y="3200756"/>
            <a:ext cx="4276763" cy="773200"/>
          </a:xfrm>
          <a:prstGeom prst="bentConnector2">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5" name="Straight Arrow Connector 784">
            <a:extLst>
              <a:ext uri="{FF2B5EF4-FFF2-40B4-BE49-F238E27FC236}">
                <a16:creationId xmlns:a16="http://schemas.microsoft.com/office/drawing/2014/main" id="{DE8E61BA-FE2D-7D4E-BB84-3314284CF911}"/>
              </a:ext>
            </a:extLst>
          </p:cNvPr>
          <p:cNvCxnSpPr>
            <a:cxnSpLocks/>
          </p:cNvCxnSpPr>
          <p:nvPr/>
        </p:nvCxnSpPr>
        <p:spPr>
          <a:xfrm>
            <a:off x="3018050" y="2285479"/>
            <a:ext cx="1548920" cy="0"/>
          </a:xfrm>
          <a:prstGeom prst="straightConnector1">
            <a:avLst/>
          </a:prstGeom>
          <a:noFill/>
          <a:ln w="28575" cap="flat" cmpd="sng" algn="ctr">
            <a:solidFill>
              <a:schemeClr val="tx1"/>
            </a:solidFill>
            <a:prstDash val="solid"/>
            <a:miter lim="800000"/>
            <a:tailEnd type="triangle"/>
          </a:ln>
          <a:effectLst/>
        </p:spPr>
      </p:cxnSp>
      <p:sp>
        <p:nvSpPr>
          <p:cNvPr id="786" name="TextBox 785">
            <a:extLst>
              <a:ext uri="{FF2B5EF4-FFF2-40B4-BE49-F238E27FC236}">
                <a16:creationId xmlns:a16="http://schemas.microsoft.com/office/drawing/2014/main" id="{C0782D26-D04B-7240-9E78-4AD36E5917E9}"/>
              </a:ext>
            </a:extLst>
          </p:cNvPr>
          <p:cNvSpPr txBox="1"/>
          <p:nvPr/>
        </p:nvSpPr>
        <p:spPr>
          <a:xfrm>
            <a:off x="2398772" y="2164755"/>
            <a:ext cx="740488" cy="278089"/>
          </a:xfrm>
          <a:prstGeom prst="rect">
            <a:avLst/>
          </a:prstGeom>
          <a:noFill/>
          <a:ln>
            <a:noFill/>
          </a:ln>
        </p:spPr>
        <p:txBody>
          <a:bodyPr wrap="square" rtlCol="0">
            <a:spAutoFit/>
          </a:bodyPr>
          <a:lstStyle/>
          <a:p>
            <a:r>
              <a:rPr lang="en-US" sz="1207" dirty="0">
                <a:latin typeface="Calibri" panose="020F0502020204030204" pitchFamily="34" charset="0"/>
                <a:cs typeface="Calibri" panose="020F0502020204030204" pitchFamily="34" charset="0"/>
              </a:rPr>
              <a:t>192</a:t>
            </a:r>
          </a:p>
        </p:txBody>
      </p:sp>
      <p:cxnSp>
        <p:nvCxnSpPr>
          <p:cNvPr id="787" name="Straight Connector 786">
            <a:extLst>
              <a:ext uri="{FF2B5EF4-FFF2-40B4-BE49-F238E27FC236}">
                <a16:creationId xmlns:a16="http://schemas.microsoft.com/office/drawing/2014/main" id="{E1A6C8F7-0E17-794C-B694-7DA64D081DA3}"/>
              </a:ext>
            </a:extLst>
          </p:cNvPr>
          <p:cNvCxnSpPr>
            <a:cxnSpLocks/>
          </p:cNvCxnSpPr>
          <p:nvPr/>
        </p:nvCxnSpPr>
        <p:spPr>
          <a:xfrm flipV="1">
            <a:off x="2568356" y="2343040"/>
            <a:ext cx="210863" cy="183833"/>
          </a:xfrm>
          <a:prstGeom prst="line">
            <a:avLst/>
          </a:prstGeom>
          <a:noFill/>
          <a:ln w="25400" cap="flat" cmpd="sng" algn="ctr">
            <a:solidFill>
              <a:schemeClr val="tx1"/>
            </a:solidFill>
            <a:prstDash val="solid"/>
            <a:miter lim="800000"/>
          </a:ln>
          <a:effectLst/>
        </p:spPr>
      </p:cxnSp>
      <p:sp>
        <p:nvSpPr>
          <p:cNvPr id="788" name="TextBox 787">
            <a:extLst>
              <a:ext uri="{FF2B5EF4-FFF2-40B4-BE49-F238E27FC236}">
                <a16:creationId xmlns:a16="http://schemas.microsoft.com/office/drawing/2014/main" id="{E8E4F495-7230-184F-9121-E1F68C29A4E2}"/>
              </a:ext>
            </a:extLst>
          </p:cNvPr>
          <p:cNvSpPr txBox="1"/>
          <p:nvPr/>
        </p:nvSpPr>
        <p:spPr>
          <a:xfrm>
            <a:off x="3704642" y="2050408"/>
            <a:ext cx="844029" cy="298864"/>
          </a:xfrm>
          <a:prstGeom prst="rect">
            <a:avLst/>
          </a:prstGeom>
          <a:noFill/>
          <a:ln w="38100">
            <a:noFill/>
          </a:ln>
        </p:spPr>
        <p:txBody>
          <a:bodyPr wrap="square" rtlCol="0">
            <a:spAutoFit/>
          </a:bodyPr>
          <a:lstStyle/>
          <a:p>
            <a:pPr algn="r"/>
            <a:r>
              <a:rPr lang="en-US" sz="1342" b="1" i="1" dirty="0">
                <a:latin typeface="Corbel" panose="020B0503020204020204" pitchFamily="34" charset="0"/>
              </a:rPr>
              <a:t>insertion</a:t>
            </a:r>
          </a:p>
        </p:txBody>
      </p:sp>
      <p:sp>
        <p:nvSpPr>
          <p:cNvPr id="789" name="TextBox 788">
            <a:extLst>
              <a:ext uri="{FF2B5EF4-FFF2-40B4-BE49-F238E27FC236}">
                <a16:creationId xmlns:a16="http://schemas.microsoft.com/office/drawing/2014/main" id="{DBE06A68-1360-B040-AE34-6F0C19F56895}"/>
              </a:ext>
            </a:extLst>
          </p:cNvPr>
          <p:cNvSpPr txBox="1"/>
          <p:nvPr/>
        </p:nvSpPr>
        <p:spPr>
          <a:xfrm>
            <a:off x="3777229" y="2310187"/>
            <a:ext cx="771442" cy="298864"/>
          </a:xfrm>
          <a:prstGeom prst="rect">
            <a:avLst/>
          </a:prstGeom>
          <a:noFill/>
          <a:ln w="38100">
            <a:noFill/>
          </a:ln>
        </p:spPr>
        <p:txBody>
          <a:bodyPr wrap="square" rtlCol="0">
            <a:spAutoFit/>
          </a:bodyPr>
          <a:lstStyle/>
          <a:p>
            <a:pPr algn="r"/>
            <a:r>
              <a:rPr lang="en-US" sz="1342" b="1" i="1" dirty="0">
                <a:latin typeface="Corbel" panose="020B0503020204020204" pitchFamily="34" charset="0"/>
              </a:rPr>
              <a:t>deletion</a:t>
            </a:r>
          </a:p>
        </p:txBody>
      </p:sp>
      <p:sp>
        <p:nvSpPr>
          <p:cNvPr id="790" name="TextBox 789">
            <a:extLst>
              <a:ext uri="{FF2B5EF4-FFF2-40B4-BE49-F238E27FC236}">
                <a16:creationId xmlns:a16="http://schemas.microsoft.com/office/drawing/2014/main" id="{41281511-09CA-C84B-B412-C7457DE38B8F}"/>
              </a:ext>
            </a:extLst>
          </p:cNvPr>
          <p:cNvSpPr txBox="1"/>
          <p:nvPr/>
        </p:nvSpPr>
        <p:spPr>
          <a:xfrm>
            <a:off x="3777229" y="2577030"/>
            <a:ext cx="771442" cy="298864"/>
          </a:xfrm>
          <a:prstGeom prst="rect">
            <a:avLst/>
          </a:prstGeom>
          <a:noFill/>
          <a:ln w="38100">
            <a:noFill/>
          </a:ln>
        </p:spPr>
        <p:txBody>
          <a:bodyPr wrap="square" rtlCol="0">
            <a:spAutoFit/>
          </a:bodyPr>
          <a:lstStyle/>
          <a:p>
            <a:pPr algn="r"/>
            <a:r>
              <a:rPr lang="en-US" sz="1342" b="1" i="1" dirty="0">
                <a:latin typeface="Corbel" panose="020B0503020204020204" pitchFamily="34" charset="0"/>
              </a:rPr>
              <a:t>subs</a:t>
            </a:r>
          </a:p>
        </p:txBody>
      </p:sp>
      <p:cxnSp>
        <p:nvCxnSpPr>
          <p:cNvPr id="791" name="Straight Arrow Connector 790">
            <a:extLst>
              <a:ext uri="{FF2B5EF4-FFF2-40B4-BE49-F238E27FC236}">
                <a16:creationId xmlns:a16="http://schemas.microsoft.com/office/drawing/2014/main" id="{F39516B6-B12A-7D42-93C6-DDA250EAD8BA}"/>
              </a:ext>
            </a:extLst>
          </p:cNvPr>
          <p:cNvCxnSpPr>
            <a:cxnSpLocks/>
          </p:cNvCxnSpPr>
          <p:nvPr/>
        </p:nvCxnSpPr>
        <p:spPr>
          <a:xfrm flipV="1">
            <a:off x="6218760" y="1877894"/>
            <a:ext cx="265788" cy="247"/>
          </a:xfrm>
          <a:prstGeom prst="straightConnector1">
            <a:avLst/>
          </a:prstGeom>
          <a:noFill/>
          <a:ln w="25400" cap="flat" cmpd="sng" algn="ctr">
            <a:solidFill>
              <a:schemeClr val="tx1"/>
            </a:solidFill>
            <a:prstDash val="solid"/>
            <a:miter lim="800000"/>
            <a:tailEnd type="triangle"/>
          </a:ln>
          <a:effectLst/>
        </p:spPr>
      </p:cxnSp>
      <p:cxnSp>
        <p:nvCxnSpPr>
          <p:cNvPr id="792" name="Straight Connector 791">
            <a:extLst>
              <a:ext uri="{FF2B5EF4-FFF2-40B4-BE49-F238E27FC236}">
                <a16:creationId xmlns:a16="http://schemas.microsoft.com/office/drawing/2014/main" id="{44E6BFF3-EF67-B346-B7E6-269886FE3C78}"/>
              </a:ext>
            </a:extLst>
          </p:cNvPr>
          <p:cNvCxnSpPr>
            <a:cxnSpLocks/>
          </p:cNvCxnSpPr>
          <p:nvPr/>
        </p:nvCxnSpPr>
        <p:spPr>
          <a:xfrm flipH="1">
            <a:off x="5647955" y="2424496"/>
            <a:ext cx="564904" cy="0"/>
          </a:xfrm>
          <a:prstGeom prst="line">
            <a:avLst/>
          </a:prstGeom>
          <a:noFill/>
          <a:ln w="38100" cap="flat" cmpd="sng" algn="ctr">
            <a:solidFill>
              <a:schemeClr val="tx1"/>
            </a:solidFill>
            <a:prstDash val="solid"/>
            <a:miter lim="800000"/>
          </a:ln>
          <a:effectLst/>
        </p:spPr>
      </p:cxnSp>
      <p:cxnSp>
        <p:nvCxnSpPr>
          <p:cNvPr id="793" name="Straight Connector 792">
            <a:extLst>
              <a:ext uri="{FF2B5EF4-FFF2-40B4-BE49-F238E27FC236}">
                <a16:creationId xmlns:a16="http://schemas.microsoft.com/office/drawing/2014/main" id="{DA54B754-3B74-C242-A10B-BF686134AC1D}"/>
              </a:ext>
            </a:extLst>
          </p:cNvPr>
          <p:cNvCxnSpPr>
            <a:cxnSpLocks/>
          </p:cNvCxnSpPr>
          <p:nvPr/>
        </p:nvCxnSpPr>
        <p:spPr>
          <a:xfrm flipH="1" flipV="1">
            <a:off x="6228630" y="1880029"/>
            <a:ext cx="0" cy="558000"/>
          </a:xfrm>
          <a:prstGeom prst="line">
            <a:avLst/>
          </a:prstGeom>
          <a:noFill/>
          <a:ln w="25400" cap="flat" cmpd="sng" algn="ctr">
            <a:solidFill>
              <a:schemeClr val="tx1"/>
            </a:solidFill>
            <a:prstDash val="solid"/>
            <a:miter lim="800000"/>
          </a:ln>
          <a:effectLst/>
        </p:spPr>
      </p:cxnSp>
      <p:cxnSp>
        <p:nvCxnSpPr>
          <p:cNvPr id="794" name="Elbow Connector 793">
            <a:extLst>
              <a:ext uri="{FF2B5EF4-FFF2-40B4-BE49-F238E27FC236}">
                <a16:creationId xmlns:a16="http://schemas.microsoft.com/office/drawing/2014/main" id="{9D1D2090-8162-3D4D-A30B-6A0C62D6983A}"/>
              </a:ext>
            </a:extLst>
          </p:cNvPr>
          <p:cNvCxnSpPr>
            <a:cxnSpLocks/>
          </p:cNvCxnSpPr>
          <p:nvPr/>
        </p:nvCxnSpPr>
        <p:spPr>
          <a:xfrm flipH="1" flipV="1">
            <a:off x="2168653" y="1659171"/>
            <a:ext cx="5146612" cy="1183963"/>
          </a:xfrm>
          <a:prstGeom prst="bentConnector4">
            <a:avLst>
              <a:gd name="adj1" fmla="val -10722"/>
              <a:gd name="adj2" fmla="val 117893"/>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795" name="Group 794">
            <a:extLst>
              <a:ext uri="{FF2B5EF4-FFF2-40B4-BE49-F238E27FC236}">
                <a16:creationId xmlns:a16="http://schemas.microsoft.com/office/drawing/2014/main" id="{DA92E638-D96D-B544-94D7-8B92839C34F0}"/>
              </a:ext>
            </a:extLst>
          </p:cNvPr>
          <p:cNvGrpSpPr/>
          <p:nvPr/>
        </p:nvGrpSpPr>
        <p:grpSpPr>
          <a:xfrm>
            <a:off x="3120106" y="1756090"/>
            <a:ext cx="740488" cy="340345"/>
            <a:chOff x="4885665" y="9917646"/>
            <a:chExt cx="1103262" cy="507084"/>
          </a:xfrm>
        </p:grpSpPr>
        <p:sp>
          <p:nvSpPr>
            <p:cNvPr id="796" name="TextBox 795">
              <a:extLst>
                <a:ext uri="{FF2B5EF4-FFF2-40B4-BE49-F238E27FC236}">
                  <a16:creationId xmlns:a16="http://schemas.microsoft.com/office/drawing/2014/main" id="{EF7B792D-9DE5-0249-9E6C-FE60B2F37D2D}"/>
                </a:ext>
              </a:extLst>
            </p:cNvPr>
            <p:cNvSpPr txBox="1"/>
            <p:nvPr/>
          </p:nvSpPr>
          <p:spPr>
            <a:xfrm>
              <a:off x="4885665" y="9917646"/>
              <a:ext cx="1103262" cy="414328"/>
            </a:xfrm>
            <a:prstGeom prst="rect">
              <a:avLst/>
            </a:prstGeom>
            <a:noFill/>
            <a:ln>
              <a:noFill/>
            </a:ln>
          </p:spPr>
          <p:txBody>
            <a:bodyPr wrap="square" rtlCol="0">
              <a:spAutoFit/>
            </a:bodyPr>
            <a:lstStyle/>
            <a:p>
              <a:r>
                <a:rPr lang="en-US" sz="1207" dirty="0">
                  <a:latin typeface="Calibri" panose="020F0502020204030204" pitchFamily="34" charset="0"/>
                  <a:cs typeface="Calibri" panose="020F0502020204030204" pitchFamily="34" charset="0"/>
                </a:rPr>
                <a:t>64</a:t>
              </a:r>
            </a:p>
          </p:txBody>
        </p:sp>
        <p:cxnSp>
          <p:nvCxnSpPr>
            <p:cNvPr id="797" name="Straight Connector 796">
              <a:extLst>
                <a:ext uri="{FF2B5EF4-FFF2-40B4-BE49-F238E27FC236}">
                  <a16:creationId xmlns:a16="http://schemas.microsoft.com/office/drawing/2014/main" id="{42192E1C-F445-3F49-866B-BD1B8B12E980}"/>
                </a:ext>
              </a:extLst>
            </p:cNvPr>
            <p:cNvCxnSpPr>
              <a:cxnSpLocks/>
            </p:cNvCxnSpPr>
            <p:nvPr/>
          </p:nvCxnSpPr>
          <p:spPr>
            <a:xfrm flipV="1">
              <a:off x="5105892" y="10150836"/>
              <a:ext cx="314167" cy="273894"/>
            </a:xfrm>
            <a:prstGeom prst="line">
              <a:avLst/>
            </a:prstGeom>
            <a:noFill/>
            <a:ln w="25400" cap="flat" cmpd="sng" algn="ctr">
              <a:noFill/>
              <a:prstDash val="solid"/>
              <a:miter lim="800000"/>
            </a:ln>
            <a:effectLst/>
          </p:spPr>
        </p:cxnSp>
      </p:grpSp>
      <p:grpSp>
        <p:nvGrpSpPr>
          <p:cNvPr id="798" name="Group 797">
            <a:extLst>
              <a:ext uri="{FF2B5EF4-FFF2-40B4-BE49-F238E27FC236}">
                <a16:creationId xmlns:a16="http://schemas.microsoft.com/office/drawing/2014/main" id="{769E5367-C56A-2C4B-AFB4-D58BE1853899}"/>
              </a:ext>
            </a:extLst>
          </p:cNvPr>
          <p:cNvGrpSpPr/>
          <p:nvPr/>
        </p:nvGrpSpPr>
        <p:grpSpPr>
          <a:xfrm>
            <a:off x="3346719" y="2040556"/>
            <a:ext cx="740488" cy="340345"/>
            <a:chOff x="4885665" y="9917646"/>
            <a:chExt cx="1103262" cy="507084"/>
          </a:xfrm>
        </p:grpSpPr>
        <p:sp>
          <p:nvSpPr>
            <p:cNvPr id="799" name="TextBox 798">
              <a:extLst>
                <a:ext uri="{FF2B5EF4-FFF2-40B4-BE49-F238E27FC236}">
                  <a16:creationId xmlns:a16="http://schemas.microsoft.com/office/drawing/2014/main" id="{58C929D0-8BFC-9745-8488-B635734E927B}"/>
                </a:ext>
              </a:extLst>
            </p:cNvPr>
            <p:cNvSpPr txBox="1"/>
            <p:nvPr/>
          </p:nvSpPr>
          <p:spPr>
            <a:xfrm>
              <a:off x="4885665" y="9917646"/>
              <a:ext cx="1103262" cy="414328"/>
            </a:xfrm>
            <a:prstGeom prst="rect">
              <a:avLst/>
            </a:prstGeom>
            <a:noFill/>
            <a:ln>
              <a:noFill/>
            </a:ln>
          </p:spPr>
          <p:txBody>
            <a:bodyPr wrap="square" rtlCol="0">
              <a:spAutoFit/>
            </a:bodyPr>
            <a:lstStyle/>
            <a:p>
              <a:r>
                <a:rPr lang="en-US" sz="1207" dirty="0">
                  <a:latin typeface="Calibri" panose="020F0502020204030204" pitchFamily="34" charset="0"/>
                  <a:cs typeface="Calibri" panose="020F0502020204030204" pitchFamily="34" charset="0"/>
                </a:rPr>
                <a:t>64</a:t>
              </a:r>
            </a:p>
          </p:txBody>
        </p:sp>
        <p:cxnSp>
          <p:nvCxnSpPr>
            <p:cNvPr id="800" name="Straight Connector 799">
              <a:extLst>
                <a:ext uri="{FF2B5EF4-FFF2-40B4-BE49-F238E27FC236}">
                  <a16:creationId xmlns:a16="http://schemas.microsoft.com/office/drawing/2014/main" id="{16457AEA-85C2-304F-988E-00CA29CFEF90}"/>
                </a:ext>
              </a:extLst>
            </p:cNvPr>
            <p:cNvCxnSpPr>
              <a:cxnSpLocks/>
            </p:cNvCxnSpPr>
            <p:nvPr/>
          </p:nvCxnSpPr>
          <p:spPr>
            <a:xfrm flipV="1">
              <a:off x="5105892" y="10150836"/>
              <a:ext cx="314167" cy="273894"/>
            </a:xfrm>
            <a:prstGeom prst="line">
              <a:avLst/>
            </a:prstGeom>
            <a:noFill/>
            <a:ln w="25400" cap="flat" cmpd="sng" algn="ctr">
              <a:noFill/>
              <a:prstDash val="solid"/>
              <a:miter lim="800000"/>
            </a:ln>
            <a:effectLst/>
          </p:spPr>
        </p:cxnSp>
      </p:grpSp>
      <p:grpSp>
        <p:nvGrpSpPr>
          <p:cNvPr id="801" name="Group 800">
            <a:extLst>
              <a:ext uri="{FF2B5EF4-FFF2-40B4-BE49-F238E27FC236}">
                <a16:creationId xmlns:a16="http://schemas.microsoft.com/office/drawing/2014/main" id="{E18125AF-714F-EC43-BC05-DB403A321AD4}"/>
              </a:ext>
            </a:extLst>
          </p:cNvPr>
          <p:cNvGrpSpPr/>
          <p:nvPr/>
        </p:nvGrpSpPr>
        <p:grpSpPr>
          <a:xfrm>
            <a:off x="3120106" y="2326787"/>
            <a:ext cx="740488" cy="340345"/>
            <a:chOff x="4885665" y="9917646"/>
            <a:chExt cx="1103262" cy="507084"/>
          </a:xfrm>
        </p:grpSpPr>
        <p:sp>
          <p:nvSpPr>
            <p:cNvPr id="802" name="TextBox 801">
              <a:extLst>
                <a:ext uri="{FF2B5EF4-FFF2-40B4-BE49-F238E27FC236}">
                  <a16:creationId xmlns:a16="http://schemas.microsoft.com/office/drawing/2014/main" id="{6987A492-1D5C-9942-8378-518A156C4BA4}"/>
                </a:ext>
              </a:extLst>
            </p:cNvPr>
            <p:cNvSpPr txBox="1"/>
            <p:nvPr/>
          </p:nvSpPr>
          <p:spPr>
            <a:xfrm>
              <a:off x="4885665" y="9917646"/>
              <a:ext cx="1103262" cy="414328"/>
            </a:xfrm>
            <a:prstGeom prst="rect">
              <a:avLst/>
            </a:prstGeom>
            <a:noFill/>
            <a:ln>
              <a:noFill/>
            </a:ln>
          </p:spPr>
          <p:txBody>
            <a:bodyPr wrap="square" rtlCol="0">
              <a:spAutoFit/>
            </a:bodyPr>
            <a:lstStyle/>
            <a:p>
              <a:r>
                <a:rPr lang="en-US" sz="1207" dirty="0">
                  <a:latin typeface="Calibri" panose="020F0502020204030204" pitchFamily="34" charset="0"/>
                  <a:cs typeface="Calibri" panose="020F0502020204030204" pitchFamily="34" charset="0"/>
                </a:rPr>
                <a:t>64</a:t>
              </a:r>
            </a:p>
          </p:txBody>
        </p:sp>
        <p:cxnSp>
          <p:nvCxnSpPr>
            <p:cNvPr id="803" name="Straight Connector 802">
              <a:extLst>
                <a:ext uri="{FF2B5EF4-FFF2-40B4-BE49-F238E27FC236}">
                  <a16:creationId xmlns:a16="http://schemas.microsoft.com/office/drawing/2014/main" id="{AA4AA63E-1122-A94A-8C06-8A0D3B27B6A7}"/>
                </a:ext>
              </a:extLst>
            </p:cNvPr>
            <p:cNvCxnSpPr>
              <a:cxnSpLocks/>
            </p:cNvCxnSpPr>
            <p:nvPr/>
          </p:nvCxnSpPr>
          <p:spPr>
            <a:xfrm flipV="1">
              <a:off x="5105892" y="10150836"/>
              <a:ext cx="314167" cy="273894"/>
            </a:xfrm>
            <a:prstGeom prst="line">
              <a:avLst/>
            </a:prstGeom>
            <a:noFill/>
            <a:ln w="25400" cap="flat" cmpd="sng" algn="ctr">
              <a:noFill/>
              <a:prstDash val="solid"/>
              <a:miter lim="800000"/>
            </a:ln>
            <a:effectLst/>
          </p:spPr>
        </p:cxnSp>
      </p:grpSp>
      <p:grpSp>
        <p:nvGrpSpPr>
          <p:cNvPr id="804" name="Group 803">
            <a:extLst>
              <a:ext uri="{FF2B5EF4-FFF2-40B4-BE49-F238E27FC236}">
                <a16:creationId xmlns:a16="http://schemas.microsoft.com/office/drawing/2014/main" id="{DCAA5890-122D-654A-B049-63B75EE5BE27}"/>
              </a:ext>
            </a:extLst>
          </p:cNvPr>
          <p:cNvGrpSpPr/>
          <p:nvPr/>
        </p:nvGrpSpPr>
        <p:grpSpPr>
          <a:xfrm>
            <a:off x="3345967" y="2579389"/>
            <a:ext cx="740488" cy="340345"/>
            <a:chOff x="4885665" y="9917646"/>
            <a:chExt cx="1103262" cy="507084"/>
          </a:xfrm>
        </p:grpSpPr>
        <p:sp>
          <p:nvSpPr>
            <p:cNvPr id="805" name="TextBox 804">
              <a:extLst>
                <a:ext uri="{FF2B5EF4-FFF2-40B4-BE49-F238E27FC236}">
                  <a16:creationId xmlns:a16="http://schemas.microsoft.com/office/drawing/2014/main" id="{E6A93A2A-3997-BB40-8373-DF9EF198A99F}"/>
                </a:ext>
              </a:extLst>
            </p:cNvPr>
            <p:cNvSpPr txBox="1"/>
            <p:nvPr/>
          </p:nvSpPr>
          <p:spPr>
            <a:xfrm>
              <a:off x="4885665" y="9917646"/>
              <a:ext cx="1103262" cy="414328"/>
            </a:xfrm>
            <a:prstGeom prst="rect">
              <a:avLst/>
            </a:prstGeom>
            <a:noFill/>
            <a:ln>
              <a:noFill/>
            </a:ln>
          </p:spPr>
          <p:txBody>
            <a:bodyPr wrap="square" rtlCol="0">
              <a:spAutoFit/>
            </a:bodyPr>
            <a:lstStyle/>
            <a:p>
              <a:r>
                <a:rPr lang="en-US" sz="1207" dirty="0">
                  <a:latin typeface="Calibri" panose="020F0502020204030204" pitchFamily="34" charset="0"/>
                  <a:cs typeface="Calibri" panose="020F0502020204030204" pitchFamily="34" charset="0"/>
                </a:rPr>
                <a:t>64</a:t>
              </a:r>
            </a:p>
          </p:txBody>
        </p:sp>
        <p:cxnSp>
          <p:nvCxnSpPr>
            <p:cNvPr id="806" name="Straight Connector 805">
              <a:extLst>
                <a:ext uri="{FF2B5EF4-FFF2-40B4-BE49-F238E27FC236}">
                  <a16:creationId xmlns:a16="http://schemas.microsoft.com/office/drawing/2014/main" id="{381AFAB0-F232-B64D-BCFC-1D44D3B8993F}"/>
                </a:ext>
              </a:extLst>
            </p:cNvPr>
            <p:cNvCxnSpPr>
              <a:cxnSpLocks/>
            </p:cNvCxnSpPr>
            <p:nvPr/>
          </p:nvCxnSpPr>
          <p:spPr>
            <a:xfrm flipV="1">
              <a:off x="5105892" y="10150836"/>
              <a:ext cx="314167" cy="273894"/>
            </a:xfrm>
            <a:prstGeom prst="line">
              <a:avLst/>
            </a:prstGeom>
            <a:noFill/>
            <a:ln w="25400" cap="flat" cmpd="sng" algn="ctr">
              <a:noFill/>
              <a:prstDash val="solid"/>
              <a:miter lim="800000"/>
            </a:ln>
            <a:effectLst/>
          </p:spPr>
        </p:cxnSp>
      </p:grpSp>
      <p:cxnSp>
        <p:nvCxnSpPr>
          <p:cNvPr id="809" name="Straight Connector 808">
            <a:extLst>
              <a:ext uri="{FF2B5EF4-FFF2-40B4-BE49-F238E27FC236}">
                <a16:creationId xmlns:a16="http://schemas.microsoft.com/office/drawing/2014/main" id="{144AD7CE-0CB9-F047-AACB-6642A1A43167}"/>
              </a:ext>
            </a:extLst>
          </p:cNvPr>
          <p:cNvCxnSpPr>
            <a:cxnSpLocks/>
          </p:cNvCxnSpPr>
          <p:nvPr/>
        </p:nvCxnSpPr>
        <p:spPr>
          <a:xfrm flipH="1">
            <a:off x="2479055" y="3611757"/>
            <a:ext cx="4479057" cy="92"/>
          </a:xfrm>
          <a:prstGeom prst="line">
            <a:avLst/>
          </a:prstGeom>
          <a:noFill/>
          <a:ln w="28575" cap="flat" cmpd="sng" algn="ctr">
            <a:solidFill>
              <a:schemeClr val="tx1"/>
            </a:solidFill>
            <a:prstDash val="solid"/>
            <a:miter lim="800000"/>
          </a:ln>
          <a:effectLst/>
        </p:spPr>
      </p:cxnSp>
      <p:sp>
        <p:nvSpPr>
          <p:cNvPr id="810" name="TextBox 809">
            <a:extLst>
              <a:ext uri="{FF2B5EF4-FFF2-40B4-BE49-F238E27FC236}">
                <a16:creationId xmlns:a16="http://schemas.microsoft.com/office/drawing/2014/main" id="{0059F2ED-43F8-594A-8F1A-0A2D9AEE7EDB}"/>
              </a:ext>
            </a:extLst>
          </p:cNvPr>
          <p:cNvSpPr txBox="1">
            <a:spLocks noChangeAspect="1"/>
          </p:cNvSpPr>
          <p:nvPr/>
        </p:nvSpPr>
        <p:spPr>
          <a:xfrm>
            <a:off x="1791120" y="1372652"/>
            <a:ext cx="289951" cy="289951"/>
          </a:xfrm>
          <a:prstGeom prst="ellipse">
            <a:avLst/>
          </a:prstGeom>
          <a:solidFill>
            <a:schemeClr val="tx1"/>
          </a:solidFill>
          <a:ln>
            <a:noFill/>
          </a:ln>
        </p:spPr>
        <p:txBody>
          <a:bodyPr wrap="none" lIns="0" tIns="0" rIns="0" bIns="12080" rtlCol="0" anchor="ctr" anchorCtr="0">
            <a:noAutofit/>
          </a:bodyPr>
          <a:lstStyle/>
          <a:p>
            <a:pPr algn="ctr"/>
            <a:r>
              <a:rPr lang="en-US" sz="1878" b="1" dirty="0">
                <a:solidFill>
                  <a:schemeClr val="bg1"/>
                </a:solidFill>
                <a:latin typeface="Calibri" panose="020F0502020204030204" pitchFamily="34" charset="0"/>
                <a:ea typeface="Linux Libertine O Semibold" panose="02000503000000000000" pitchFamily="2" charset="0"/>
                <a:cs typeface="Calibri" panose="020F0502020204030204" pitchFamily="34" charset="0"/>
              </a:rPr>
              <a:t>1</a:t>
            </a:r>
          </a:p>
        </p:txBody>
      </p:sp>
      <p:sp>
        <p:nvSpPr>
          <p:cNvPr id="811" name="TextBox 810">
            <a:extLst>
              <a:ext uri="{FF2B5EF4-FFF2-40B4-BE49-F238E27FC236}">
                <a16:creationId xmlns:a16="http://schemas.microsoft.com/office/drawing/2014/main" id="{C9135D80-771F-7C43-AFB7-AEE99FEF10DD}"/>
              </a:ext>
            </a:extLst>
          </p:cNvPr>
          <p:cNvSpPr txBox="1">
            <a:spLocks noChangeAspect="1"/>
          </p:cNvSpPr>
          <p:nvPr/>
        </p:nvSpPr>
        <p:spPr>
          <a:xfrm>
            <a:off x="5482017" y="1782791"/>
            <a:ext cx="289951" cy="289951"/>
          </a:xfrm>
          <a:prstGeom prst="ellipse">
            <a:avLst/>
          </a:prstGeom>
          <a:solidFill>
            <a:schemeClr val="tx1"/>
          </a:solidFill>
          <a:ln>
            <a:noFill/>
          </a:ln>
        </p:spPr>
        <p:txBody>
          <a:bodyPr wrap="none" lIns="0" tIns="0" rIns="0" bIns="12080" rtlCol="0" anchor="ctr" anchorCtr="0">
            <a:noAutofit/>
          </a:bodyPr>
          <a:lstStyle/>
          <a:p>
            <a:pPr algn="ctr"/>
            <a:r>
              <a:rPr lang="en-US" sz="1878" b="1" dirty="0">
                <a:solidFill>
                  <a:schemeClr val="bg1"/>
                </a:solidFill>
                <a:latin typeface="Calibri" panose="020F0502020204030204" pitchFamily="34" charset="0"/>
                <a:ea typeface="Linux Libertine O Semibold" panose="02000503000000000000" pitchFamily="2" charset="0"/>
                <a:cs typeface="Calibri" panose="020F0502020204030204" pitchFamily="34" charset="0"/>
              </a:rPr>
              <a:t>2</a:t>
            </a:r>
          </a:p>
        </p:txBody>
      </p:sp>
      <p:sp>
        <p:nvSpPr>
          <p:cNvPr id="812" name="Triangle 811">
            <a:extLst>
              <a:ext uri="{FF2B5EF4-FFF2-40B4-BE49-F238E27FC236}">
                <a16:creationId xmlns:a16="http://schemas.microsoft.com/office/drawing/2014/main" id="{5810D8AC-714C-244D-85A8-A3700A024A68}"/>
              </a:ext>
            </a:extLst>
          </p:cNvPr>
          <p:cNvSpPr/>
          <p:nvPr/>
        </p:nvSpPr>
        <p:spPr>
          <a:xfrm rot="5400000">
            <a:off x="4574405" y="1576019"/>
            <a:ext cx="131768" cy="114801"/>
          </a:xfrm>
          <a:prstGeom prst="triangl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7">
              <a:latin typeface="Corbel" panose="020B0503020204020204" pitchFamily="34" charset="0"/>
            </a:endParaRPr>
          </a:p>
        </p:txBody>
      </p:sp>
      <p:cxnSp>
        <p:nvCxnSpPr>
          <p:cNvPr id="813" name="Elbow Connector 812">
            <a:extLst>
              <a:ext uri="{FF2B5EF4-FFF2-40B4-BE49-F238E27FC236}">
                <a16:creationId xmlns:a16="http://schemas.microsoft.com/office/drawing/2014/main" id="{24E0B3E8-DC63-9949-B7A2-D597FF9017EB}"/>
              </a:ext>
            </a:extLst>
          </p:cNvPr>
          <p:cNvCxnSpPr>
            <a:cxnSpLocks/>
          </p:cNvCxnSpPr>
          <p:nvPr/>
        </p:nvCxnSpPr>
        <p:spPr>
          <a:xfrm rot="5400000">
            <a:off x="3484742" y="3638664"/>
            <a:ext cx="413180" cy="345523"/>
          </a:xfrm>
          <a:prstGeom prst="bentConnector3">
            <a:avLst>
              <a:gd name="adj1" fmla="val 100643"/>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14" name="Elbow Connector 813">
            <a:extLst>
              <a:ext uri="{FF2B5EF4-FFF2-40B4-BE49-F238E27FC236}">
                <a16:creationId xmlns:a16="http://schemas.microsoft.com/office/drawing/2014/main" id="{72364EE0-32CE-FC4F-914F-CE0E08202C1B}"/>
              </a:ext>
            </a:extLst>
          </p:cNvPr>
          <p:cNvCxnSpPr>
            <a:cxnSpLocks/>
          </p:cNvCxnSpPr>
          <p:nvPr/>
        </p:nvCxnSpPr>
        <p:spPr>
          <a:xfrm rot="5400000">
            <a:off x="6362505" y="3418682"/>
            <a:ext cx="845688" cy="345523"/>
          </a:xfrm>
          <a:prstGeom prst="bentConnector3">
            <a:avLst>
              <a:gd name="adj1" fmla="val 100643"/>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15" name="TextBox 814">
            <a:extLst>
              <a:ext uri="{FF2B5EF4-FFF2-40B4-BE49-F238E27FC236}">
                <a16:creationId xmlns:a16="http://schemas.microsoft.com/office/drawing/2014/main" id="{98278C39-E66B-2A45-9638-496C6637B7F3}"/>
              </a:ext>
            </a:extLst>
          </p:cNvPr>
          <p:cNvSpPr txBox="1"/>
          <p:nvPr/>
        </p:nvSpPr>
        <p:spPr>
          <a:xfrm>
            <a:off x="6493787" y="2527692"/>
            <a:ext cx="884758" cy="669477"/>
          </a:xfrm>
          <a:prstGeom prst="roundRect">
            <a:avLst>
              <a:gd name="adj" fmla="val 4956"/>
            </a:avLst>
          </a:prstGeom>
          <a:solidFill>
            <a:schemeClr val="bg1"/>
          </a:solidFill>
          <a:ln w="28575">
            <a:solidFill>
              <a:schemeClr val="tx1"/>
            </a:solidFill>
          </a:ln>
        </p:spPr>
        <p:txBody>
          <a:bodyPr wrap="square" rtlCol="0" anchor="ctr" anchorCtr="0">
            <a:noAutofit/>
          </a:bodyPr>
          <a:lstStyle/>
          <a:p>
            <a:pPr algn="ctr"/>
            <a:r>
              <a:rPr lang="en-US" sz="1342" b="1" dirty="0">
                <a:latin typeface="Corbel" panose="020B0503020204020204" pitchFamily="34" charset="0"/>
              </a:rPr>
              <a:t>Next Rd </a:t>
            </a:r>
            <a:r>
              <a:rPr lang="en-US" sz="1342" b="1" dirty="0" err="1">
                <a:latin typeface="Corbel" panose="020B0503020204020204" pitchFamily="34" charset="0"/>
              </a:rPr>
              <a:t>Addr</a:t>
            </a:r>
            <a:r>
              <a:rPr lang="en-US" sz="1342" b="1" dirty="0">
                <a:latin typeface="Corbel" panose="020B0503020204020204" pitchFamily="34" charset="0"/>
              </a:rPr>
              <a:t> Compute</a:t>
            </a:r>
          </a:p>
        </p:txBody>
      </p:sp>
      <p:sp>
        <p:nvSpPr>
          <p:cNvPr id="816" name="TextBox 815">
            <a:extLst>
              <a:ext uri="{FF2B5EF4-FFF2-40B4-BE49-F238E27FC236}">
                <a16:creationId xmlns:a16="http://schemas.microsoft.com/office/drawing/2014/main" id="{2193DECC-E67C-F44A-93E1-17BC68257E72}"/>
              </a:ext>
            </a:extLst>
          </p:cNvPr>
          <p:cNvSpPr txBox="1">
            <a:spLocks noChangeAspect="1"/>
          </p:cNvSpPr>
          <p:nvPr/>
        </p:nvSpPr>
        <p:spPr>
          <a:xfrm>
            <a:off x="7238516" y="2348001"/>
            <a:ext cx="289951" cy="289951"/>
          </a:xfrm>
          <a:prstGeom prst="ellipse">
            <a:avLst/>
          </a:prstGeom>
          <a:solidFill>
            <a:schemeClr val="tx1"/>
          </a:solidFill>
          <a:ln>
            <a:noFill/>
          </a:ln>
        </p:spPr>
        <p:txBody>
          <a:bodyPr wrap="none" lIns="0" tIns="0" rIns="0" bIns="12080" rtlCol="0" anchor="ctr" anchorCtr="0">
            <a:noAutofit/>
          </a:bodyPr>
          <a:lstStyle/>
          <a:p>
            <a:pPr algn="ctr"/>
            <a:r>
              <a:rPr lang="en-US" sz="1878" b="1" dirty="0">
                <a:solidFill>
                  <a:schemeClr val="bg1"/>
                </a:solidFill>
                <a:latin typeface="Calibri" panose="020F0502020204030204" pitchFamily="34" charset="0"/>
                <a:ea typeface="Linux Libertine O Semibold" panose="02000503000000000000" pitchFamily="2" charset="0"/>
                <a:cs typeface="Calibri" panose="020F0502020204030204" pitchFamily="34" charset="0"/>
              </a:rPr>
              <a:t>3</a:t>
            </a:r>
          </a:p>
        </p:txBody>
      </p:sp>
      <p:sp>
        <p:nvSpPr>
          <p:cNvPr id="817" name="TextBox 816">
            <a:extLst>
              <a:ext uri="{FF2B5EF4-FFF2-40B4-BE49-F238E27FC236}">
                <a16:creationId xmlns:a16="http://schemas.microsoft.com/office/drawing/2014/main" id="{BF03D2D7-735A-724D-A3D8-C9B5149EC064}"/>
              </a:ext>
            </a:extLst>
          </p:cNvPr>
          <p:cNvSpPr txBox="1"/>
          <p:nvPr/>
        </p:nvSpPr>
        <p:spPr>
          <a:xfrm>
            <a:off x="4076231" y="3681774"/>
            <a:ext cx="1331456" cy="500419"/>
          </a:xfrm>
          <a:prstGeom prst="roundRect">
            <a:avLst>
              <a:gd name="adj" fmla="val 0"/>
            </a:avLst>
          </a:prstGeom>
          <a:noFill/>
          <a:ln>
            <a:noFill/>
          </a:ln>
        </p:spPr>
        <p:txBody>
          <a:bodyPr wrap="square" rtlCol="0" anchor="ctr" anchorCtr="0">
            <a:noAutofit/>
          </a:bodyPr>
          <a:lstStyle/>
          <a:p>
            <a:pPr defTabSz="331836">
              <a:defRPr/>
            </a:pPr>
            <a:r>
              <a:rPr lang="en-US" sz="1700" b="1" kern="0" dirty="0">
                <a:solidFill>
                  <a:srgbClr val="5D2784"/>
                </a:solidFill>
                <a:latin typeface="Corbel" panose="020B0503020204020204" pitchFamily="34" charset="0"/>
              </a:rPr>
              <a:t>GenASM-TB</a:t>
            </a:r>
            <a:endParaRPr lang="en-US" sz="1700" b="1" kern="0" baseline="-25000" dirty="0">
              <a:solidFill>
                <a:srgbClr val="5D2784"/>
              </a:solidFill>
              <a:latin typeface="Corbel" panose="020B0503020204020204" pitchFamily="34" charset="0"/>
            </a:endParaRPr>
          </a:p>
        </p:txBody>
      </p:sp>
      <p:cxnSp>
        <p:nvCxnSpPr>
          <p:cNvPr id="818" name="Straight Connector 817">
            <a:extLst>
              <a:ext uri="{FF2B5EF4-FFF2-40B4-BE49-F238E27FC236}">
                <a16:creationId xmlns:a16="http://schemas.microsoft.com/office/drawing/2014/main" id="{421EA3EA-C32E-6E4A-9A23-78291D91012A}"/>
              </a:ext>
            </a:extLst>
          </p:cNvPr>
          <p:cNvCxnSpPr>
            <a:cxnSpLocks/>
          </p:cNvCxnSpPr>
          <p:nvPr/>
        </p:nvCxnSpPr>
        <p:spPr>
          <a:xfrm flipV="1">
            <a:off x="6228630" y="2407482"/>
            <a:ext cx="0" cy="478800"/>
          </a:xfrm>
          <a:prstGeom prst="line">
            <a:avLst/>
          </a:prstGeom>
          <a:noFill/>
          <a:ln w="25400" cap="flat" cmpd="sng" algn="ctr">
            <a:solidFill>
              <a:schemeClr val="tx1"/>
            </a:solidFill>
            <a:prstDash val="solid"/>
            <a:miter lim="800000"/>
          </a:ln>
          <a:effectLst/>
        </p:spPr>
      </p:cxnSp>
      <p:sp>
        <p:nvSpPr>
          <p:cNvPr id="2" name="Title 1">
            <a:extLst>
              <a:ext uri="{FF2B5EF4-FFF2-40B4-BE49-F238E27FC236}">
                <a16:creationId xmlns:a16="http://schemas.microsoft.com/office/drawing/2014/main" id="{2A21F9FE-D2D1-2F45-BAE5-42DAD2A940A9}"/>
              </a:ext>
            </a:extLst>
          </p:cNvPr>
          <p:cNvSpPr>
            <a:spLocks noGrp="1"/>
          </p:cNvSpPr>
          <p:nvPr>
            <p:ph type="title"/>
          </p:nvPr>
        </p:nvSpPr>
        <p:spPr>
          <a:xfrm>
            <a:off x="366963" y="257434"/>
            <a:ext cx="8410073" cy="753467"/>
          </a:xfrm>
        </p:spPr>
        <p:txBody>
          <a:bodyPr>
            <a:normAutofit fontScale="90000"/>
          </a:bodyPr>
          <a:lstStyle/>
          <a:p>
            <a:r>
              <a:rPr lang="en-US" dirty="0"/>
              <a:t>GenASM-TB: Hardware Design</a:t>
            </a:r>
          </a:p>
        </p:txBody>
      </p:sp>
      <p:sp>
        <p:nvSpPr>
          <p:cNvPr id="3" name="Content Placeholder 2">
            <a:extLst>
              <a:ext uri="{FF2B5EF4-FFF2-40B4-BE49-F238E27FC236}">
                <a16:creationId xmlns:a16="http://schemas.microsoft.com/office/drawing/2014/main" id="{D9C16949-81DF-AE42-AD76-9FC4CA057DC8}"/>
              </a:ext>
            </a:extLst>
          </p:cNvPr>
          <p:cNvSpPr>
            <a:spLocks noGrp="1"/>
          </p:cNvSpPr>
          <p:nvPr>
            <p:ph idx="1"/>
          </p:nvPr>
        </p:nvSpPr>
        <p:spPr>
          <a:xfrm>
            <a:off x="366961" y="4451273"/>
            <a:ext cx="8410073" cy="2013829"/>
          </a:xfrm>
        </p:spPr>
        <p:txBody>
          <a:bodyPr>
            <a:noAutofit/>
          </a:bodyPr>
          <a:lstStyle/>
          <a:p>
            <a:pPr>
              <a:lnSpc>
                <a:spcPct val="100000"/>
              </a:lnSpc>
              <a:spcBef>
                <a:spcPts val="0"/>
              </a:spcBef>
              <a:spcAft>
                <a:spcPts val="300"/>
              </a:spcAft>
            </a:pPr>
            <a:r>
              <a:rPr lang="en-US" dirty="0">
                <a:solidFill>
                  <a:schemeClr val="tx1"/>
                </a:solidFill>
              </a:rPr>
              <a:t>Very simple logic: </a:t>
            </a:r>
          </a:p>
          <a:p>
            <a:pPr marL="454025" lvl="1" indent="0">
              <a:lnSpc>
                <a:spcPct val="100000"/>
              </a:lnSpc>
              <a:spcBef>
                <a:spcPts val="0"/>
              </a:spcBef>
              <a:spcAft>
                <a:spcPts val="0"/>
              </a:spcAft>
              <a:buNone/>
            </a:pPr>
            <a:r>
              <a:rPr lang="en-US" sz="2000" b="1" dirty="0">
                <a:solidFill>
                  <a:srgbClr val="FE6200"/>
                </a:solidFill>
                <a:latin typeface="Calibri" panose="020F0502020204030204" pitchFamily="34" charset="0"/>
              </a:rPr>
              <a:t>❶</a:t>
            </a:r>
            <a:r>
              <a:rPr lang="en-US" sz="2000" dirty="0">
                <a:solidFill>
                  <a:srgbClr val="FE6200"/>
                </a:solidFill>
              </a:rPr>
              <a:t>Reads the bitvectors </a:t>
            </a:r>
            <a:r>
              <a:rPr lang="en-US" sz="2000" dirty="0">
                <a:solidFill>
                  <a:schemeClr val="tx1"/>
                </a:solidFill>
              </a:rPr>
              <a:t>from one of the TB-SRAMs using the computed address </a:t>
            </a:r>
          </a:p>
          <a:p>
            <a:pPr marL="454025" lvl="1" indent="0">
              <a:lnSpc>
                <a:spcPct val="100000"/>
              </a:lnSpc>
              <a:spcBef>
                <a:spcPts val="0"/>
              </a:spcBef>
              <a:spcAft>
                <a:spcPts val="0"/>
              </a:spcAft>
              <a:buNone/>
            </a:pPr>
            <a:r>
              <a:rPr lang="en-US" sz="2000" b="1" dirty="0">
                <a:solidFill>
                  <a:srgbClr val="00B050"/>
                </a:solidFill>
                <a:latin typeface="Calibri" panose="020F0502020204030204" pitchFamily="34" charset="0"/>
              </a:rPr>
              <a:t>❷</a:t>
            </a:r>
            <a:r>
              <a:rPr lang="en-US" sz="2000" dirty="0">
                <a:solidFill>
                  <a:srgbClr val="00B050"/>
                </a:solidFill>
              </a:rPr>
              <a:t>Performs the required bitwise comparisons </a:t>
            </a:r>
            <a:r>
              <a:rPr lang="en-US" sz="2000" dirty="0">
                <a:solidFill>
                  <a:schemeClr val="tx1"/>
                </a:solidFill>
              </a:rPr>
              <a:t>to find the traceback output for the current position</a:t>
            </a:r>
          </a:p>
          <a:p>
            <a:pPr marL="454025" lvl="1" indent="0">
              <a:lnSpc>
                <a:spcPct val="100000"/>
              </a:lnSpc>
              <a:spcBef>
                <a:spcPts val="0"/>
              </a:spcBef>
              <a:spcAft>
                <a:spcPts val="0"/>
              </a:spcAft>
              <a:buNone/>
            </a:pPr>
            <a:r>
              <a:rPr lang="en-US" sz="2000" b="1" dirty="0">
                <a:solidFill>
                  <a:srgbClr val="0070C0"/>
                </a:solidFill>
              </a:rPr>
              <a:t>❸</a:t>
            </a:r>
            <a:r>
              <a:rPr lang="en-US" sz="2000" dirty="0">
                <a:solidFill>
                  <a:srgbClr val="1F8DD3"/>
                </a:solidFill>
              </a:rPr>
              <a:t>Computes the next TB-SRAM address </a:t>
            </a:r>
            <a:r>
              <a:rPr lang="en-US" sz="2000" dirty="0">
                <a:solidFill>
                  <a:schemeClr val="tx1"/>
                </a:solidFill>
              </a:rPr>
              <a:t>to read the new set of bitvectors</a:t>
            </a:r>
          </a:p>
          <a:p>
            <a:pPr marL="454025" lvl="1" indent="0">
              <a:lnSpc>
                <a:spcPct val="100000"/>
              </a:lnSpc>
              <a:spcBef>
                <a:spcPts val="0"/>
              </a:spcBef>
              <a:spcAft>
                <a:spcPts val="0"/>
              </a:spcAft>
              <a:buNone/>
            </a:pPr>
            <a:endParaRPr lang="en-US" sz="2000" dirty="0"/>
          </a:p>
        </p:txBody>
      </p:sp>
      <p:sp>
        <p:nvSpPr>
          <p:cNvPr id="9" name="Slide Number Placeholder 8">
            <a:extLst>
              <a:ext uri="{FF2B5EF4-FFF2-40B4-BE49-F238E27FC236}">
                <a16:creationId xmlns:a16="http://schemas.microsoft.com/office/drawing/2014/main" id="{4ADC880C-7F82-9E41-871E-89B70A6CD4ED}"/>
              </a:ext>
            </a:extLst>
          </p:cNvPr>
          <p:cNvSpPr>
            <a:spLocks noGrp="1"/>
          </p:cNvSpPr>
          <p:nvPr>
            <p:ph type="sldNum" sz="quarter" idx="10"/>
          </p:nvPr>
        </p:nvSpPr>
        <p:spPr/>
        <p:txBody>
          <a:bodyPr/>
          <a:lstStyle/>
          <a:p>
            <a:fld id="{BE67019E-6B59-9444-A8F8-0CFAB6B6981D}" type="slidenum">
              <a:rPr lang="en-US" smtClean="0"/>
              <a:pPr/>
              <a:t>27</a:t>
            </a:fld>
            <a:endParaRPr lang="en-US" dirty="0"/>
          </a:p>
        </p:txBody>
      </p:sp>
      <p:cxnSp>
        <p:nvCxnSpPr>
          <p:cNvPr id="563" name="Elbow Connector 562">
            <a:extLst>
              <a:ext uri="{FF2B5EF4-FFF2-40B4-BE49-F238E27FC236}">
                <a16:creationId xmlns:a16="http://schemas.microsoft.com/office/drawing/2014/main" id="{0B82A8C2-74C0-F943-B650-18CBE6154000}"/>
              </a:ext>
            </a:extLst>
          </p:cNvPr>
          <p:cNvCxnSpPr>
            <a:cxnSpLocks/>
          </p:cNvCxnSpPr>
          <p:nvPr/>
        </p:nvCxnSpPr>
        <p:spPr>
          <a:xfrm rot="5400000">
            <a:off x="2103185" y="3638664"/>
            <a:ext cx="413180" cy="345523"/>
          </a:xfrm>
          <a:prstGeom prst="bentConnector3">
            <a:avLst>
              <a:gd name="adj1" fmla="val 100643"/>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564" name="TextBox 563">
            <a:extLst>
              <a:ext uri="{FF2B5EF4-FFF2-40B4-BE49-F238E27FC236}">
                <a16:creationId xmlns:a16="http://schemas.microsoft.com/office/drawing/2014/main" id="{E5334EE5-BBF6-EB40-ADF3-E758C18E8684}"/>
              </a:ext>
            </a:extLst>
          </p:cNvPr>
          <p:cNvSpPr txBox="1"/>
          <p:nvPr/>
        </p:nvSpPr>
        <p:spPr>
          <a:xfrm>
            <a:off x="4584658" y="1931079"/>
            <a:ext cx="1068719" cy="988647"/>
          </a:xfrm>
          <a:prstGeom prst="roundRect">
            <a:avLst>
              <a:gd name="adj" fmla="val 6208"/>
            </a:avLst>
          </a:prstGeom>
          <a:solidFill>
            <a:schemeClr val="bg1"/>
          </a:solidFill>
          <a:ln w="28575">
            <a:solidFill>
              <a:srgbClr val="00B050"/>
            </a:solidFill>
          </a:ln>
        </p:spPr>
        <p:txBody>
          <a:bodyPr wrap="square" lIns="0" rIns="0" rtlCol="0" anchor="ctr" anchorCtr="0">
            <a:noAutofit/>
          </a:bodyPr>
          <a:lstStyle/>
          <a:p>
            <a:pPr algn="ctr"/>
            <a:r>
              <a:rPr lang="en-US" sz="1342" b="1" dirty="0">
                <a:latin typeface="Corbel" panose="020B0503020204020204" pitchFamily="34" charset="0"/>
              </a:rPr>
              <a:t>Bitwise Comparisons</a:t>
            </a:r>
          </a:p>
        </p:txBody>
      </p:sp>
      <p:sp>
        <p:nvSpPr>
          <p:cNvPr id="565" name="TextBox 564">
            <a:extLst>
              <a:ext uri="{FF2B5EF4-FFF2-40B4-BE49-F238E27FC236}">
                <a16:creationId xmlns:a16="http://schemas.microsoft.com/office/drawing/2014/main" id="{1E0AAD06-BCC3-6343-A374-CBD99B79E884}"/>
              </a:ext>
            </a:extLst>
          </p:cNvPr>
          <p:cNvSpPr txBox="1"/>
          <p:nvPr/>
        </p:nvSpPr>
        <p:spPr>
          <a:xfrm>
            <a:off x="6483924" y="1782989"/>
            <a:ext cx="1102435" cy="205305"/>
          </a:xfrm>
          <a:prstGeom prst="roundRect">
            <a:avLst>
              <a:gd name="adj" fmla="val 6043"/>
            </a:avLst>
          </a:prstGeom>
          <a:solidFill>
            <a:schemeClr val="bg1"/>
          </a:solidFill>
          <a:ln w="25400">
            <a:solidFill>
              <a:schemeClr val="tx1"/>
            </a:solidFill>
          </a:ln>
        </p:spPr>
        <p:txBody>
          <a:bodyPr wrap="square" rtlCol="0" anchor="ctr" anchorCtr="0">
            <a:noAutofit/>
          </a:bodyPr>
          <a:lstStyle/>
          <a:p>
            <a:pPr algn="ctr"/>
            <a:r>
              <a:rPr lang="en-US" sz="1207" b="1" dirty="0">
                <a:latin typeface="Corbel" panose="020B0503020204020204" pitchFamily="34" charset="0"/>
              </a:rPr>
              <a:t>  CIGAR string</a:t>
            </a:r>
          </a:p>
        </p:txBody>
      </p:sp>
      <p:sp>
        <p:nvSpPr>
          <p:cNvPr id="566" name="TextBox 565">
            <a:extLst>
              <a:ext uri="{FF2B5EF4-FFF2-40B4-BE49-F238E27FC236}">
                <a16:creationId xmlns:a16="http://schemas.microsoft.com/office/drawing/2014/main" id="{3FA9E386-0DD1-6F4F-ADAE-9A15D42B3E58}"/>
              </a:ext>
            </a:extLst>
          </p:cNvPr>
          <p:cNvSpPr txBox="1"/>
          <p:nvPr/>
        </p:nvSpPr>
        <p:spPr>
          <a:xfrm>
            <a:off x="4586372" y="1519004"/>
            <a:ext cx="1044000" cy="239622"/>
          </a:xfrm>
          <a:prstGeom prst="roundRect">
            <a:avLst>
              <a:gd name="adj" fmla="val 16667"/>
            </a:avLst>
          </a:prstGeom>
          <a:solidFill>
            <a:schemeClr val="bg1"/>
          </a:solidFill>
          <a:ln w="25400">
            <a:solidFill>
              <a:schemeClr val="tx1"/>
            </a:solidFill>
          </a:ln>
        </p:spPr>
        <p:txBody>
          <a:bodyPr wrap="square" rtlCol="0" anchor="ctr" anchorCtr="0">
            <a:noAutofit/>
          </a:bodyPr>
          <a:lstStyle/>
          <a:p>
            <a:pPr algn="ctr"/>
            <a:r>
              <a:rPr lang="en-US" sz="1207" b="1" dirty="0">
                <a:latin typeface="Corbel" panose="020B0503020204020204" pitchFamily="34" charset="0"/>
              </a:rPr>
              <a:t>  Last CIGAR</a:t>
            </a:r>
          </a:p>
        </p:txBody>
      </p:sp>
      <p:cxnSp>
        <p:nvCxnSpPr>
          <p:cNvPr id="567" name="Straight Connector 566">
            <a:extLst>
              <a:ext uri="{FF2B5EF4-FFF2-40B4-BE49-F238E27FC236}">
                <a16:creationId xmlns:a16="http://schemas.microsoft.com/office/drawing/2014/main" id="{A08A14DE-2049-7E4F-8C82-CEC0BEBD9F46}"/>
              </a:ext>
            </a:extLst>
          </p:cNvPr>
          <p:cNvCxnSpPr>
            <a:cxnSpLocks/>
          </p:cNvCxnSpPr>
          <p:nvPr/>
        </p:nvCxnSpPr>
        <p:spPr>
          <a:xfrm flipH="1">
            <a:off x="2372573" y="2426836"/>
            <a:ext cx="648961" cy="0"/>
          </a:xfrm>
          <a:prstGeom prst="line">
            <a:avLst/>
          </a:prstGeom>
          <a:noFill/>
          <a:ln w="38100" cap="flat" cmpd="sng" algn="ctr">
            <a:solidFill>
              <a:srgbClr val="FE6200"/>
            </a:solidFill>
            <a:prstDash val="solid"/>
            <a:miter lim="800000"/>
          </a:ln>
          <a:effectLst/>
        </p:spPr>
      </p:cxnSp>
      <p:cxnSp>
        <p:nvCxnSpPr>
          <p:cNvPr id="568" name="Straight Connector 567">
            <a:extLst>
              <a:ext uri="{FF2B5EF4-FFF2-40B4-BE49-F238E27FC236}">
                <a16:creationId xmlns:a16="http://schemas.microsoft.com/office/drawing/2014/main" id="{CCFB98FF-DF4C-104A-A206-2AE0834543DD}"/>
              </a:ext>
            </a:extLst>
          </p:cNvPr>
          <p:cNvCxnSpPr>
            <a:cxnSpLocks/>
          </p:cNvCxnSpPr>
          <p:nvPr/>
        </p:nvCxnSpPr>
        <p:spPr>
          <a:xfrm flipV="1">
            <a:off x="3025494" y="2009160"/>
            <a:ext cx="0" cy="813058"/>
          </a:xfrm>
          <a:prstGeom prst="line">
            <a:avLst/>
          </a:prstGeom>
          <a:noFill/>
          <a:ln w="38100" cap="flat" cmpd="sng" algn="ctr">
            <a:solidFill>
              <a:srgbClr val="00B050"/>
            </a:solidFill>
            <a:prstDash val="solid"/>
            <a:miter lim="800000"/>
          </a:ln>
          <a:effectLst/>
        </p:spPr>
      </p:cxnSp>
      <p:cxnSp>
        <p:nvCxnSpPr>
          <p:cNvPr id="569" name="Straight Arrow Connector 568">
            <a:extLst>
              <a:ext uri="{FF2B5EF4-FFF2-40B4-BE49-F238E27FC236}">
                <a16:creationId xmlns:a16="http://schemas.microsoft.com/office/drawing/2014/main" id="{CDC9AF70-BDA4-D74B-AB7B-5F9CB52CC166}"/>
              </a:ext>
            </a:extLst>
          </p:cNvPr>
          <p:cNvCxnSpPr>
            <a:cxnSpLocks/>
          </p:cNvCxnSpPr>
          <p:nvPr/>
        </p:nvCxnSpPr>
        <p:spPr>
          <a:xfrm>
            <a:off x="3021533" y="2012147"/>
            <a:ext cx="1548920" cy="0"/>
          </a:xfrm>
          <a:prstGeom prst="straightConnector1">
            <a:avLst/>
          </a:prstGeom>
          <a:noFill/>
          <a:ln w="28575" cap="flat" cmpd="sng" algn="ctr">
            <a:solidFill>
              <a:srgbClr val="00B050"/>
            </a:solidFill>
            <a:prstDash val="solid"/>
            <a:miter lim="800000"/>
            <a:tailEnd type="triangle"/>
          </a:ln>
          <a:effectLst/>
        </p:spPr>
      </p:cxnSp>
      <p:cxnSp>
        <p:nvCxnSpPr>
          <p:cNvPr id="570" name="Straight Arrow Connector 569">
            <a:extLst>
              <a:ext uri="{FF2B5EF4-FFF2-40B4-BE49-F238E27FC236}">
                <a16:creationId xmlns:a16="http://schemas.microsoft.com/office/drawing/2014/main" id="{FB7058E2-454F-2548-867A-2559B42DB0E0}"/>
              </a:ext>
            </a:extLst>
          </p:cNvPr>
          <p:cNvCxnSpPr>
            <a:cxnSpLocks/>
          </p:cNvCxnSpPr>
          <p:nvPr/>
        </p:nvCxnSpPr>
        <p:spPr>
          <a:xfrm>
            <a:off x="3021534" y="2819553"/>
            <a:ext cx="1546983" cy="0"/>
          </a:xfrm>
          <a:prstGeom prst="straightConnector1">
            <a:avLst/>
          </a:prstGeom>
          <a:noFill/>
          <a:ln w="28575" cap="flat" cmpd="sng" algn="ctr">
            <a:solidFill>
              <a:srgbClr val="00B050"/>
            </a:solidFill>
            <a:prstDash val="solid"/>
            <a:miter lim="800000"/>
            <a:tailEnd type="triangle"/>
          </a:ln>
          <a:effectLst/>
        </p:spPr>
      </p:cxnSp>
      <p:cxnSp>
        <p:nvCxnSpPr>
          <p:cNvPr id="571" name="Straight Arrow Connector 570">
            <a:extLst>
              <a:ext uri="{FF2B5EF4-FFF2-40B4-BE49-F238E27FC236}">
                <a16:creationId xmlns:a16="http://schemas.microsoft.com/office/drawing/2014/main" id="{861664B2-DB72-5347-A843-42F2E33593D4}"/>
              </a:ext>
            </a:extLst>
          </p:cNvPr>
          <p:cNvCxnSpPr>
            <a:cxnSpLocks/>
          </p:cNvCxnSpPr>
          <p:nvPr/>
        </p:nvCxnSpPr>
        <p:spPr>
          <a:xfrm>
            <a:off x="3021534" y="2556099"/>
            <a:ext cx="1546983" cy="0"/>
          </a:xfrm>
          <a:prstGeom prst="straightConnector1">
            <a:avLst/>
          </a:prstGeom>
          <a:noFill/>
          <a:ln w="28575" cap="flat" cmpd="sng" algn="ctr">
            <a:solidFill>
              <a:srgbClr val="00B050"/>
            </a:solidFill>
            <a:prstDash val="solid"/>
            <a:miter lim="800000"/>
            <a:tailEnd type="triangle"/>
          </a:ln>
          <a:effectLst/>
        </p:spPr>
      </p:cxnSp>
      <p:sp>
        <p:nvSpPr>
          <p:cNvPr id="572" name="Rounded Rectangle 571">
            <a:extLst>
              <a:ext uri="{FF2B5EF4-FFF2-40B4-BE49-F238E27FC236}">
                <a16:creationId xmlns:a16="http://schemas.microsoft.com/office/drawing/2014/main" id="{8708CD68-56EE-B046-BD4D-B162066469E3}"/>
              </a:ext>
            </a:extLst>
          </p:cNvPr>
          <p:cNvSpPr/>
          <p:nvPr/>
        </p:nvSpPr>
        <p:spPr>
          <a:xfrm>
            <a:off x="3853868" y="2716037"/>
            <a:ext cx="255659" cy="163645"/>
          </a:xfrm>
          <a:prstGeom prst="roundRect">
            <a:avLst>
              <a:gd name="adj" fmla="val 13618"/>
            </a:avLst>
          </a:prstGeom>
          <a:solidFill>
            <a:schemeClr val="accent3">
              <a:lumMod val="20000"/>
              <a:lumOff val="80000"/>
            </a:schemeClr>
          </a:solidFill>
          <a:ln w="19050" cap="flat" cmpd="sng" algn="ctr">
            <a:solidFill>
              <a:srgbClr val="00B050"/>
            </a:solidFill>
            <a:prstDash val="solid"/>
            <a:miter lim="800000"/>
          </a:ln>
          <a:effectLst/>
        </p:spPr>
        <p:txBody>
          <a:bodyPr lIns="24163" tIns="24163" rIns="24163" bIns="24163" rtlCol="0" anchor="ctr"/>
          <a:lstStyle/>
          <a:p>
            <a:pPr algn="ctr" defTabSz="613688">
              <a:defRPr/>
            </a:pPr>
            <a:r>
              <a:rPr lang="en-US" sz="1342" b="1" kern="0" dirty="0">
                <a:solidFill>
                  <a:srgbClr val="00B050"/>
                </a:solidFill>
                <a:latin typeface="Corbel" panose="020B0503020204020204" pitchFamily="34" charset="0"/>
              </a:rPr>
              <a:t>&lt;&lt;</a:t>
            </a:r>
          </a:p>
        </p:txBody>
      </p:sp>
      <p:sp>
        <p:nvSpPr>
          <p:cNvPr id="573" name="TextBox 572">
            <a:extLst>
              <a:ext uri="{FF2B5EF4-FFF2-40B4-BE49-F238E27FC236}">
                <a16:creationId xmlns:a16="http://schemas.microsoft.com/office/drawing/2014/main" id="{B974ACE9-EB80-F84A-9CEB-AE0D33D7FDD9}"/>
              </a:ext>
            </a:extLst>
          </p:cNvPr>
          <p:cNvSpPr txBox="1"/>
          <p:nvPr/>
        </p:nvSpPr>
        <p:spPr>
          <a:xfrm>
            <a:off x="3780712" y="1774928"/>
            <a:ext cx="771442" cy="298864"/>
          </a:xfrm>
          <a:prstGeom prst="rect">
            <a:avLst/>
          </a:prstGeom>
          <a:noFill/>
          <a:ln w="38100">
            <a:noFill/>
          </a:ln>
        </p:spPr>
        <p:txBody>
          <a:bodyPr wrap="square" rtlCol="0">
            <a:spAutoFit/>
          </a:bodyPr>
          <a:lstStyle/>
          <a:p>
            <a:pPr algn="r"/>
            <a:r>
              <a:rPr lang="en-US" sz="1342" b="1" i="1" dirty="0">
                <a:solidFill>
                  <a:srgbClr val="00B050"/>
                </a:solidFill>
                <a:latin typeface="Corbel" panose="020B0503020204020204" pitchFamily="34" charset="0"/>
              </a:rPr>
              <a:t>match</a:t>
            </a:r>
          </a:p>
        </p:txBody>
      </p:sp>
      <p:cxnSp>
        <p:nvCxnSpPr>
          <p:cNvPr id="574" name="Straight Arrow Connector 573">
            <a:extLst>
              <a:ext uri="{FF2B5EF4-FFF2-40B4-BE49-F238E27FC236}">
                <a16:creationId xmlns:a16="http://schemas.microsoft.com/office/drawing/2014/main" id="{DE8D8392-5D67-C44C-BC64-5810CC694411}"/>
              </a:ext>
            </a:extLst>
          </p:cNvPr>
          <p:cNvCxnSpPr>
            <a:cxnSpLocks/>
          </p:cNvCxnSpPr>
          <p:nvPr/>
        </p:nvCxnSpPr>
        <p:spPr>
          <a:xfrm>
            <a:off x="5044691" y="1763360"/>
            <a:ext cx="0" cy="158187"/>
          </a:xfrm>
          <a:prstGeom prst="straightConnector1">
            <a:avLst/>
          </a:prstGeom>
          <a:noFill/>
          <a:ln w="12700" cap="flat" cmpd="sng" algn="ctr">
            <a:solidFill>
              <a:sysClr val="windowText" lastClr="000000"/>
            </a:solidFill>
            <a:prstDash val="solid"/>
            <a:miter lim="800000"/>
            <a:tailEnd type="triangle"/>
          </a:ln>
          <a:effectLst/>
        </p:spPr>
      </p:cxnSp>
      <p:cxnSp>
        <p:nvCxnSpPr>
          <p:cNvPr id="575" name="Straight Arrow Connector 574">
            <a:extLst>
              <a:ext uri="{FF2B5EF4-FFF2-40B4-BE49-F238E27FC236}">
                <a16:creationId xmlns:a16="http://schemas.microsoft.com/office/drawing/2014/main" id="{AEB65493-7199-4D49-8E45-62C6BC260A6A}"/>
              </a:ext>
            </a:extLst>
          </p:cNvPr>
          <p:cNvCxnSpPr>
            <a:cxnSpLocks/>
          </p:cNvCxnSpPr>
          <p:nvPr/>
        </p:nvCxnSpPr>
        <p:spPr>
          <a:xfrm flipH="1" flipV="1">
            <a:off x="5137938" y="1763359"/>
            <a:ext cx="155" cy="160188"/>
          </a:xfrm>
          <a:prstGeom prst="straightConnector1">
            <a:avLst/>
          </a:prstGeom>
          <a:noFill/>
          <a:ln w="12700" cap="flat" cmpd="sng" algn="ctr">
            <a:solidFill>
              <a:sysClr val="windowText" lastClr="000000"/>
            </a:solidFill>
            <a:prstDash val="solid"/>
            <a:miter lim="800000"/>
            <a:tailEnd type="triangle"/>
          </a:ln>
          <a:effectLst/>
        </p:spPr>
      </p:cxnSp>
      <p:sp>
        <p:nvSpPr>
          <p:cNvPr id="576" name="TextBox 575">
            <a:extLst>
              <a:ext uri="{FF2B5EF4-FFF2-40B4-BE49-F238E27FC236}">
                <a16:creationId xmlns:a16="http://schemas.microsoft.com/office/drawing/2014/main" id="{E3AFEA1C-F036-5E40-8D21-E26E2F4C63B4}"/>
              </a:ext>
            </a:extLst>
          </p:cNvPr>
          <p:cNvSpPr txBox="1"/>
          <p:nvPr/>
        </p:nvSpPr>
        <p:spPr>
          <a:xfrm>
            <a:off x="5581915" y="2162081"/>
            <a:ext cx="683064" cy="505395"/>
          </a:xfrm>
          <a:prstGeom prst="rect">
            <a:avLst/>
          </a:prstGeom>
          <a:noFill/>
        </p:spPr>
        <p:txBody>
          <a:bodyPr wrap="square" rtlCol="0">
            <a:spAutoFit/>
          </a:bodyPr>
          <a:lstStyle/>
          <a:p>
            <a:pPr algn="r"/>
            <a:r>
              <a:rPr lang="en-US" sz="1342" b="1" i="1" dirty="0">
                <a:solidFill>
                  <a:srgbClr val="00B050"/>
                </a:solidFill>
                <a:latin typeface="Corbel" panose="020B0503020204020204" pitchFamily="34" charset="0"/>
              </a:rPr>
              <a:t>CIGAR</a:t>
            </a:r>
          </a:p>
          <a:p>
            <a:pPr algn="ctr"/>
            <a:r>
              <a:rPr lang="en-US" sz="1342" b="1" i="1" dirty="0">
                <a:solidFill>
                  <a:srgbClr val="00B050"/>
                </a:solidFill>
                <a:latin typeface="Corbel" panose="020B0503020204020204" pitchFamily="34" charset="0"/>
              </a:rPr>
              <a:t>out</a:t>
            </a:r>
          </a:p>
        </p:txBody>
      </p:sp>
      <p:cxnSp>
        <p:nvCxnSpPr>
          <p:cNvPr id="577" name="Straight Arrow Connector 576">
            <a:extLst>
              <a:ext uri="{FF2B5EF4-FFF2-40B4-BE49-F238E27FC236}">
                <a16:creationId xmlns:a16="http://schemas.microsoft.com/office/drawing/2014/main" id="{BBF611C3-FA31-864F-8783-06834C2B694F}"/>
              </a:ext>
            </a:extLst>
          </p:cNvPr>
          <p:cNvCxnSpPr>
            <a:cxnSpLocks/>
          </p:cNvCxnSpPr>
          <p:nvPr/>
        </p:nvCxnSpPr>
        <p:spPr>
          <a:xfrm>
            <a:off x="6234605" y="2881025"/>
            <a:ext cx="265788" cy="0"/>
          </a:xfrm>
          <a:prstGeom prst="straightConnector1">
            <a:avLst/>
          </a:prstGeom>
          <a:noFill/>
          <a:ln w="25400" cap="flat" cmpd="sng" algn="ctr">
            <a:solidFill>
              <a:sysClr val="windowText" lastClr="000000"/>
            </a:solidFill>
            <a:prstDash val="solid"/>
            <a:miter lim="800000"/>
            <a:tailEnd type="triangle"/>
          </a:ln>
          <a:effectLst/>
        </p:spPr>
      </p:cxnSp>
      <p:sp>
        <p:nvSpPr>
          <p:cNvPr id="578" name="Triangle 577">
            <a:extLst>
              <a:ext uri="{FF2B5EF4-FFF2-40B4-BE49-F238E27FC236}">
                <a16:creationId xmlns:a16="http://schemas.microsoft.com/office/drawing/2014/main" id="{098B194D-D68F-9842-9199-763F21D443F2}"/>
              </a:ext>
            </a:extLst>
          </p:cNvPr>
          <p:cNvSpPr/>
          <p:nvPr/>
        </p:nvSpPr>
        <p:spPr>
          <a:xfrm rot="5400000">
            <a:off x="6475442" y="1820494"/>
            <a:ext cx="131768" cy="114801"/>
          </a:xfrm>
          <a:prstGeom prst="triangl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7">
              <a:latin typeface="Corbel" panose="020B0503020204020204" pitchFamily="34" charset="0"/>
            </a:endParaRPr>
          </a:p>
        </p:txBody>
      </p:sp>
      <p:grpSp>
        <p:nvGrpSpPr>
          <p:cNvPr id="581" name="Group 580">
            <a:extLst>
              <a:ext uri="{FF2B5EF4-FFF2-40B4-BE49-F238E27FC236}">
                <a16:creationId xmlns:a16="http://schemas.microsoft.com/office/drawing/2014/main" id="{BB03096E-BD7A-DD44-8FB6-4488AFD44C0D}"/>
              </a:ext>
            </a:extLst>
          </p:cNvPr>
          <p:cNvGrpSpPr/>
          <p:nvPr/>
        </p:nvGrpSpPr>
        <p:grpSpPr>
          <a:xfrm>
            <a:off x="1893480" y="1519890"/>
            <a:ext cx="489309" cy="1545553"/>
            <a:chOff x="8731842" y="10098736"/>
            <a:chExt cx="729028" cy="2688281"/>
          </a:xfrm>
        </p:grpSpPr>
        <p:sp>
          <p:nvSpPr>
            <p:cNvPr id="582" name="Trapezoid 581">
              <a:extLst>
                <a:ext uri="{FF2B5EF4-FFF2-40B4-BE49-F238E27FC236}">
                  <a16:creationId xmlns:a16="http://schemas.microsoft.com/office/drawing/2014/main" id="{B3BB41C3-64B7-7548-865A-3A363AAAA509}"/>
                </a:ext>
              </a:extLst>
            </p:cNvPr>
            <p:cNvSpPr/>
            <p:nvPr/>
          </p:nvSpPr>
          <p:spPr>
            <a:xfrm rot="5400000">
              <a:off x="7781130" y="11107277"/>
              <a:ext cx="2688281" cy="671199"/>
            </a:xfrm>
            <a:prstGeom prst="trapezoid">
              <a:avLst>
                <a:gd name="adj" fmla="val 59146"/>
              </a:avLst>
            </a:prstGeom>
            <a:solidFill>
              <a:schemeClr val="bg1"/>
            </a:solidFill>
            <a:ln w="28575">
              <a:solidFill>
                <a:srgbClr val="FE6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42">
                <a:solidFill>
                  <a:schemeClr val="tx1"/>
                </a:solidFill>
                <a:latin typeface="Corbel" panose="020B0503020204020204" pitchFamily="34" charset="0"/>
              </a:endParaRPr>
            </a:p>
          </p:txBody>
        </p:sp>
        <p:sp>
          <p:nvSpPr>
            <p:cNvPr id="583" name="TextBox 582">
              <a:extLst>
                <a:ext uri="{FF2B5EF4-FFF2-40B4-BE49-F238E27FC236}">
                  <a16:creationId xmlns:a16="http://schemas.microsoft.com/office/drawing/2014/main" id="{8FA70E3B-445B-A94F-8C98-99EFA4DB4B19}"/>
                </a:ext>
              </a:extLst>
            </p:cNvPr>
            <p:cNvSpPr txBox="1"/>
            <p:nvPr/>
          </p:nvSpPr>
          <p:spPr>
            <a:xfrm>
              <a:off x="8731842" y="10299492"/>
              <a:ext cx="596558" cy="2313655"/>
            </a:xfrm>
            <a:prstGeom prst="rect">
              <a:avLst/>
            </a:prstGeom>
            <a:noFill/>
            <a:ln w="28575">
              <a:noFill/>
            </a:ln>
          </p:spPr>
          <p:txBody>
            <a:bodyPr wrap="square" rtlCol="0">
              <a:spAutoFit/>
            </a:bodyPr>
            <a:lstStyle/>
            <a:p>
              <a:pPr>
                <a:spcAft>
                  <a:spcPts val="806"/>
                </a:spcAft>
              </a:pPr>
              <a:r>
                <a:rPr lang="en-US" sz="1300" b="1" dirty="0">
                  <a:latin typeface="Calibri" panose="020F0502020204030204" pitchFamily="34" charset="0"/>
                  <a:cs typeface="Calibri" panose="020F0502020204030204" pitchFamily="34" charset="0"/>
                </a:rPr>
                <a:t>1</a:t>
              </a:r>
            </a:p>
            <a:p>
              <a:r>
                <a:rPr lang="en-US" sz="1300" b="1" dirty="0">
                  <a:latin typeface="Calibri" panose="020F0502020204030204" pitchFamily="34" charset="0"/>
                  <a:cs typeface="Calibri" panose="020F0502020204030204" pitchFamily="34" charset="0"/>
                </a:rPr>
                <a:t>2</a:t>
              </a:r>
            </a:p>
            <a:p>
              <a:r>
                <a:rPr lang="en-US" sz="1300" b="1" dirty="0">
                  <a:latin typeface="Calibri" panose="020F0502020204030204" pitchFamily="34" charset="0"/>
                  <a:cs typeface="Calibri" panose="020F0502020204030204" pitchFamily="34" charset="0"/>
                </a:rPr>
                <a:t>.</a:t>
              </a:r>
            </a:p>
            <a:p>
              <a:r>
                <a:rPr lang="en-US" sz="1300" b="1" dirty="0">
                  <a:latin typeface="Calibri" panose="020F0502020204030204" pitchFamily="34" charset="0"/>
                  <a:cs typeface="Calibri" panose="020F0502020204030204" pitchFamily="34" charset="0"/>
                </a:rPr>
                <a:t>.</a:t>
              </a:r>
            </a:p>
            <a:p>
              <a:pPr>
                <a:spcBef>
                  <a:spcPts val="806"/>
                </a:spcBef>
              </a:pPr>
              <a:r>
                <a:rPr lang="en-US" sz="1300" b="1" dirty="0">
                  <a:latin typeface="Calibri" panose="020F0502020204030204" pitchFamily="34" charset="0"/>
                  <a:cs typeface="Calibri" panose="020F0502020204030204" pitchFamily="34" charset="0"/>
                </a:rPr>
                <a:t>64</a:t>
              </a:r>
            </a:p>
          </p:txBody>
        </p:sp>
      </p:grpSp>
      <p:cxnSp>
        <p:nvCxnSpPr>
          <p:cNvPr id="584" name="Elbow Connector 583">
            <a:extLst>
              <a:ext uri="{FF2B5EF4-FFF2-40B4-BE49-F238E27FC236}">
                <a16:creationId xmlns:a16="http://schemas.microsoft.com/office/drawing/2014/main" id="{C6654352-9FEF-DA4B-9F42-DC8631E7CB75}"/>
              </a:ext>
            </a:extLst>
          </p:cNvPr>
          <p:cNvCxnSpPr>
            <a:cxnSpLocks/>
          </p:cNvCxnSpPr>
          <p:nvPr/>
        </p:nvCxnSpPr>
        <p:spPr>
          <a:xfrm rot="5400000" flipH="1" flipV="1">
            <a:off x="834701" y="2605058"/>
            <a:ext cx="1933000" cy="265788"/>
          </a:xfrm>
          <a:prstGeom prst="bentConnector3">
            <a:avLst>
              <a:gd name="adj1" fmla="val 100005"/>
            </a:avLst>
          </a:prstGeom>
          <a:ln w="28575">
            <a:solidFill>
              <a:srgbClr val="FE6200"/>
            </a:solidFill>
            <a:tailEnd type="triangle"/>
          </a:ln>
        </p:spPr>
        <p:style>
          <a:lnRef idx="1">
            <a:schemeClr val="accent1"/>
          </a:lnRef>
          <a:fillRef idx="0">
            <a:schemeClr val="accent1"/>
          </a:fillRef>
          <a:effectRef idx="0">
            <a:schemeClr val="accent1"/>
          </a:effectRef>
          <a:fontRef idx="minor">
            <a:schemeClr val="tx1"/>
          </a:fontRef>
        </p:style>
      </p:cxnSp>
      <p:cxnSp>
        <p:nvCxnSpPr>
          <p:cNvPr id="585" name="Elbow Connector 584">
            <a:extLst>
              <a:ext uri="{FF2B5EF4-FFF2-40B4-BE49-F238E27FC236}">
                <a16:creationId xmlns:a16="http://schemas.microsoft.com/office/drawing/2014/main" id="{50F04BE6-B360-464D-BFD0-9D03B27316AC}"/>
              </a:ext>
            </a:extLst>
          </p:cNvPr>
          <p:cNvCxnSpPr>
            <a:cxnSpLocks/>
          </p:cNvCxnSpPr>
          <p:nvPr/>
        </p:nvCxnSpPr>
        <p:spPr>
          <a:xfrm rot="5400000" flipH="1" flipV="1">
            <a:off x="1200272" y="2648502"/>
            <a:ext cx="1292694" cy="144975"/>
          </a:xfrm>
          <a:prstGeom prst="bentConnector3">
            <a:avLst>
              <a:gd name="adj1" fmla="val 99997"/>
            </a:avLst>
          </a:prstGeom>
          <a:ln w="28575">
            <a:solidFill>
              <a:srgbClr val="FE6200"/>
            </a:solidFill>
            <a:tailEnd type="triangle"/>
          </a:ln>
        </p:spPr>
        <p:style>
          <a:lnRef idx="1">
            <a:schemeClr val="accent1"/>
          </a:lnRef>
          <a:fillRef idx="0">
            <a:schemeClr val="accent1"/>
          </a:fillRef>
          <a:effectRef idx="0">
            <a:schemeClr val="accent1"/>
          </a:effectRef>
          <a:fontRef idx="minor">
            <a:schemeClr val="tx1"/>
          </a:fontRef>
        </p:style>
      </p:cxnSp>
      <p:cxnSp>
        <p:nvCxnSpPr>
          <p:cNvPr id="586" name="Elbow Connector 585">
            <a:extLst>
              <a:ext uri="{FF2B5EF4-FFF2-40B4-BE49-F238E27FC236}">
                <a16:creationId xmlns:a16="http://schemas.microsoft.com/office/drawing/2014/main" id="{9C15819A-0468-004C-B0E7-4CC47838EC18}"/>
              </a:ext>
            </a:extLst>
          </p:cNvPr>
          <p:cNvCxnSpPr>
            <a:cxnSpLocks/>
          </p:cNvCxnSpPr>
          <p:nvPr/>
        </p:nvCxnSpPr>
        <p:spPr>
          <a:xfrm>
            <a:off x="1765926" y="3371805"/>
            <a:ext cx="1260000" cy="579900"/>
          </a:xfrm>
          <a:prstGeom prst="bentConnector2">
            <a:avLst/>
          </a:prstGeom>
          <a:ln w="28575">
            <a:solidFill>
              <a:srgbClr val="FE6200"/>
            </a:solidFill>
          </a:ln>
        </p:spPr>
        <p:style>
          <a:lnRef idx="1">
            <a:schemeClr val="accent1"/>
          </a:lnRef>
          <a:fillRef idx="0">
            <a:schemeClr val="accent1"/>
          </a:fillRef>
          <a:effectRef idx="0">
            <a:schemeClr val="accent1"/>
          </a:effectRef>
          <a:fontRef idx="minor">
            <a:schemeClr val="tx1"/>
          </a:fontRef>
        </p:style>
      </p:cxnSp>
      <p:cxnSp>
        <p:nvCxnSpPr>
          <p:cNvPr id="587" name="Elbow Connector 586">
            <a:extLst>
              <a:ext uri="{FF2B5EF4-FFF2-40B4-BE49-F238E27FC236}">
                <a16:creationId xmlns:a16="http://schemas.microsoft.com/office/drawing/2014/main" id="{3DDD82D3-C5B3-9744-836A-D2D10EF7A0D3}"/>
              </a:ext>
            </a:extLst>
          </p:cNvPr>
          <p:cNvCxnSpPr>
            <a:cxnSpLocks/>
          </p:cNvCxnSpPr>
          <p:nvPr/>
        </p:nvCxnSpPr>
        <p:spPr>
          <a:xfrm rot="5400000" flipH="1" flipV="1">
            <a:off x="1678773" y="2938191"/>
            <a:ext cx="432000" cy="108000"/>
          </a:xfrm>
          <a:prstGeom prst="bentConnector3">
            <a:avLst>
              <a:gd name="adj1" fmla="val 99997"/>
            </a:avLst>
          </a:prstGeom>
          <a:ln w="28575">
            <a:solidFill>
              <a:srgbClr val="FE6200"/>
            </a:solidFill>
            <a:tailEnd type="triangle"/>
          </a:ln>
        </p:spPr>
        <p:style>
          <a:lnRef idx="1">
            <a:schemeClr val="accent1"/>
          </a:lnRef>
          <a:fillRef idx="0">
            <a:schemeClr val="accent1"/>
          </a:fillRef>
          <a:effectRef idx="0">
            <a:schemeClr val="accent1"/>
          </a:effectRef>
          <a:fontRef idx="minor">
            <a:schemeClr val="tx1"/>
          </a:fontRef>
        </p:style>
      </p:cxnSp>
      <p:cxnSp>
        <p:nvCxnSpPr>
          <p:cNvPr id="588" name="Elbow Connector 587">
            <a:extLst>
              <a:ext uri="{FF2B5EF4-FFF2-40B4-BE49-F238E27FC236}">
                <a16:creationId xmlns:a16="http://schemas.microsoft.com/office/drawing/2014/main" id="{EDF44B07-41E7-A44E-BB98-D10329211503}"/>
              </a:ext>
            </a:extLst>
          </p:cNvPr>
          <p:cNvCxnSpPr>
            <a:cxnSpLocks/>
          </p:cNvCxnSpPr>
          <p:nvPr/>
        </p:nvCxnSpPr>
        <p:spPr>
          <a:xfrm>
            <a:off x="1836489" y="3200756"/>
            <a:ext cx="4276763" cy="773200"/>
          </a:xfrm>
          <a:prstGeom prst="bentConnector2">
            <a:avLst/>
          </a:prstGeom>
          <a:ln w="28575">
            <a:solidFill>
              <a:srgbClr val="FE6200"/>
            </a:solidFill>
          </a:ln>
        </p:spPr>
        <p:style>
          <a:lnRef idx="1">
            <a:schemeClr val="accent1"/>
          </a:lnRef>
          <a:fillRef idx="0">
            <a:schemeClr val="accent1"/>
          </a:fillRef>
          <a:effectRef idx="0">
            <a:schemeClr val="accent1"/>
          </a:effectRef>
          <a:fontRef idx="minor">
            <a:schemeClr val="tx1"/>
          </a:fontRef>
        </p:style>
      </p:cxnSp>
      <p:cxnSp>
        <p:nvCxnSpPr>
          <p:cNvPr id="591" name="Straight Arrow Connector 590">
            <a:extLst>
              <a:ext uri="{FF2B5EF4-FFF2-40B4-BE49-F238E27FC236}">
                <a16:creationId xmlns:a16="http://schemas.microsoft.com/office/drawing/2014/main" id="{28F693E7-383B-2E47-9AB2-EF68DC3D3B06}"/>
              </a:ext>
            </a:extLst>
          </p:cNvPr>
          <p:cNvCxnSpPr>
            <a:cxnSpLocks/>
          </p:cNvCxnSpPr>
          <p:nvPr/>
        </p:nvCxnSpPr>
        <p:spPr>
          <a:xfrm>
            <a:off x="3021533" y="2285479"/>
            <a:ext cx="1548920" cy="0"/>
          </a:xfrm>
          <a:prstGeom prst="straightConnector1">
            <a:avLst/>
          </a:prstGeom>
          <a:noFill/>
          <a:ln w="28575" cap="flat" cmpd="sng" algn="ctr">
            <a:solidFill>
              <a:srgbClr val="00B050"/>
            </a:solidFill>
            <a:prstDash val="solid"/>
            <a:miter lim="800000"/>
            <a:tailEnd type="triangle"/>
          </a:ln>
          <a:effectLst/>
        </p:spPr>
      </p:cxnSp>
      <p:sp>
        <p:nvSpPr>
          <p:cNvPr id="592" name="TextBox 591">
            <a:extLst>
              <a:ext uri="{FF2B5EF4-FFF2-40B4-BE49-F238E27FC236}">
                <a16:creationId xmlns:a16="http://schemas.microsoft.com/office/drawing/2014/main" id="{A92B5A6D-2AE8-BB43-BEC1-84F9E2B19C82}"/>
              </a:ext>
            </a:extLst>
          </p:cNvPr>
          <p:cNvSpPr txBox="1"/>
          <p:nvPr/>
        </p:nvSpPr>
        <p:spPr>
          <a:xfrm>
            <a:off x="2402255" y="2164755"/>
            <a:ext cx="740488" cy="278089"/>
          </a:xfrm>
          <a:prstGeom prst="rect">
            <a:avLst/>
          </a:prstGeom>
          <a:noFill/>
        </p:spPr>
        <p:txBody>
          <a:bodyPr wrap="square" rtlCol="0">
            <a:spAutoFit/>
          </a:bodyPr>
          <a:lstStyle/>
          <a:p>
            <a:r>
              <a:rPr lang="en-US" sz="1207" dirty="0">
                <a:latin typeface="Calibri" panose="020F0502020204030204" pitchFamily="34" charset="0"/>
                <a:cs typeface="Calibri" panose="020F0502020204030204" pitchFamily="34" charset="0"/>
              </a:rPr>
              <a:t>192</a:t>
            </a:r>
          </a:p>
        </p:txBody>
      </p:sp>
      <p:cxnSp>
        <p:nvCxnSpPr>
          <p:cNvPr id="593" name="Straight Connector 592">
            <a:extLst>
              <a:ext uri="{FF2B5EF4-FFF2-40B4-BE49-F238E27FC236}">
                <a16:creationId xmlns:a16="http://schemas.microsoft.com/office/drawing/2014/main" id="{C388A2BB-7AF9-F246-B338-DE879117FE70}"/>
              </a:ext>
            </a:extLst>
          </p:cNvPr>
          <p:cNvCxnSpPr>
            <a:cxnSpLocks/>
          </p:cNvCxnSpPr>
          <p:nvPr/>
        </p:nvCxnSpPr>
        <p:spPr>
          <a:xfrm flipV="1">
            <a:off x="2571839" y="2343040"/>
            <a:ext cx="210863" cy="183833"/>
          </a:xfrm>
          <a:prstGeom prst="line">
            <a:avLst/>
          </a:prstGeom>
          <a:noFill/>
          <a:ln w="25400" cap="flat" cmpd="sng" algn="ctr">
            <a:solidFill>
              <a:sysClr val="windowText" lastClr="000000"/>
            </a:solidFill>
            <a:prstDash val="solid"/>
            <a:miter lim="800000"/>
          </a:ln>
          <a:effectLst/>
        </p:spPr>
      </p:cxnSp>
      <p:sp>
        <p:nvSpPr>
          <p:cNvPr id="596" name="TextBox 595">
            <a:extLst>
              <a:ext uri="{FF2B5EF4-FFF2-40B4-BE49-F238E27FC236}">
                <a16:creationId xmlns:a16="http://schemas.microsoft.com/office/drawing/2014/main" id="{AD7BACB7-46EE-8745-B6BA-776F2321642F}"/>
              </a:ext>
            </a:extLst>
          </p:cNvPr>
          <p:cNvSpPr txBox="1"/>
          <p:nvPr/>
        </p:nvSpPr>
        <p:spPr>
          <a:xfrm>
            <a:off x="3708125" y="2050408"/>
            <a:ext cx="844029" cy="298864"/>
          </a:xfrm>
          <a:prstGeom prst="rect">
            <a:avLst/>
          </a:prstGeom>
          <a:noFill/>
          <a:ln w="38100">
            <a:noFill/>
          </a:ln>
        </p:spPr>
        <p:txBody>
          <a:bodyPr wrap="square" rtlCol="0">
            <a:spAutoFit/>
          </a:bodyPr>
          <a:lstStyle/>
          <a:p>
            <a:pPr algn="r"/>
            <a:r>
              <a:rPr lang="en-US" sz="1342" b="1" i="1" dirty="0">
                <a:solidFill>
                  <a:srgbClr val="00B050"/>
                </a:solidFill>
                <a:latin typeface="Corbel" panose="020B0503020204020204" pitchFamily="34" charset="0"/>
              </a:rPr>
              <a:t>insertion</a:t>
            </a:r>
          </a:p>
        </p:txBody>
      </p:sp>
      <p:sp>
        <p:nvSpPr>
          <p:cNvPr id="597" name="TextBox 596">
            <a:extLst>
              <a:ext uri="{FF2B5EF4-FFF2-40B4-BE49-F238E27FC236}">
                <a16:creationId xmlns:a16="http://schemas.microsoft.com/office/drawing/2014/main" id="{BCF652AD-8AE6-7C44-8646-3E7D921ED24E}"/>
              </a:ext>
            </a:extLst>
          </p:cNvPr>
          <p:cNvSpPr txBox="1"/>
          <p:nvPr/>
        </p:nvSpPr>
        <p:spPr>
          <a:xfrm>
            <a:off x="3780712" y="2310187"/>
            <a:ext cx="771442" cy="298864"/>
          </a:xfrm>
          <a:prstGeom prst="rect">
            <a:avLst/>
          </a:prstGeom>
          <a:noFill/>
          <a:ln w="38100">
            <a:noFill/>
          </a:ln>
        </p:spPr>
        <p:txBody>
          <a:bodyPr wrap="square" rtlCol="0">
            <a:spAutoFit/>
          </a:bodyPr>
          <a:lstStyle/>
          <a:p>
            <a:pPr algn="r"/>
            <a:r>
              <a:rPr lang="en-US" sz="1342" b="1" i="1" dirty="0">
                <a:solidFill>
                  <a:srgbClr val="00B050"/>
                </a:solidFill>
                <a:latin typeface="Corbel" panose="020B0503020204020204" pitchFamily="34" charset="0"/>
              </a:rPr>
              <a:t>deletion</a:t>
            </a:r>
          </a:p>
        </p:txBody>
      </p:sp>
      <p:sp>
        <p:nvSpPr>
          <p:cNvPr id="598" name="TextBox 597">
            <a:extLst>
              <a:ext uri="{FF2B5EF4-FFF2-40B4-BE49-F238E27FC236}">
                <a16:creationId xmlns:a16="http://schemas.microsoft.com/office/drawing/2014/main" id="{D44B4EB5-27DC-6E4C-92CB-01DF2A513642}"/>
              </a:ext>
            </a:extLst>
          </p:cNvPr>
          <p:cNvSpPr txBox="1"/>
          <p:nvPr/>
        </p:nvSpPr>
        <p:spPr>
          <a:xfrm>
            <a:off x="3780712" y="2577030"/>
            <a:ext cx="771442" cy="298864"/>
          </a:xfrm>
          <a:prstGeom prst="rect">
            <a:avLst/>
          </a:prstGeom>
          <a:noFill/>
          <a:ln w="38100">
            <a:noFill/>
          </a:ln>
        </p:spPr>
        <p:txBody>
          <a:bodyPr wrap="square" rtlCol="0">
            <a:spAutoFit/>
          </a:bodyPr>
          <a:lstStyle/>
          <a:p>
            <a:pPr algn="r"/>
            <a:r>
              <a:rPr lang="en-US" sz="1342" b="1" i="1" dirty="0">
                <a:solidFill>
                  <a:srgbClr val="00B050"/>
                </a:solidFill>
                <a:latin typeface="Corbel" panose="020B0503020204020204" pitchFamily="34" charset="0"/>
              </a:rPr>
              <a:t>subs</a:t>
            </a:r>
          </a:p>
        </p:txBody>
      </p:sp>
      <p:cxnSp>
        <p:nvCxnSpPr>
          <p:cNvPr id="599" name="Straight Arrow Connector 598">
            <a:extLst>
              <a:ext uri="{FF2B5EF4-FFF2-40B4-BE49-F238E27FC236}">
                <a16:creationId xmlns:a16="http://schemas.microsoft.com/office/drawing/2014/main" id="{D1077A70-E05F-2245-86A5-E94803DC5B87}"/>
              </a:ext>
            </a:extLst>
          </p:cNvPr>
          <p:cNvCxnSpPr>
            <a:cxnSpLocks/>
          </p:cNvCxnSpPr>
          <p:nvPr/>
        </p:nvCxnSpPr>
        <p:spPr>
          <a:xfrm flipV="1">
            <a:off x="6222243" y="1877894"/>
            <a:ext cx="265788" cy="247"/>
          </a:xfrm>
          <a:prstGeom prst="straightConnector1">
            <a:avLst/>
          </a:prstGeom>
          <a:noFill/>
          <a:ln w="25400" cap="flat" cmpd="sng" algn="ctr">
            <a:solidFill>
              <a:sysClr val="windowText" lastClr="000000"/>
            </a:solidFill>
            <a:prstDash val="solid"/>
            <a:miter lim="800000"/>
            <a:tailEnd type="triangle"/>
          </a:ln>
          <a:effectLst/>
        </p:spPr>
      </p:cxnSp>
      <p:cxnSp>
        <p:nvCxnSpPr>
          <p:cNvPr id="600" name="Straight Connector 599">
            <a:extLst>
              <a:ext uri="{FF2B5EF4-FFF2-40B4-BE49-F238E27FC236}">
                <a16:creationId xmlns:a16="http://schemas.microsoft.com/office/drawing/2014/main" id="{4A131C07-DBEE-2046-B5F9-9561CD5C84DF}"/>
              </a:ext>
            </a:extLst>
          </p:cNvPr>
          <p:cNvCxnSpPr>
            <a:cxnSpLocks/>
          </p:cNvCxnSpPr>
          <p:nvPr/>
        </p:nvCxnSpPr>
        <p:spPr>
          <a:xfrm flipH="1">
            <a:off x="5651438" y="2424496"/>
            <a:ext cx="564904" cy="0"/>
          </a:xfrm>
          <a:prstGeom prst="line">
            <a:avLst/>
          </a:prstGeom>
          <a:noFill/>
          <a:ln w="38100" cap="flat" cmpd="sng" algn="ctr">
            <a:solidFill>
              <a:srgbClr val="00B050"/>
            </a:solidFill>
            <a:prstDash val="solid"/>
            <a:miter lim="800000"/>
          </a:ln>
          <a:effectLst/>
        </p:spPr>
      </p:cxnSp>
      <p:cxnSp>
        <p:nvCxnSpPr>
          <p:cNvPr id="601" name="Straight Connector 600">
            <a:extLst>
              <a:ext uri="{FF2B5EF4-FFF2-40B4-BE49-F238E27FC236}">
                <a16:creationId xmlns:a16="http://schemas.microsoft.com/office/drawing/2014/main" id="{C2799503-01D4-E44C-88E3-02E6407AD831}"/>
              </a:ext>
            </a:extLst>
          </p:cNvPr>
          <p:cNvCxnSpPr>
            <a:cxnSpLocks/>
          </p:cNvCxnSpPr>
          <p:nvPr/>
        </p:nvCxnSpPr>
        <p:spPr>
          <a:xfrm flipH="1" flipV="1">
            <a:off x="6232113" y="1880029"/>
            <a:ext cx="0" cy="558000"/>
          </a:xfrm>
          <a:prstGeom prst="line">
            <a:avLst/>
          </a:prstGeom>
          <a:noFill/>
          <a:ln w="25400" cap="flat" cmpd="sng" algn="ctr">
            <a:solidFill>
              <a:sysClr val="windowText" lastClr="000000"/>
            </a:solidFill>
            <a:prstDash val="solid"/>
            <a:miter lim="800000"/>
          </a:ln>
          <a:effectLst/>
        </p:spPr>
      </p:cxnSp>
      <p:cxnSp>
        <p:nvCxnSpPr>
          <p:cNvPr id="602" name="Elbow Connector 601">
            <a:extLst>
              <a:ext uri="{FF2B5EF4-FFF2-40B4-BE49-F238E27FC236}">
                <a16:creationId xmlns:a16="http://schemas.microsoft.com/office/drawing/2014/main" id="{EBF8330A-AB2E-3944-919B-2303B9A47DC5}"/>
              </a:ext>
            </a:extLst>
          </p:cNvPr>
          <p:cNvCxnSpPr>
            <a:cxnSpLocks/>
          </p:cNvCxnSpPr>
          <p:nvPr/>
        </p:nvCxnSpPr>
        <p:spPr>
          <a:xfrm flipH="1" flipV="1">
            <a:off x="2172136" y="1659171"/>
            <a:ext cx="5146612" cy="1183963"/>
          </a:xfrm>
          <a:prstGeom prst="bentConnector4">
            <a:avLst>
              <a:gd name="adj1" fmla="val -10722"/>
              <a:gd name="adj2" fmla="val 117893"/>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grpSp>
        <p:nvGrpSpPr>
          <p:cNvPr id="603" name="Group 602">
            <a:extLst>
              <a:ext uri="{FF2B5EF4-FFF2-40B4-BE49-F238E27FC236}">
                <a16:creationId xmlns:a16="http://schemas.microsoft.com/office/drawing/2014/main" id="{06809DCA-8BCB-FD44-8F78-99FBE71E5E36}"/>
              </a:ext>
            </a:extLst>
          </p:cNvPr>
          <p:cNvGrpSpPr/>
          <p:nvPr/>
        </p:nvGrpSpPr>
        <p:grpSpPr>
          <a:xfrm>
            <a:off x="3123589" y="1756090"/>
            <a:ext cx="740488" cy="340345"/>
            <a:chOff x="4885665" y="9917646"/>
            <a:chExt cx="1103262" cy="507084"/>
          </a:xfrm>
        </p:grpSpPr>
        <p:sp>
          <p:nvSpPr>
            <p:cNvPr id="604" name="TextBox 603">
              <a:extLst>
                <a:ext uri="{FF2B5EF4-FFF2-40B4-BE49-F238E27FC236}">
                  <a16:creationId xmlns:a16="http://schemas.microsoft.com/office/drawing/2014/main" id="{3C95F26E-E38F-A94E-A5A4-41871B6B04A5}"/>
                </a:ext>
              </a:extLst>
            </p:cNvPr>
            <p:cNvSpPr txBox="1"/>
            <p:nvPr/>
          </p:nvSpPr>
          <p:spPr>
            <a:xfrm>
              <a:off x="4885665" y="9917646"/>
              <a:ext cx="1103262" cy="414328"/>
            </a:xfrm>
            <a:prstGeom prst="rect">
              <a:avLst/>
            </a:prstGeom>
            <a:noFill/>
          </p:spPr>
          <p:txBody>
            <a:bodyPr wrap="square" rtlCol="0">
              <a:spAutoFit/>
            </a:bodyPr>
            <a:lstStyle/>
            <a:p>
              <a:r>
                <a:rPr lang="en-US" sz="1207" dirty="0">
                  <a:latin typeface="Calibri" panose="020F0502020204030204" pitchFamily="34" charset="0"/>
                  <a:cs typeface="Calibri" panose="020F0502020204030204" pitchFamily="34" charset="0"/>
                </a:rPr>
                <a:t>64</a:t>
              </a:r>
            </a:p>
          </p:txBody>
        </p:sp>
        <p:cxnSp>
          <p:nvCxnSpPr>
            <p:cNvPr id="605" name="Straight Connector 604">
              <a:extLst>
                <a:ext uri="{FF2B5EF4-FFF2-40B4-BE49-F238E27FC236}">
                  <a16:creationId xmlns:a16="http://schemas.microsoft.com/office/drawing/2014/main" id="{C9FB4E5B-CC78-A240-A7E1-111E4923C7DA}"/>
                </a:ext>
              </a:extLst>
            </p:cNvPr>
            <p:cNvCxnSpPr>
              <a:cxnSpLocks/>
            </p:cNvCxnSpPr>
            <p:nvPr/>
          </p:nvCxnSpPr>
          <p:spPr>
            <a:xfrm flipV="1">
              <a:off x="5105892" y="10150836"/>
              <a:ext cx="314167" cy="273894"/>
            </a:xfrm>
            <a:prstGeom prst="line">
              <a:avLst/>
            </a:prstGeom>
            <a:noFill/>
            <a:ln w="25400" cap="flat" cmpd="sng" algn="ctr">
              <a:solidFill>
                <a:sysClr val="windowText" lastClr="000000"/>
              </a:solidFill>
              <a:prstDash val="solid"/>
              <a:miter lim="800000"/>
            </a:ln>
            <a:effectLst/>
          </p:spPr>
        </p:cxnSp>
      </p:grpSp>
      <p:grpSp>
        <p:nvGrpSpPr>
          <p:cNvPr id="606" name="Group 605">
            <a:extLst>
              <a:ext uri="{FF2B5EF4-FFF2-40B4-BE49-F238E27FC236}">
                <a16:creationId xmlns:a16="http://schemas.microsoft.com/office/drawing/2014/main" id="{3CC76A91-0F69-6349-A693-1D70B0A72DF4}"/>
              </a:ext>
            </a:extLst>
          </p:cNvPr>
          <p:cNvGrpSpPr/>
          <p:nvPr/>
        </p:nvGrpSpPr>
        <p:grpSpPr>
          <a:xfrm>
            <a:off x="3350202" y="2040556"/>
            <a:ext cx="740488" cy="340345"/>
            <a:chOff x="4885665" y="9917646"/>
            <a:chExt cx="1103262" cy="507084"/>
          </a:xfrm>
        </p:grpSpPr>
        <p:sp>
          <p:nvSpPr>
            <p:cNvPr id="607" name="TextBox 606">
              <a:extLst>
                <a:ext uri="{FF2B5EF4-FFF2-40B4-BE49-F238E27FC236}">
                  <a16:creationId xmlns:a16="http://schemas.microsoft.com/office/drawing/2014/main" id="{8A061629-6256-7F4C-A047-85D45E30EDF3}"/>
                </a:ext>
              </a:extLst>
            </p:cNvPr>
            <p:cNvSpPr txBox="1"/>
            <p:nvPr/>
          </p:nvSpPr>
          <p:spPr>
            <a:xfrm>
              <a:off x="4885665" y="9917646"/>
              <a:ext cx="1103262" cy="414328"/>
            </a:xfrm>
            <a:prstGeom prst="rect">
              <a:avLst/>
            </a:prstGeom>
            <a:noFill/>
          </p:spPr>
          <p:txBody>
            <a:bodyPr wrap="square" rtlCol="0">
              <a:spAutoFit/>
            </a:bodyPr>
            <a:lstStyle/>
            <a:p>
              <a:r>
                <a:rPr lang="en-US" sz="1207" dirty="0">
                  <a:latin typeface="Calibri" panose="020F0502020204030204" pitchFamily="34" charset="0"/>
                  <a:cs typeface="Calibri" panose="020F0502020204030204" pitchFamily="34" charset="0"/>
                </a:rPr>
                <a:t>64</a:t>
              </a:r>
            </a:p>
          </p:txBody>
        </p:sp>
        <p:cxnSp>
          <p:nvCxnSpPr>
            <p:cNvPr id="608" name="Straight Connector 607">
              <a:extLst>
                <a:ext uri="{FF2B5EF4-FFF2-40B4-BE49-F238E27FC236}">
                  <a16:creationId xmlns:a16="http://schemas.microsoft.com/office/drawing/2014/main" id="{5320A65B-F2CE-CE4D-AC1E-6A49F74F5F08}"/>
                </a:ext>
              </a:extLst>
            </p:cNvPr>
            <p:cNvCxnSpPr>
              <a:cxnSpLocks/>
            </p:cNvCxnSpPr>
            <p:nvPr/>
          </p:nvCxnSpPr>
          <p:spPr>
            <a:xfrm flipV="1">
              <a:off x="5105892" y="10150836"/>
              <a:ext cx="314167" cy="273894"/>
            </a:xfrm>
            <a:prstGeom prst="line">
              <a:avLst/>
            </a:prstGeom>
            <a:noFill/>
            <a:ln w="25400" cap="flat" cmpd="sng" algn="ctr">
              <a:solidFill>
                <a:sysClr val="windowText" lastClr="000000"/>
              </a:solidFill>
              <a:prstDash val="solid"/>
              <a:miter lim="800000"/>
            </a:ln>
            <a:effectLst/>
          </p:spPr>
        </p:cxnSp>
      </p:grpSp>
      <p:grpSp>
        <p:nvGrpSpPr>
          <p:cNvPr id="609" name="Group 608">
            <a:extLst>
              <a:ext uri="{FF2B5EF4-FFF2-40B4-BE49-F238E27FC236}">
                <a16:creationId xmlns:a16="http://schemas.microsoft.com/office/drawing/2014/main" id="{7A4AD672-2E16-E44D-BD5A-DDDB6A3B3CF0}"/>
              </a:ext>
            </a:extLst>
          </p:cNvPr>
          <p:cNvGrpSpPr/>
          <p:nvPr/>
        </p:nvGrpSpPr>
        <p:grpSpPr>
          <a:xfrm>
            <a:off x="3123589" y="2326787"/>
            <a:ext cx="740488" cy="340345"/>
            <a:chOff x="4885665" y="9917646"/>
            <a:chExt cx="1103262" cy="507084"/>
          </a:xfrm>
        </p:grpSpPr>
        <p:sp>
          <p:nvSpPr>
            <p:cNvPr id="610" name="TextBox 609">
              <a:extLst>
                <a:ext uri="{FF2B5EF4-FFF2-40B4-BE49-F238E27FC236}">
                  <a16:creationId xmlns:a16="http://schemas.microsoft.com/office/drawing/2014/main" id="{5A7B4C62-F9B6-8047-9A7F-8DCED48C7A6D}"/>
                </a:ext>
              </a:extLst>
            </p:cNvPr>
            <p:cNvSpPr txBox="1"/>
            <p:nvPr/>
          </p:nvSpPr>
          <p:spPr>
            <a:xfrm>
              <a:off x="4885665" y="9917646"/>
              <a:ext cx="1103262" cy="414328"/>
            </a:xfrm>
            <a:prstGeom prst="rect">
              <a:avLst/>
            </a:prstGeom>
            <a:noFill/>
          </p:spPr>
          <p:txBody>
            <a:bodyPr wrap="square" rtlCol="0">
              <a:spAutoFit/>
            </a:bodyPr>
            <a:lstStyle/>
            <a:p>
              <a:r>
                <a:rPr lang="en-US" sz="1207" dirty="0">
                  <a:latin typeface="Calibri" panose="020F0502020204030204" pitchFamily="34" charset="0"/>
                  <a:cs typeface="Calibri" panose="020F0502020204030204" pitchFamily="34" charset="0"/>
                </a:rPr>
                <a:t>64</a:t>
              </a:r>
            </a:p>
          </p:txBody>
        </p:sp>
        <p:cxnSp>
          <p:nvCxnSpPr>
            <p:cNvPr id="611" name="Straight Connector 610">
              <a:extLst>
                <a:ext uri="{FF2B5EF4-FFF2-40B4-BE49-F238E27FC236}">
                  <a16:creationId xmlns:a16="http://schemas.microsoft.com/office/drawing/2014/main" id="{A79053E8-5E62-614E-A5F0-BB057A943076}"/>
                </a:ext>
              </a:extLst>
            </p:cNvPr>
            <p:cNvCxnSpPr>
              <a:cxnSpLocks/>
            </p:cNvCxnSpPr>
            <p:nvPr/>
          </p:nvCxnSpPr>
          <p:spPr>
            <a:xfrm flipV="1">
              <a:off x="5105892" y="10150836"/>
              <a:ext cx="314167" cy="273894"/>
            </a:xfrm>
            <a:prstGeom prst="line">
              <a:avLst/>
            </a:prstGeom>
            <a:noFill/>
            <a:ln w="25400" cap="flat" cmpd="sng" algn="ctr">
              <a:solidFill>
                <a:sysClr val="windowText" lastClr="000000"/>
              </a:solidFill>
              <a:prstDash val="solid"/>
              <a:miter lim="800000"/>
            </a:ln>
            <a:effectLst/>
          </p:spPr>
        </p:cxnSp>
      </p:grpSp>
      <p:grpSp>
        <p:nvGrpSpPr>
          <p:cNvPr id="612" name="Group 611">
            <a:extLst>
              <a:ext uri="{FF2B5EF4-FFF2-40B4-BE49-F238E27FC236}">
                <a16:creationId xmlns:a16="http://schemas.microsoft.com/office/drawing/2014/main" id="{BAB7FB5E-CFFD-3C42-B4E6-B5C4A1398080}"/>
              </a:ext>
            </a:extLst>
          </p:cNvPr>
          <p:cNvGrpSpPr/>
          <p:nvPr/>
        </p:nvGrpSpPr>
        <p:grpSpPr>
          <a:xfrm>
            <a:off x="3349450" y="2579389"/>
            <a:ext cx="740488" cy="340345"/>
            <a:chOff x="4885665" y="9917646"/>
            <a:chExt cx="1103262" cy="507084"/>
          </a:xfrm>
        </p:grpSpPr>
        <p:sp>
          <p:nvSpPr>
            <p:cNvPr id="613" name="TextBox 612">
              <a:extLst>
                <a:ext uri="{FF2B5EF4-FFF2-40B4-BE49-F238E27FC236}">
                  <a16:creationId xmlns:a16="http://schemas.microsoft.com/office/drawing/2014/main" id="{2880583D-EEF8-8846-9CF0-B6D311B7753C}"/>
                </a:ext>
              </a:extLst>
            </p:cNvPr>
            <p:cNvSpPr txBox="1"/>
            <p:nvPr/>
          </p:nvSpPr>
          <p:spPr>
            <a:xfrm>
              <a:off x="4885665" y="9917646"/>
              <a:ext cx="1103262" cy="414328"/>
            </a:xfrm>
            <a:prstGeom prst="rect">
              <a:avLst/>
            </a:prstGeom>
            <a:noFill/>
          </p:spPr>
          <p:txBody>
            <a:bodyPr wrap="square" rtlCol="0">
              <a:spAutoFit/>
            </a:bodyPr>
            <a:lstStyle/>
            <a:p>
              <a:r>
                <a:rPr lang="en-US" sz="1207" dirty="0">
                  <a:latin typeface="Calibri" panose="020F0502020204030204" pitchFamily="34" charset="0"/>
                  <a:cs typeface="Calibri" panose="020F0502020204030204" pitchFamily="34" charset="0"/>
                </a:rPr>
                <a:t>64</a:t>
              </a:r>
            </a:p>
          </p:txBody>
        </p:sp>
        <p:cxnSp>
          <p:nvCxnSpPr>
            <p:cNvPr id="614" name="Straight Connector 613">
              <a:extLst>
                <a:ext uri="{FF2B5EF4-FFF2-40B4-BE49-F238E27FC236}">
                  <a16:creationId xmlns:a16="http://schemas.microsoft.com/office/drawing/2014/main" id="{F5363486-A11B-AE45-88C7-463F1C839614}"/>
                </a:ext>
              </a:extLst>
            </p:cNvPr>
            <p:cNvCxnSpPr>
              <a:cxnSpLocks/>
            </p:cNvCxnSpPr>
            <p:nvPr/>
          </p:nvCxnSpPr>
          <p:spPr>
            <a:xfrm flipV="1">
              <a:off x="5105892" y="10150836"/>
              <a:ext cx="314167" cy="273894"/>
            </a:xfrm>
            <a:prstGeom prst="line">
              <a:avLst/>
            </a:prstGeom>
            <a:noFill/>
            <a:ln w="25400" cap="flat" cmpd="sng" algn="ctr">
              <a:solidFill>
                <a:sysClr val="windowText" lastClr="000000"/>
              </a:solidFill>
              <a:prstDash val="solid"/>
              <a:miter lim="800000"/>
            </a:ln>
            <a:effectLst/>
          </p:spPr>
        </p:cxnSp>
      </p:grpSp>
      <p:cxnSp>
        <p:nvCxnSpPr>
          <p:cNvPr id="615" name="Elbow Connector 614">
            <a:extLst>
              <a:ext uri="{FF2B5EF4-FFF2-40B4-BE49-F238E27FC236}">
                <a16:creationId xmlns:a16="http://schemas.microsoft.com/office/drawing/2014/main" id="{80EE5B8B-035E-254A-B4D5-EF759E4808AC}"/>
              </a:ext>
            </a:extLst>
          </p:cNvPr>
          <p:cNvCxnSpPr>
            <a:cxnSpLocks/>
            <a:stCxn id="565" idx="3"/>
            <a:endCxn id="616" idx="0"/>
          </p:cNvCxnSpPr>
          <p:nvPr/>
        </p:nvCxnSpPr>
        <p:spPr>
          <a:xfrm>
            <a:off x="7586359" y="1885642"/>
            <a:ext cx="52703" cy="2357045"/>
          </a:xfrm>
          <a:prstGeom prst="bentConnector2">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16" name="TextBox 615">
            <a:extLst>
              <a:ext uri="{FF2B5EF4-FFF2-40B4-BE49-F238E27FC236}">
                <a16:creationId xmlns:a16="http://schemas.microsoft.com/office/drawing/2014/main" id="{9669A2DD-B39E-CE46-8579-825EB9656649}"/>
              </a:ext>
            </a:extLst>
          </p:cNvPr>
          <p:cNvSpPr txBox="1"/>
          <p:nvPr/>
        </p:nvSpPr>
        <p:spPr>
          <a:xfrm>
            <a:off x="7186883" y="4242687"/>
            <a:ext cx="904358" cy="459228"/>
          </a:xfrm>
          <a:prstGeom prst="rect">
            <a:avLst/>
          </a:prstGeom>
          <a:noFill/>
        </p:spPr>
        <p:txBody>
          <a:bodyPr wrap="square" tIns="0" rtlCol="0">
            <a:spAutoFit/>
          </a:bodyPr>
          <a:lstStyle/>
          <a:p>
            <a:pPr algn="ctr"/>
            <a:r>
              <a:rPr lang="en-US" sz="1342" b="1" i="1" dirty="0">
                <a:latin typeface="Corbel" panose="020B0503020204020204" pitchFamily="34" charset="0"/>
              </a:rPr>
              <a:t>to main </a:t>
            </a:r>
          </a:p>
          <a:p>
            <a:pPr algn="ctr"/>
            <a:r>
              <a:rPr lang="en-US" sz="1342" b="1" i="1" dirty="0">
                <a:latin typeface="Corbel" panose="020B0503020204020204" pitchFamily="34" charset="0"/>
              </a:rPr>
              <a:t>memory</a:t>
            </a:r>
          </a:p>
        </p:txBody>
      </p:sp>
      <p:cxnSp>
        <p:nvCxnSpPr>
          <p:cNvPr id="619" name="Straight Connector 618">
            <a:extLst>
              <a:ext uri="{FF2B5EF4-FFF2-40B4-BE49-F238E27FC236}">
                <a16:creationId xmlns:a16="http://schemas.microsoft.com/office/drawing/2014/main" id="{892F1FDA-66AF-2644-9BDF-0EA0E3E61A5F}"/>
              </a:ext>
            </a:extLst>
          </p:cNvPr>
          <p:cNvCxnSpPr>
            <a:cxnSpLocks/>
          </p:cNvCxnSpPr>
          <p:nvPr/>
        </p:nvCxnSpPr>
        <p:spPr>
          <a:xfrm flipH="1">
            <a:off x="2482538" y="3611757"/>
            <a:ext cx="4479057" cy="92"/>
          </a:xfrm>
          <a:prstGeom prst="line">
            <a:avLst/>
          </a:prstGeom>
          <a:noFill/>
          <a:ln w="28575" cap="flat" cmpd="sng" algn="ctr">
            <a:solidFill>
              <a:srgbClr val="0070C0"/>
            </a:solidFill>
            <a:prstDash val="solid"/>
            <a:miter lim="800000"/>
          </a:ln>
          <a:effectLst/>
        </p:spPr>
      </p:cxnSp>
      <p:sp>
        <p:nvSpPr>
          <p:cNvPr id="620" name="TextBox 619">
            <a:extLst>
              <a:ext uri="{FF2B5EF4-FFF2-40B4-BE49-F238E27FC236}">
                <a16:creationId xmlns:a16="http://schemas.microsoft.com/office/drawing/2014/main" id="{41B2967F-A153-9440-8232-D459120E4A7D}"/>
              </a:ext>
            </a:extLst>
          </p:cNvPr>
          <p:cNvSpPr txBox="1">
            <a:spLocks noChangeAspect="1"/>
          </p:cNvSpPr>
          <p:nvPr/>
        </p:nvSpPr>
        <p:spPr>
          <a:xfrm>
            <a:off x="1794603" y="1372652"/>
            <a:ext cx="289951" cy="289951"/>
          </a:xfrm>
          <a:prstGeom prst="ellipse">
            <a:avLst/>
          </a:prstGeom>
          <a:solidFill>
            <a:srgbClr val="FE6200"/>
          </a:solidFill>
        </p:spPr>
        <p:txBody>
          <a:bodyPr wrap="none" lIns="0" tIns="0" rIns="0" bIns="12080" rtlCol="0" anchor="ctr" anchorCtr="0">
            <a:noAutofit/>
          </a:bodyPr>
          <a:lstStyle/>
          <a:p>
            <a:pPr algn="ctr"/>
            <a:r>
              <a:rPr lang="en-US" sz="1878" b="1" dirty="0">
                <a:solidFill>
                  <a:schemeClr val="bg1"/>
                </a:solidFill>
                <a:latin typeface="Calibri" panose="020F0502020204030204" pitchFamily="34" charset="0"/>
                <a:ea typeface="Linux Libertine O Semibold" panose="02000503000000000000" pitchFamily="2" charset="0"/>
                <a:cs typeface="Calibri" panose="020F0502020204030204" pitchFamily="34" charset="0"/>
              </a:rPr>
              <a:t>1</a:t>
            </a:r>
          </a:p>
        </p:txBody>
      </p:sp>
      <p:sp>
        <p:nvSpPr>
          <p:cNvPr id="621" name="TextBox 620">
            <a:extLst>
              <a:ext uri="{FF2B5EF4-FFF2-40B4-BE49-F238E27FC236}">
                <a16:creationId xmlns:a16="http://schemas.microsoft.com/office/drawing/2014/main" id="{D8CB2AC5-BDEF-E849-8626-F104AFCBF28E}"/>
              </a:ext>
            </a:extLst>
          </p:cNvPr>
          <p:cNvSpPr txBox="1">
            <a:spLocks noChangeAspect="1"/>
          </p:cNvSpPr>
          <p:nvPr/>
        </p:nvSpPr>
        <p:spPr>
          <a:xfrm>
            <a:off x="5485500" y="1782791"/>
            <a:ext cx="289951" cy="289951"/>
          </a:xfrm>
          <a:prstGeom prst="ellipse">
            <a:avLst/>
          </a:prstGeom>
          <a:solidFill>
            <a:srgbClr val="00B050"/>
          </a:solidFill>
        </p:spPr>
        <p:txBody>
          <a:bodyPr wrap="none" lIns="0" tIns="0" rIns="0" bIns="12080" rtlCol="0" anchor="ctr" anchorCtr="0">
            <a:noAutofit/>
          </a:bodyPr>
          <a:lstStyle/>
          <a:p>
            <a:pPr algn="ctr"/>
            <a:r>
              <a:rPr lang="en-US" sz="1878" b="1" dirty="0">
                <a:solidFill>
                  <a:schemeClr val="bg1"/>
                </a:solidFill>
                <a:latin typeface="Calibri" panose="020F0502020204030204" pitchFamily="34" charset="0"/>
                <a:ea typeface="Linux Libertine O Semibold" panose="02000503000000000000" pitchFamily="2" charset="0"/>
                <a:cs typeface="Calibri" panose="020F0502020204030204" pitchFamily="34" charset="0"/>
              </a:rPr>
              <a:t>2</a:t>
            </a:r>
          </a:p>
        </p:txBody>
      </p:sp>
      <p:sp>
        <p:nvSpPr>
          <p:cNvPr id="622" name="Triangle 621">
            <a:extLst>
              <a:ext uri="{FF2B5EF4-FFF2-40B4-BE49-F238E27FC236}">
                <a16:creationId xmlns:a16="http://schemas.microsoft.com/office/drawing/2014/main" id="{61D11769-E980-9C4C-BBF0-9C56FC771118}"/>
              </a:ext>
            </a:extLst>
          </p:cNvPr>
          <p:cNvSpPr/>
          <p:nvPr/>
        </p:nvSpPr>
        <p:spPr>
          <a:xfrm rot="5400000">
            <a:off x="4577888" y="1576019"/>
            <a:ext cx="131768" cy="114801"/>
          </a:xfrm>
          <a:prstGeom prst="triangl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7">
              <a:latin typeface="Corbel" panose="020B0503020204020204" pitchFamily="34" charset="0"/>
            </a:endParaRPr>
          </a:p>
        </p:txBody>
      </p:sp>
      <p:cxnSp>
        <p:nvCxnSpPr>
          <p:cNvPr id="623" name="Elbow Connector 622">
            <a:extLst>
              <a:ext uri="{FF2B5EF4-FFF2-40B4-BE49-F238E27FC236}">
                <a16:creationId xmlns:a16="http://schemas.microsoft.com/office/drawing/2014/main" id="{9D6AC028-6990-264B-A180-357F8F745CFD}"/>
              </a:ext>
            </a:extLst>
          </p:cNvPr>
          <p:cNvCxnSpPr>
            <a:cxnSpLocks/>
          </p:cNvCxnSpPr>
          <p:nvPr/>
        </p:nvCxnSpPr>
        <p:spPr>
          <a:xfrm rot="5400000">
            <a:off x="3488225" y="3638664"/>
            <a:ext cx="413180" cy="345523"/>
          </a:xfrm>
          <a:prstGeom prst="bentConnector3">
            <a:avLst>
              <a:gd name="adj1" fmla="val 100643"/>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624" name="Elbow Connector 623">
            <a:extLst>
              <a:ext uri="{FF2B5EF4-FFF2-40B4-BE49-F238E27FC236}">
                <a16:creationId xmlns:a16="http://schemas.microsoft.com/office/drawing/2014/main" id="{6141D439-AF99-2746-92B4-47ABB0006FF9}"/>
              </a:ext>
            </a:extLst>
          </p:cNvPr>
          <p:cNvCxnSpPr>
            <a:cxnSpLocks/>
          </p:cNvCxnSpPr>
          <p:nvPr/>
        </p:nvCxnSpPr>
        <p:spPr>
          <a:xfrm rot="5400000">
            <a:off x="6365988" y="3418682"/>
            <a:ext cx="845688" cy="345523"/>
          </a:xfrm>
          <a:prstGeom prst="bentConnector3">
            <a:avLst>
              <a:gd name="adj1" fmla="val 100643"/>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625" name="TextBox 624">
            <a:extLst>
              <a:ext uri="{FF2B5EF4-FFF2-40B4-BE49-F238E27FC236}">
                <a16:creationId xmlns:a16="http://schemas.microsoft.com/office/drawing/2014/main" id="{73B5E7F1-88C1-924D-A95D-995D82F3EAAC}"/>
              </a:ext>
            </a:extLst>
          </p:cNvPr>
          <p:cNvSpPr txBox="1"/>
          <p:nvPr/>
        </p:nvSpPr>
        <p:spPr>
          <a:xfrm>
            <a:off x="6497270" y="2527692"/>
            <a:ext cx="884758" cy="669477"/>
          </a:xfrm>
          <a:prstGeom prst="roundRect">
            <a:avLst>
              <a:gd name="adj" fmla="val 4956"/>
            </a:avLst>
          </a:prstGeom>
          <a:solidFill>
            <a:schemeClr val="bg1"/>
          </a:solidFill>
          <a:ln w="28575">
            <a:solidFill>
              <a:srgbClr val="0070C0"/>
            </a:solidFill>
          </a:ln>
        </p:spPr>
        <p:txBody>
          <a:bodyPr wrap="square" rtlCol="0" anchor="ctr" anchorCtr="0">
            <a:noAutofit/>
          </a:bodyPr>
          <a:lstStyle/>
          <a:p>
            <a:pPr algn="ctr"/>
            <a:r>
              <a:rPr lang="en-US" sz="1342" b="1" dirty="0">
                <a:latin typeface="Corbel" panose="020B0503020204020204" pitchFamily="34" charset="0"/>
              </a:rPr>
              <a:t>Next Rd </a:t>
            </a:r>
            <a:r>
              <a:rPr lang="en-US" sz="1342" b="1" dirty="0" err="1">
                <a:latin typeface="Corbel" panose="020B0503020204020204" pitchFamily="34" charset="0"/>
              </a:rPr>
              <a:t>Addr</a:t>
            </a:r>
            <a:r>
              <a:rPr lang="en-US" sz="1342" b="1" dirty="0">
                <a:latin typeface="Corbel" panose="020B0503020204020204" pitchFamily="34" charset="0"/>
              </a:rPr>
              <a:t> Compute</a:t>
            </a:r>
          </a:p>
        </p:txBody>
      </p:sp>
      <p:sp>
        <p:nvSpPr>
          <p:cNvPr id="626" name="TextBox 625">
            <a:extLst>
              <a:ext uri="{FF2B5EF4-FFF2-40B4-BE49-F238E27FC236}">
                <a16:creationId xmlns:a16="http://schemas.microsoft.com/office/drawing/2014/main" id="{D75819ED-38CD-F444-B8AB-3F3B9230D58A}"/>
              </a:ext>
            </a:extLst>
          </p:cNvPr>
          <p:cNvSpPr txBox="1">
            <a:spLocks noChangeAspect="1"/>
          </p:cNvSpPr>
          <p:nvPr/>
        </p:nvSpPr>
        <p:spPr>
          <a:xfrm>
            <a:off x="7241999" y="2348001"/>
            <a:ext cx="289951" cy="289951"/>
          </a:xfrm>
          <a:prstGeom prst="ellipse">
            <a:avLst/>
          </a:prstGeom>
          <a:solidFill>
            <a:srgbClr val="0070C0"/>
          </a:solidFill>
        </p:spPr>
        <p:txBody>
          <a:bodyPr wrap="none" lIns="0" tIns="0" rIns="0" bIns="12080" rtlCol="0" anchor="ctr" anchorCtr="0">
            <a:noAutofit/>
          </a:bodyPr>
          <a:lstStyle/>
          <a:p>
            <a:pPr algn="ctr"/>
            <a:r>
              <a:rPr lang="en-US" sz="1878" b="1" dirty="0">
                <a:solidFill>
                  <a:schemeClr val="bg1"/>
                </a:solidFill>
                <a:latin typeface="Calibri" panose="020F0502020204030204" pitchFamily="34" charset="0"/>
                <a:ea typeface="Linux Libertine O Semibold" panose="02000503000000000000" pitchFamily="2" charset="0"/>
                <a:cs typeface="Calibri" panose="020F0502020204030204" pitchFamily="34" charset="0"/>
              </a:rPr>
              <a:t>3</a:t>
            </a:r>
          </a:p>
        </p:txBody>
      </p:sp>
      <p:cxnSp>
        <p:nvCxnSpPr>
          <p:cNvPr id="634" name="Straight Connector 633">
            <a:extLst>
              <a:ext uri="{FF2B5EF4-FFF2-40B4-BE49-F238E27FC236}">
                <a16:creationId xmlns:a16="http://schemas.microsoft.com/office/drawing/2014/main" id="{F637A0EB-0283-0644-958B-A111256F9F89}"/>
              </a:ext>
            </a:extLst>
          </p:cNvPr>
          <p:cNvCxnSpPr>
            <a:cxnSpLocks/>
          </p:cNvCxnSpPr>
          <p:nvPr/>
        </p:nvCxnSpPr>
        <p:spPr>
          <a:xfrm flipV="1">
            <a:off x="6232113" y="2407482"/>
            <a:ext cx="0" cy="478800"/>
          </a:xfrm>
          <a:prstGeom prst="line">
            <a:avLst/>
          </a:prstGeom>
          <a:noFill/>
          <a:ln w="25400" cap="flat" cmpd="sng" algn="ctr">
            <a:solidFill>
              <a:sysClr val="windowText" lastClr="000000"/>
            </a:solidFill>
            <a:prstDash val="solid"/>
            <a:miter lim="800000"/>
          </a:ln>
          <a:effectLst/>
        </p:spPr>
      </p:cxnSp>
      <p:sp>
        <p:nvSpPr>
          <p:cNvPr id="760" name="TextBox 759">
            <a:extLst>
              <a:ext uri="{FF2B5EF4-FFF2-40B4-BE49-F238E27FC236}">
                <a16:creationId xmlns:a16="http://schemas.microsoft.com/office/drawing/2014/main" id="{9F8E3053-2901-3241-8947-D6EFE7CA2FC5}"/>
              </a:ext>
            </a:extLst>
          </p:cNvPr>
          <p:cNvSpPr txBox="1"/>
          <p:nvPr/>
        </p:nvSpPr>
        <p:spPr>
          <a:xfrm>
            <a:off x="1217846" y="3705666"/>
            <a:ext cx="904359" cy="665085"/>
          </a:xfrm>
          <a:prstGeom prst="roundRect">
            <a:avLst>
              <a:gd name="adj" fmla="val 6414"/>
            </a:avLst>
          </a:prstGeom>
          <a:solidFill>
            <a:srgbClr val="9DC3E6"/>
          </a:solidFill>
          <a:ln w="25400">
            <a:solidFill>
              <a:schemeClr val="tx1"/>
            </a:solidFill>
          </a:ln>
        </p:spPr>
        <p:txBody>
          <a:bodyPr wrap="square" lIns="0" tIns="0" rIns="0" bIns="0" rtlCol="0" anchor="ctr" anchorCtr="0">
            <a:noAutofit/>
          </a:bodyPr>
          <a:lstStyle>
            <a:defPPr>
              <a:defRPr lang="en-US"/>
            </a:defPPr>
            <a:lvl1pPr algn="ctr">
              <a:defRPr sz="1950" b="1">
                <a:solidFill>
                  <a:schemeClr val="tx2">
                    <a:lumMod val="50000"/>
                  </a:schemeClr>
                </a:solidFill>
                <a:latin typeface="Corbel" panose="020B0503020204020204" pitchFamily="34" charset="0"/>
              </a:defRPr>
            </a:lvl1pPr>
          </a:lstStyle>
          <a:p>
            <a:r>
              <a:rPr lang="en-US" sz="1342" dirty="0">
                <a:latin typeface="Calibri" panose="020F0502020204030204" pitchFamily="34" charset="0"/>
                <a:cs typeface="Calibri" panose="020F0502020204030204" pitchFamily="34" charset="0"/>
              </a:rPr>
              <a:t>1.5KB</a:t>
            </a:r>
          </a:p>
          <a:p>
            <a:r>
              <a:rPr lang="en-US" sz="1342" dirty="0">
                <a:latin typeface="Calibri" panose="020F0502020204030204" pitchFamily="34" charset="0"/>
                <a:cs typeface="Calibri" panose="020F0502020204030204" pitchFamily="34" charset="0"/>
              </a:rPr>
              <a:t>TB-SRAM</a:t>
            </a:r>
            <a:r>
              <a:rPr lang="en-US" sz="1342" baseline="-25000" dirty="0">
                <a:latin typeface="Calibri" panose="020F0502020204030204" pitchFamily="34" charset="0"/>
                <a:cs typeface="Calibri" panose="020F0502020204030204" pitchFamily="34" charset="0"/>
              </a:rPr>
              <a:t>1</a:t>
            </a:r>
          </a:p>
        </p:txBody>
      </p:sp>
      <p:sp>
        <p:nvSpPr>
          <p:cNvPr id="807" name="TextBox 806">
            <a:extLst>
              <a:ext uri="{FF2B5EF4-FFF2-40B4-BE49-F238E27FC236}">
                <a16:creationId xmlns:a16="http://schemas.microsoft.com/office/drawing/2014/main" id="{5882546B-DF2E-B74E-8A18-AEB68712A87C}"/>
              </a:ext>
            </a:extLst>
          </p:cNvPr>
          <p:cNvSpPr txBox="1"/>
          <p:nvPr/>
        </p:nvSpPr>
        <p:spPr>
          <a:xfrm>
            <a:off x="2608139" y="3706662"/>
            <a:ext cx="904359" cy="665085"/>
          </a:xfrm>
          <a:prstGeom prst="roundRect">
            <a:avLst>
              <a:gd name="adj" fmla="val 6414"/>
            </a:avLst>
          </a:prstGeom>
          <a:solidFill>
            <a:srgbClr val="9DC3E6"/>
          </a:solidFill>
          <a:ln w="25400">
            <a:solidFill>
              <a:schemeClr val="tx1"/>
            </a:solidFill>
          </a:ln>
        </p:spPr>
        <p:txBody>
          <a:bodyPr wrap="square" lIns="0" tIns="0" rIns="0" bIns="0" rtlCol="0" anchor="ctr" anchorCtr="0">
            <a:noAutofit/>
          </a:bodyPr>
          <a:lstStyle>
            <a:defPPr>
              <a:defRPr lang="en-US"/>
            </a:defPPr>
            <a:lvl1pPr algn="ctr">
              <a:defRPr sz="1950" b="1">
                <a:solidFill>
                  <a:schemeClr val="tx2">
                    <a:lumMod val="50000"/>
                  </a:schemeClr>
                </a:solidFill>
                <a:latin typeface="Corbel" panose="020B0503020204020204" pitchFamily="34" charset="0"/>
              </a:defRPr>
            </a:lvl1pPr>
          </a:lstStyle>
          <a:p>
            <a:r>
              <a:rPr lang="en-US" sz="1342" dirty="0">
                <a:latin typeface="Calibri" panose="020F0502020204030204" pitchFamily="34" charset="0"/>
                <a:cs typeface="Calibri" panose="020F0502020204030204" pitchFamily="34" charset="0"/>
              </a:rPr>
              <a:t>1.5KB</a:t>
            </a:r>
          </a:p>
          <a:p>
            <a:r>
              <a:rPr lang="en-US" sz="1342" dirty="0">
                <a:latin typeface="Calibri" panose="020F0502020204030204" pitchFamily="34" charset="0"/>
                <a:cs typeface="Calibri" panose="020F0502020204030204" pitchFamily="34" charset="0"/>
              </a:rPr>
              <a:t>TB-SRAM</a:t>
            </a:r>
            <a:r>
              <a:rPr lang="en-US" sz="1342" baseline="-25000" dirty="0">
                <a:latin typeface="Calibri" panose="020F0502020204030204" pitchFamily="34" charset="0"/>
                <a:cs typeface="Calibri" panose="020F0502020204030204" pitchFamily="34" charset="0"/>
              </a:rPr>
              <a:t>2</a:t>
            </a:r>
          </a:p>
        </p:txBody>
      </p:sp>
      <p:sp>
        <p:nvSpPr>
          <p:cNvPr id="808" name="TextBox 807">
            <a:extLst>
              <a:ext uri="{FF2B5EF4-FFF2-40B4-BE49-F238E27FC236}">
                <a16:creationId xmlns:a16="http://schemas.microsoft.com/office/drawing/2014/main" id="{77791768-CF28-1B46-88A6-A4B4389B810B}"/>
              </a:ext>
            </a:extLst>
          </p:cNvPr>
          <p:cNvSpPr txBox="1"/>
          <p:nvPr/>
        </p:nvSpPr>
        <p:spPr>
          <a:xfrm>
            <a:off x="5703606" y="3706662"/>
            <a:ext cx="904359" cy="665085"/>
          </a:xfrm>
          <a:prstGeom prst="roundRect">
            <a:avLst>
              <a:gd name="adj" fmla="val 6414"/>
            </a:avLst>
          </a:prstGeom>
          <a:solidFill>
            <a:srgbClr val="9DC3E6"/>
          </a:solidFill>
          <a:ln w="25400">
            <a:solidFill>
              <a:schemeClr val="tx1"/>
            </a:solidFill>
          </a:ln>
        </p:spPr>
        <p:txBody>
          <a:bodyPr wrap="square" lIns="0" tIns="0" rIns="0" bIns="0" rtlCol="0" anchor="ctr" anchorCtr="0">
            <a:noAutofit/>
          </a:bodyPr>
          <a:lstStyle>
            <a:defPPr>
              <a:defRPr lang="en-US"/>
            </a:defPPr>
            <a:lvl1pPr algn="ctr">
              <a:defRPr sz="1200" b="1">
                <a:solidFill>
                  <a:schemeClr val="tx2">
                    <a:lumMod val="50000"/>
                  </a:schemeClr>
                </a:solidFill>
                <a:latin typeface="Corbel" panose="020B0503020204020204" pitchFamily="34" charset="0"/>
              </a:defRPr>
            </a:lvl1pPr>
          </a:lstStyle>
          <a:p>
            <a:r>
              <a:rPr lang="en-US" sz="1342" dirty="0">
                <a:latin typeface="Calibri" panose="020F0502020204030204" pitchFamily="34" charset="0"/>
                <a:cs typeface="Calibri" panose="020F0502020204030204" pitchFamily="34" charset="0"/>
              </a:rPr>
              <a:t>1.5KB</a:t>
            </a:r>
          </a:p>
          <a:p>
            <a:r>
              <a:rPr lang="en-US" sz="1342" dirty="0">
                <a:latin typeface="Calibri" panose="020F0502020204030204" pitchFamily="34" charset="0"/>
                <a:cs typeface="Calibri" panose="020F0502020204030204" pitchFamily="34" charset="0"/>
              </a:rPr>
              <a:t>TB-SRAM</a:t>
            </a:r>
            <a:r>
              <a:rPr lang="en-US" sz="1342" baseline="-25000" dirty="0">
                <a:latin typeface="Calibri" panose="020F0502020204030204" pitchFamily="34" charset="0"/>
                <a:cs typeface="Calibri" panose="020F0502020204030204" pitchFamily="34" charset="0"/>
              </a:rPr>
              <a:t>64</a:t>
            </a:r>
          </a:p>
        </p:txBody>
      </p:sp>
      <p:sp>
        <p:nvSpPr>
          <p:cNvPr id="820" name="TextBox 819">
            <a:extLst>
              <a:ext uri="{FF2B5EF4-FFF2-40B4-BE49-F238E27FC236}">
                <a16:creationId xmlns:a16="http://schemas.microsoft.com/office/drawing/2014/main" id="{C4879A81-B0EF-5946-8E32-3D800C33907D}"/>
              </a:ext>
            </a:extLst>
          </p:cNvPr>
          <p:cNvSpPr txBox="1">
            <a:spLocks noChangeAspect="1"/>
          </p:cNvSpPr>
          <p:nvPr/>
        </p:nvSpPr>
        <p:spPr>
          <a:xfrm>
            <a:off x="843876" y="4853468"/>
            <a:ext cx="289951" cy="289951"/>
          </a:xfrm>
          <a:prstGeom prst="ellipse">
            <a:avLst/>
          </a:prstGeom>
          <a:solidFill>
            <a:srgbClr val="FE6200"/>
          </a:solidFill>
        </p:spPr>
        <p:txBody>
          <a:bodyPr wrap="none" lIns="0" tIns="0" rIns="0" bIns="12080" rtlCol="0" anchor="ctr" anchorCtr="0">
            <a:noAutofit/>
          </a:bodyPr>
          <a:lstStyle/>
          <a:p>
            <a:pPr algn="ctr"/>
            <a:r>
              <a:rPr lang="en-US" sz="1878" b="1" dirty="0">
                <a:solidFill>
                  <a:schemeClr val="bg1"/>
                </a:solidFill>
                <a:latin typeface="Calibri" panose="020F0502020204030204" pitchFamily="34" charset="0"/>
                <a:ea typeface="Linux Libertine O Semibold" panose="02000503000000000000" pitchFamily="2" charset="0"/>
                <a:cs typeface="Calibri" panose="020F0502020204030204" pitchFamily="34" charset="0"/>
              </a:rPr>
              <a:t>1</a:t>
            </a:r>
          </a:p>
        </p:txBody>
      </p:sp>
      <p:sp>
        <p:nvSpPr>
          <p:cNvPr id="821" name="TextBox 820">
            <a:extLst>
              <a:ext uri="{FF2B5EF4-FFF2-40B4-BE49-F238E27FC236}">
                <a16:creationId xmlns:a16="http://schemas.microsoft.com/office/drawing/2014/main" id="{84E138AE-E4A0-EF4E-A5AB-8812E913ADEB}"/>
              </a:ext>
            </a:extLst>
          </p:cNvPr>
          <p:cNvSpPr txBox="1">
            <a:spLocks noChangeAspect="1"/>
          </p:cNvSpPr>
          <p:nvPr/>
        </p:nvSpPr>
        <p:spPr>
          <a:xfrm>
            <a:off x="843875" y="5459490"/>
            <a:ext cx="289951" cy="289951"/>
          </a:xfrm>
          <a:prstGeom prst="ellipse">
            <a:avLst/>
          </a:prstGeom>
          <a:solidFill>
            <a:srgbClr val="00B050"/>
          </a:solidFill>
        </p:spPr>
        <p:txBody>
          <a:bodyPr wrap="none" lIns="0" tIns="0" rIns="0" bIns="12080" rtlCol="0" anchor="ctr" anchorCtr="0">
            <a:noAutofit/>
          </a:bodyPr>
          <a:lstStyle/>
          <a:p>
            <a:pPr algn="ctr"/>
            <a:r>
              <a:rPr lang="en-US" sz="1878" b="1" dirty="0">
                <a:solidFill>
                  <a:schemeClr val="bg1"/>
                </a:solidFill>
                <a:latin typeface="Calibri" panose="020F0502020204030204" pitchFamily="34" charset="0"/>
                <a:ea typeface="Linux Libertine O Semibold" panose="02000503000000000000" pitchFamily="2" charset="0"/>
                <a:cs typeface="Calibri" panose="020F0502020204030204" pitchFamily="34" charset="0"/>
              </a:rPr>
              <a:t>2</a:t>
            </a:r>
          </a:p>
        </p:txBody>
      </p:sp>
      <p:sp>
        <p:nvSpPr>
          <p:cNvPr id="822" name="TextBox 821">
            <a:extLst>
              <a:ext uri="{FF2B5EF4-FFF2-40B4-BE49-F238E27FC236}">
                <a16:creationId xmlns:a16="http://schemas.microsoft.com/office/drawing/2014/main" id="{9F86C368-CA92-884E-9C8D-EABB0E5C7C62}"/>
              </a:ext>
            </a:extLst>
          </p:cNvPr>
          <p:cNvSpPr txBox="1">
            <a:spLocks noChangeAspect="1"/>
          </p:cNvSpPr>
          <p:nvPr/>
        </p:nvSpPr>
        <p:spPr>
          <a:xfrm>
            <a:off x="843875" y="6066990"/>
            <a:ext cx="289951" cy="289951"/>
          </a:xfrm>
          <a:prstGeom prst="ellipse">
            <a:avLst/>
          </a:prstGeom>
          <a:solidFill>
            <a:srgbClr val="0070C0"/>
          </a:solidFill>
        </p:spPr>
        <p:txBody>
          <a:bodyPr wrap="none" lIns="0" tIns="0" rIns="0" bIns="12080" rtlCol="0" anchor="ctr" anchorCtr="0">
            <a:noAutofit/>
          </a:bodyPr>
          <a:lstStyle/>
          <a:p>
            <a:pPr algn="ctr"/>
            <a:r>
              <a:rPr lang="en-US" sz="1878" b="1" dirty="0">
                <a:solidFill>
                  <a:schemeClr val="bg1"/>
                </a:solidFill>
                <a:latin typeface="Calibri" panose="020F0502020204030204" pitchFamily="34" charset="0"/>
                <a:ea typeface="Linux Libertine O Semibold" panose="02000503000000000000" pitchFamily="2" charset="0"/>
                <a:cs typeface="Calibri" panose="020F0502020204030204" pitchFamily="34" charset="0"/>
              </a:rPr>
              <a:t>3</a:t>
            </a:r>
          </a:p>
        </p:txBody>
      </p:sp>
    </p:spTree>
    <p:custDataLst>
      <p:tags r:id="rId1"/>
    </p:custDataLst>
    <p:extLst>
      <p:ext uri="{BB962C8B-B14F-4D97-AF65-F5344CB8AC3E}">
        <p14:creationId xmlns:p14="http://schemas.microsoft.com/office/powerpoint/2010/main" val="2502561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6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8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8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8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8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9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2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9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8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8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 end="1"/>
                                            </p:txEl>
                                          </p:spTgt>
                                        </p:tgtEl>
                                        <p:attrNameLst>
                                          <p:attrName>style.visibility</p:attrName>
                                        </p:attrNameLst>
                                      </p:cBhvr>
                                      <p:to>
                                        <p:strVal val="visible"/>
                                      </p:to>
                                    </p:set>
                                  </p:childTnLst>
                                </p:cTn>
                              </p:par>
                              <p:par>
                                <p:cTn id="31" presetID="1" presetClass="entr" presetSubtype="0" fill="hold" grpId="1" nodeType="withEffect">
                                  <p:stCondLst>
                                    <p:cond delay="0"/>
                                  </p:stCondLst>
                                  <p:childTnLst>
                                    <p:set>
                                      <p:cBhvr>
                                        <p:cTn id="32" dur="1" fill="hold">
                                          <p:stCondLst>
                                            <p:cond delay="0"/>
                                          </p:stCondLst>
                                        </p:cTn>
                                        <p:tgtEl>
                                          <p:spTgt spid="82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6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66"/>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68"/>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69"/>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570"/>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571"/>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572"/>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73"/>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574"/>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575"/>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591"/>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596"/>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597"/>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598"/>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600"/>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603"/>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606"/>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609"/>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612"/>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621"/>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622"/>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576"/>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599"/>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565"/>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601"/>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578"/>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3">
                                            <p:txEl>
                                              <p:pRg st="2" end="2"/>
                                            </p:txEl>
                                          </p:spTgt>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821"/>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625"/>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626"/>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577"/>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602"/>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624"/>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619"/>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623"/>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563"/>
                                        </p:tgtEl>
                                        <p:attrNameLst>
                                          <p:attrName>style.visibility</p:attrName>
                                        </p:attrNameLst>
                                      </p:cBhvr>
                                      <p:to>
                                        <p:strVal val="visible"/>
                                      </p:to>
                                    </p:set>
                                  </p:childTnLst>
                                </p:cTn>
                              </p:par>
                              <p:par>
                                <p:cTn id="109" presetID="1" presetClass="entr" presetSubtype="0" fill="hold" nodeType="withEffect">
                                  <p:stCondLst>
                                    <p:cond delay="0"/>
                                  </p:stCondLst>
                                  <p:childTnLst>
                                    <p:set>
                                      <p:cBhvr>
                                        <p:cTn id="110" dur="1" fill="hold">
                                          <p:stCondLst>
                                            <p:cond delay="0"/>
                                          </p:stCondLst>
                                        </p:cTn>
                                        <p:tgtEl>
                                          <p:spTgt spid="634"/>
                                        </p:tgtEl>
                                        <p:attrNameLst>
                                          <p:attrName>style.visibility</p:attrName>
                                        </p:attrNameLst>
                                      </p:cBhvr>
                                      <p:to>
                                        <p:strVal val="visible"/>
                                      </p:to>
                                    </p:set>
                                  </p:childTnLst>
                                </p:cTn>
                              </p:par>
                              <p:par>
                                <p:cTn id="111" presetID="1" presetClass="entr" presetSubtype="0" fill="hold" nodeType="withEffect">
                                  <p:stCondLst>
                                    <p:cond delay="0"/>
                                  </p:stCondLst>
                                  <p:childTnLst>
                                    <p:set>
                                      <p:cBhvr>
                                        <p:cTn id="112" dur="1" fill="hold">
                                          <p:stCondLst>
                                            <p:cond delay="0"/>
                                          </p:stCondLst>
                                        </p:cTn>
                                        <p:tgtEl>
                                          <p:spTgt spid="3">
                                            <p:txEl>
                                              <p:pRg st="3" end="3"/>
                                            </p:txEl>
                                          </p:spTgt>
                                        </p:tgtEl>
                                        <p:attrNameLst>
                                          <p:attrName>style.visibility</p:attrName>
                                        </p:attrNameLst>
                                      </p:cBhvr>
                                      <p:to>
                                        <p:strVal val="visible"/>
                                      </p:to>
                                    </p:set>
                                  </p:childTnLst>
                                </p:cTn>
                              </p:par>
                              <p:par>
                                <p:cTn id="113" presetID="1" presetClass="entr" presetSubtype="0" fill="hold" grpId="0" nodeType="withEffect">
                                  <p:stCondLst>
                                    <p:cond delay="0"/>
                                  </p:stCondLst>
                                  <p:childTnLst>
                                    <p:set>
                                      <p:cBhvr>
                                        <p:cTn id="114" dur="1" fill="hold">
                                          <p:stCondLst>
                                            <p:cond delay="0"/>
                                          </p:stCondLst>
                                        </p:cTn>
                                        <p:tgtEl>
                                          <p:spTgt spid="822"/>
                                        </p:tgtEl>
                                        <p:attrNameLst>
                                          <p:attrName>style.visibility</p:attrName>
                                        </p:attrNameLst>
                                      </p:cBhvr>
                                      <p:to>
                                        <p:strVal val="visible"/>
                                      </p:to>
                                    </p:set>
                                  </p:childTnLst>
                                </p:cTn>
                              </p:par>
                            </p:childTnLst>
                          </p:cTn>
                        </p:par>
                      </p:childTnLst>
                    </p:cTn>
                  </p:par>
                  <p:par>
                    <p:cTn id="115" fill="hold">
                      <p:stCondLst>
                        <p:cond delay="indefinite"/>
                      </p:stCondLst>
                      <p:childTnLst>
                        <p:par>
                          <p:cTn id="116" fill="hold">
                            <p:stCondLst>
                              <p:cond delay="0"/>
                            </p:stCondLst>
                            <p:childTnLst>
                              <p:par>
                                <p:cTn id="117" presetID="1" presetClass="entr" presetSubtype="0" fill="hold" nodeType="clickEffect">
                                  <p:stCondLst>
                                    <p:cond delay="0"/>
                                  </p:stCondLst>
                                  <p:childTnLst>
                                    <p:set>
                                      <p:cBhvr>
                                        <p:cTn id="118" dur="1" fill="hold">
                                          <p:stCondLst>
                                            <p:cond delay="0"/>
                                          </p:stCondLst>
                                        </p:cTn>
                                        <p:tgtEl>
                                          <p:spTgt spid="615"/>
                                        </p:tgtEl>
                                        <p:attrNameLst>
                                          <p:attrName>style.visibility</p:attrName>
                                        </p:attrNameLst>
                                      </p:cBhvr>
                                      <p:to>
                                        <p:strVal val="visible"/>
                                      </p:to>
                                    </p:set>
                                  </p:childTnLst>
                                </p:cTn>
                              </p:par>
                              <p:par>
                                <p:cTn id="119" presetID="1" presetClass="entr" presetSubtype="0" fill="hold" grpId="0" nodeType="withEffect">
                                  <p:stCondLst>
                                    <p:cond delay="0"/>
                                  </p:stCondLst>
                                  <p:childTnLst>
                                    <p:set>
                                      <p:cBhvr>
                                        <p:cTn id="120" dur="1" fill="hold">
                                          <p:stCondLst>
                                            <p:cond delay="0"/>
                                          </p:stCondLst>
                                        </p:cTn>
                                        <p:tgtEl>
                                          <p:spTgt spid="6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4" grpId="0" animBg="1"/>
      <p:bldP spid="565" grpId="0" animBg="1"/>
      <p:bldP spid="566" grpId="0" animBg="1"/>
      <p:bldP spid="572" grpId="0" animBg="1"/>
      <p:bldP spid="573" grpId="0"/>
      <p:bldP spid="576" grpId="0"/>
      <p:bldP spid="578" grpId="0" animBg="1"/>
      <p:bldP spid="592" grpId="0"/>
      <p:bldP spid="596" grpId="0"/>
      <p:bldP spid="597" grpId="0"/>
      <p:bldP spid="598" grpId="0"/>
      <p:bldP spid="616" grpId="0"/>
      <p:bldP spid="620" grpId="0" animBg="1"/>
      <p:bldP spid="621" grpId="0" animBg="1"/>
      <p:bldP spid="622" grpId="0" animBg="1"/>
      <p:bldP spid="625" grpId="0" animBg="1"/>
      <p:bldP spid="626" grpId="0" animBg="1"/>
      <p:bldP spid="820" grpId="1" animBg="1"/>
      <p:bldP spid="821" grpId="0" animBg="1"/>
      <p:bldP spid="822"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5BE541-5CF7-F74E-80A4-C5A73C0D7960}"/>
              </a:ext>
            </a:extLst>
          </p:cNvPr>
          <p:cNvSpPr>
            <a:spLocks noGrp="1"/>
          </p:cNvSpPr>
          <p:nvPr>
            <p:ph type="title"/>
          </p:nvPr>
        </p:nvSpPr>
        <p:spPr/>
        <p:txBody>
          <a:bodyPr>
            <a:normAutofit fontScale="90000"/>
          </a:bodyPr>
          <a:lstStyle/>
          <a:p>
            <a:r>
              <a:rPr lang="en-US" dirty="0"/>
              <a:t>Use Cases of GenASM</a:t>
            </a:r>
          </a:p>
        </p:txBody>
      </p:sp>
      <p:sp>
        <p:nvSpPr>
          <p:cNvPr id="3" name="Content Placeholder 2">
            <a:extLst>
              <a:ext uri="{FF2B5EF4-FFF2-40B4-BE49-F238E27FC236}">
                <a16:creationId xmlns:a16="http://schemas.microsoft.com/office/drawing/2014/main" id="{43E239AE-4B1B-6747-91D7-4F9A84D75891}"/>
              </a:ext>
            </a:extLst>
          </p:cNvPr>
          <p:cNvSpPr>
            <a:spLocks noGrp="1"/>
          </p:cNvSpPr>
          <p:nvPr>
            <p:ph idx="1"/>
          </p:nvPr>
        </p:nvSpPr>
        <p:spPr/>
        <p:txBody>
          <a:bodyPr>
            <a:noAutofit/>
          </a:bodyPr>
          <a:lstStyle/>
          <a:p>
            <a:pPr marL="500063" indent="-360363">
              <a:lnSpc>
                <a:spcPct val="120000"/>
              </a:lnSpc>
              <a:spcBef>
                <a:spcPts val="0"/>
              </a:spcBef>
              <a:spcAft>
                <a:spcPts val="0"/>
              </a:spcAft>
              <a:buClr>
                <a:srgbClr val="7030A0"/>
              </a:buClr>
              <a:buAutoNum type="arabicParenBoth"/>
            </a:pPr>
            <a:r>
              <a:rPr lang="en-US" sz="2200" b="1" dirty="0">
                <a:solidFill>
                  <a:srgbClr val="7030A0"/>
                </a:solidFill>
              </a:rPr>
              <a:t>Read Alignment Step of Read Mapping</a:t>
            </a:r>
          </a:p>
          <a:p>
            <a:pPr lvl="1" indent="-217488">
              <a:lnSpc>
                <a:spcPct val="120000"/>
              </a:lnSpc>
              <a:spcBef>
                <a:spcPts val="0"/>
              </a:spcBef>
              <a:spcAft>
                <a:spcPts val="0"/>
              </a:spcAft>
              <a:buClr>
                <a:srgbClr val="7030A0"/>
              </a:buClr>
            </a:pPr>
            <a:r>
              <a:rPr lang="en-US" sz="2200" dirty="0">
                <a:solidFill>
                  <a:schemeClr val="tx1"/>
                </a:solidFill>
              </a:rPr>
              <a:t>Find the </a:t>
            </a:r>
            <a:r>
              <a:rPr lang="en-US" sz="2200" dirty="0">
                <a:solidFill>
                  <a:srgbClr val="7A20C9"/>
                </a:solidFill>
              </a:rPr>
              <a:t>optimal alignment</a:t>
            </a:r>
            <a:r>
              <a:rPr lang="en-US" sz="2200" dirty="0">
                <a:solidFill>
                  <a:schemeClr val="tx1"/>
                </a:solidFill>
              </a:rPr>
              <a:t> of how reads map to candidate reference regions</a:t>
            </a:r>
          </a:p>
          <a:p>
            <a:pPr marL="500063" indent="-360363">
              <a:lnSpc>
                <a:spcPct val="120000"/>
              </a:lnSpc>
              <a:spcAft>
                <a:spcPts val="0"/>
              </a:spcAft>
              <a:buClr>
                <a:srgbClr val="00B050"/>
              </a:buClr>
              <a:buFont typeface="Wingdings" pitchFamily="2" charset="2"/>
              <a:buAutoNum type="arabicParenBoth"/>
            </a:pPr>
            <a:r>
              <a:rPr lang="en-US" sz="2200" b="1" dirty="0">
                <a:solidFill>
                  <a:srgbClr val="00B050"/>
                </a:solidFill>
              </a:rPr>
              <a:t>Pre-Alignment Filtering for Short Reads</a:t>
            </a:r>
          </a:p>
          <a:p>
            <a:pPr lvl="1" indent="-217488">
              <a:lnSpc>
                <a:spcPct val="120000"/>
              </a:lnSpc>
              <a:spcBef>
                <a:spcPts val="0"/>
              </a:spcBef>
              <a:spcAft>
                <a:spcPts val="0"/>
              </a:spcAft>
              <a:buClr>
                <a:srgbClr val="00B050"/>
              </a:buClr>
            </a:pPr>
            <a:r>
              <a:rPr lang="en-US" sz="2200" dirty="0">
                <a:solidFill>
                  <a:schemeClr val="tx1"/>
                </a:solidFill>
              </a:rPr>
              <a:t>Quickly identify and </a:t>
            </a:r>
            <a:r>
              <a:rPr lang="en-US" sz="2200" dirty="0">
                <a:solidFill>
                  <a:srgbClr val="00B050"/>
                </a:solidFill>
              </a:rPr>
              <a:t>filter out the unlikely</a:t>
            </a:r>
            <a:r>
              <a:rPr lang="en-US" sz="2200" dirty="0">
                <a:solidFill>
                  <a:schemeClr val="tx1"/>
                </a:solidFill>
              </a:rPr>
              <a:t> candidate reference regions for each read</a:t>
            </a:r>
            <a:endParaRPr lang="en-US" sz="2200" b="1" dirty="0">
              <a:solidFill>
                <a:schemeClr val="tx1"/>
              </a:solidFill>
            </a:endParaRPr>
          </a:p>
          <a:p>
            <a:pPr marL="500063" indent="-360363">
              <a:lnSpc>
                <a:spcPct val="120000"/>
              </a:lnSpc>
              <a:spcAft>
                <a:spcPts val="0"/>
              </a:spcAft>
              <a:buClr>
                <a:srgbClr val="FE6200"/>
              </a:buClr>
              <a:buAutoNum type="arabicParenBoth"/>
            </a:pPr>
            <a:r>
              <a:rPr lang="en-US" sz="2200" b="1" dirty="0">
                <a:solidFill>
                  <a:srgbClr val="FE6200"/>
                </a:solidFill>
              </a:rPr>
              <a:t>Edit Distance Calculation</a:t>
            </a:r>
          </a:p>
          <a:p>
            <a:pPr lvl="1" indent="-217488">
              <a:lnSpc>
                <a:spcPct val="120000"/>
              </a:lnSpc>
              <a:spcBef>
                <a:spcPts val="0"/>
              </a:spcBef>
              <a:spcAft>
                <a:spcPts val="0"/>
              </a:spcAft>
              <a:buClr>
                <a:srgbClr val="FE6200"/>
              </a:buClr>
            </a:pPr>
            <a:r>
              <a:rPr lang="en-US" sz="2200" dirty="0">
                <a:solidFill>
                  <a:schemeClr val="tx1"/>
                </a:solidFill>
              </a:rPr>
              <a:t>Measure the </a:t>
            </a:r>
            <a:r>
              <a:rPr lang="en-US" sz="2200" dirty="0">
                <a:solidFill>
                  <a:srgbClr val="FE6200"/>
                </a:solidFill>
              </a:rPr>
              <a:t>similarity</a:t>
            </a:r>
            <a:r>
              <a:rPr lang="en-US" sz="2200" dirty="0"/>
              <a:t> or </a:t>
            </a:r>
            <a:r>
              <a:rPr lang="en-US" sz="2200" dirty="0">
                <a:solidFill>
                  <a:srgbClr val="FE6200"/>
                </a:solidFill>
              </a:rPr>
              <a:t>distance</a:t>
            </a:r>
            <a:r>
              <a:rPr lang="en-US" sz="2200" dirty="0"/>
              <a:t> </a:t>
            </a:r>
            <a:r>
              <a:rPr lang="en-US" sz="2200" dirty="0">
                <a:solidFill>
                  <a:schemeClr val="tx1"/>
                </a:solidFill>
              </a:rPr>
              <a:t>between two sequences</a:t>
            </a:r>
          </a:p>
          <a:p>
            <a:pPr marL="500063" indent="-360363">
              <a:lnSpc>
                <a:spcPct val="120000"/>
              </a:lnSpc>
              <a:spcBef>
                <a:spcPts val="2400"/>
              </a:spcBef>
              <a:spcAft>
                <a:spcPts val="0"/>
              </a:spcAft>
            </a:pPr>
            <a:r>
              <a:rPr lang="en-US" sz="2200" dirty="0">
                <a:solidFill>
                  <a:schemeClr val="tx1"/>
                </a:solidFill>
              </a:rPr>
              <a:t>We also discuss </a:t>
            </a:r>
            <a:r>
              <a:rPr lang="en-US" sz="2200" dirty="0">
                <a:solidFill>
                  <a:srgbClr val="1F8DD3"/>
                </a:solidFill>
              </a:rPr>
              <a:t>other possible use cases of GenASM </a:t>
            </a:r>
            <a:r>
              <a:rPr lang="en-US" sz="2200" dirty="0">
                <a:solidFill>
                  <a:schemeClr val="tx1"/>
                </a:solidFill>
              </a:rPr>
              <a:t>in our paper:</a:t>
            </a:r>
          </a:p>
          <a:p>
            <a:pPr lvl="1" indent="-217488">
              <a:lnSpc>
                <a:spcPct val="120000"/>
              </a:lnSpc>
              <a:spcBef>
                <a:spcPts val="0"/>
              </a:spcBef>
              <a:spcAft>
                <a:spcPts val="0"/>
              </a:spcAft>
              <a:buClr>
                <a:srgbClr val="0070C0"/>
              </a:buClr>
            </a:pPr>
            <a:r>
              <a:rPr lang="en-US" sz="2200" dirty="0">
                <a:solidFill>
                  <a:schemeClr val="tx1"/>
                </a:solidFill>
              </a:rPr>
              <a:t>Read-to-read overlap finding, hash-table based indexing, whole genome alignment, generic text search</a:t>
            </a:r>
          </a:p>
        </p:txBody>
      </p:sp>
      <p:sp>
        <p:nvSpPr>
          <p:cNvPr id="5" name="Slide Number Placeholder 4">
            <a:extLst>
              <a:ext uri="{FF2B5EF4-FFF2-40B4-BE49-F238E27FC236}">
                <a16:creationId xmlns:a16="http://schemas.microsoft.com/office/drawing/2014/main" id="{5180F809-EA39-7F4B-A7C7-BB57D336D1D6}"/>
              </a:ext>
            </a:extLst>
          </p:cNvPr>
          <p:cNvSpPr>
            <a:spLocks noGrp="1"/>
          </p:cNvSpPr>
          <p:nvPr>
            <p:ph type="sldNum" sz="quarter" idx="10"/>
          </p:nvPr>
        </p:nvSpPr>
        <p:spPr/>
        <p:txBody>
          <a:bodyPr/>
          <a:lstStyle/>
          <a:p>
            <a:fld id="{BE67019E-6B59-9444-A8F8-0CFAB6B6981D}" type="slidenum">
              <a:rPr lang="en-US" smtClean="0"/>
              <a:pPr/>
              <a:t>28</a:t>
            </a:fld>
            <a:endParaRPr lang="en-US" dirty="0"/>
          </a:p>
        </p:txBody>
      </p:sp>
    </p:spTree>
    <p:custDataLst>
      <p:tags r:id="rId1"/>
    </p:custDataLst>
    <p:extLst>
      <p:ext uri="{BB962C8B-B14F-4D97-AF65-F5344CB8AC3E}">
        <p14:creationId xmlns:p14="http://schemas.microsoft.com/office/powerpoint/2010/main" val="339074704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82E690-AF32-714F-9B00-EC917B391F84}"/>
              </a:ext>
            </a:extLst>
          </p:cNvPr>
          <p:cNvSpPr>
            <a:spLocks noGrp="1"/>
          </p:cNvSpPr>
          <p:nvPr>
            <p:ph type="title"/>
          </p:nvPr>
        </p:nvSpPr>
        <p:spPr>
          <a:xfrm>
            <a:off x="366963" y="257434"/>
            <a:ext cx="8410073" cy="753467"/>
          </a:xfrm>
        </p:spPr>
        <p:txBody>
          <a:bodyPr>
            <a:normAutofit fontScale="90000"/>
          </a:bodyPr>
          <a:lstStyle/>
          <a:p>
            <a:r>
              <a:rPr lang="en-US" dirty="0"/>
              <a:t>Evaluation Methodology</a:t>
            </a:r>
          </a:p>
        </p:txBody>
      </p:sp>
      <p:sp>
        <p:nvSpPr>
          <p:cNvPr id="3" name="Content Placeholder 2">
            <a:extLst>
              <a:ext uri="{FF2B5EF4-FFF2-40B4-BE49-F238E27FC236}">
                <a16:creationId xmlns:a16="http://schemas.microsoft.com/office/drawing/2014/main" id="{125438DD-21B4-8D43-8D00-91519CD5BE89}"/>
              </a:ext>
            </a:extLst>
          </p:cNvPr>
          <p:cNvSpPr>
            <a:spLocks noGrp="1"/>
          </p:cNvSpPr>
          <p:nvPr>
            <p:ph idx="1"/>
          </p:nvPr>
        </p:nvSpPr>
        <p:spPr/>
        <p:txBody>
          <a:bodyPr>
            <a:noAutofit/>
          </a:bodyPr>
          <a:lstStyle/>
          <a:p>
            <a:pPr>
              <a:lnSpc>
                <a:spcPct val="120000"/>
              </a:lnSpc>
              <a:spcBef>
                <a:spcPts val="0"/>
              </a:spcBef>
              <a:spcAft>
                <a:spcPts val="0"/>
              </a:spcAft>
            </a:pPr>
            <a:r>
              <a:rPr lang="en-US" sz="2200" dirty="0">
                <a:solidFill>
                  <a:schemeClr val="tx1"/>
                </a:solidFill>
              </a:rPr>
              <a:t>We evaluate GenASM using:</a:t>
            </a:r>
          </a:p>
          <a:p>
            <a:pPr lvl="1">
              <a:lnSpc>
                <a:spcPct val="120000"/>
              </a:lnSpc>
              <a:spcBef>
                <a:spcPts val="0"/>
              </a:spcBef>
              <a:spcAft>
                <a:spcPts val="0"/>
              </a:spcAft>
            </a:pPr>
            <a:r>
              <a:rPr lang="en-US" sz="2200" dirty="0">
                <a:solidFill>
                  <a:srgbClr val="7030A0"/>
                </a:solidFill>
              </a:rPr>
              <a:t>Synthesized</a:t>
            </a:r>
            <a:r>
              <a:rPr lang="en-US" sz="2200" dirty="0">
                <a:solidFill>
                  <a:schemeClr val="tx1"/>
                </a:solidFill>
              </a:rPr>
              <a:t> SystemVerilog models of the GenASM-DC and GenASM-TB accelerator datapaths </a:t>
            </a:r>
          </a:p>
          <a:p>
            <a:pPr lvl="1">
              <a:lnSpc>
                <a:spcPct val="120000"/>
              </a:lnSpc>
              <a:spcBef>
                <a:spcPts val="0"/>
              </a:spcBef>
              <a:spcAft>
                <a:spcPts val="0"/>
              </a:spcAft>
            </a:pPr>
            <a:r>
              <a:rPr lang="en-US" sz="2200" dirty="0">
                <a:solidFill>
                  <a:schemeClr val="tx1"/>
                </a:solidFill>
              </a:rPr>
              <a:t>Detailed </a:t>
            </a:r>
            <a:r>
              <a:rPr lang="en-US" sz="2200" dirty="0">
                <a:solidFill>
                  <a:srgbClr val="7030A0"/>
                </a:solidFill>
              </a:rPr>
              <a:t>simulation-based performance modeling</a:t>
            </a:r>
          </a:p>
          <a:p>
            <a:pPr>
              <a:lnSpc>
                <a:spcPct val="120000"/>
              </a:lnSpc>
              <a:spcBef>
                <a:spcPts val="4200"/>
              </a:spcBef>
              <a:spcAft>
                <a:spcPts val="0"/>
              </a:spcAft>
            </a:pPr>
            <a:r>
              <a:rPr lang="en-US" sz="2200" dirty="0">
                <a:solidFill>
                  <a:schemeClr val="tx1"/>
                </a:solidFill>
                <a:latin typeface="Calibri" panose="020F0502020204030204" pitchFamily="34" charset="0"/>
              </a:rPr>
              <a:t>16</a:t>
            </a:r>
            <a:r>
              <a:rPr lang="en-US" sz="2200" dirty="0">
                <a:solidFill>
                  <a:schemeClr val="tx1"/>
                </a:solidFill>
              </a:rPr>
              <a:t>GB HMC-like </a:t>
            </a:r>
            <a:r>
              <a:rPr lang="en-US" sz="2200" dirty="0">
                <a:solidFill>
                  <a:srgbClr val="0070C0"/>
                </a:solidFill>
                <a:latin typeface="Calibri" panose="020F0502020204030204" pitchFamily="34" charset="0"/>
              </a:rPr>
              <a:t>3</a:t>
            </a:r>
            <a:r>
              <a:rPr lang="en-US" sz="2200" dirty="0">
                <a:solidFill>
                  <a:srgbClr val="0070C0"/>
                </a:solidFill>
              </a:rPr>
              <a:t>D-stacked DRAM architecture</a:t>
            </a:r>
          </a:p>
          <a:p>
            <a:pPr lvl="1">
              <a:lnSpc>
                <a:spcPct val="120000"/>
              </a:lnSpc>
              <a:spcBef>
                <a:spcPts val="0"/>
              </a:spcBef>
              <a:spcAft>
                <a:spcPts val="0"/>
              </a:spcAft>
            </a:pPr>
            <a:r>
              <a:rPr lang="en-US" sz="2200" dirty="0">
                <a:solidFill>
                  <a:srgbClr val="0070C0"/>
                </a:solidFill>
                <a:latin typeface="Calibri" panose="020F0502020204030204" pitchFamily="34" charset="0"/>
              </a:rPr>
              <a:t>32</a:t>
            </a:r>
            <a:r>
              <a:rPr lang="en-US" sz="2200" dirty="0">
                <a:solidFill>
                  <a:srgbClr val="0070C0"/>
                </a:solidFill>
              </a:rPr>
              <a:t> vaults </a:t>
            </a:r>
          </a:p>
          <a:p>
            <a:pPr lvl="1">
              <a:lnSpc>
                <a:spcPct val="120000"/>
              </a:lnSpc>
              <a:spcBef>
                <a:spcPts val="0"/>
              </a:spcBef>
              <a:spcAft>
                <a:spcPts val="0"/>
              </a:spcAft>
            </a:pPr>
            <a:r>
              <a:rPr lang="en-US" sz="2200" dirty="0">
                <a:solidFill>
                  <a:schemeClr val="tx1"/>
                </a:solidFill>
                <a:latin typeface="Calibri" panose="020F0502020204030204" pitchFamily="34" charset="0"/>
              </a:rPr>
              <a:t>256</a:t>
            </a:r>
            <a:r>
              <a:rPr lang="en-US" sz="2200" dirty="0">
                <a:solidFill>
                  <a:schemeClr val="tx1"/>
                </a:solidFill>
              </a:rPr>
              <a:t>GB/s of internal bandwidth, clock frequency of </a:t>
            </a:r>
            <a:r>
              <a:rPr lang="en-US" sz="2200" dirty="0">
                <a:solidFill>
                  <a:schemeClr val="tx1"/>
                </a:solidFill>
                <a:latin typeface="Calibri" panose="020F0502020204030204" pitchFamily="34" charset="0"/>
              </a:rPr>
              <a:t>1.25</a:t>
            </a:r>
            <a:r>
              <a:rPr lang="en-US" sz="2200" dirty="0">
                <a:solidFill>
                  <a:schemeClr val="tx1"/>
                </a:solidFill>
              </a:rPr>
              <a:t>GHz</a:t>
            </a:r>
          </a:p>
          <a:p>
            <a:pPr lvl="1">
              <a:lnSpc>
                <a:spcPct val="120000"/>
              </a:lnSpc>
              <a:spcBef>
                <a:spcPts val="0"/>
              </a:spcBef>
              <a:spcAft>
                <a:spcPts val="0"/>
              </a:spcAft>
            </a:pPr>
            <a:r>
              <a:rPr lang="en-US" sz="2200" dirty="0">
                <a:solidFill>
                  <a:schemeClr val="tx1"/>
                </a:solidFill>
              </a:rPr>
              <a:t>In order to achieve </a:t>
            </a:r>
            <a:r>
              <a:rPr lang="en-US" sz="2200" dirty="0">
                <a:solidFill>
                  <a:srgbClr val="0070C0"/>
                </a:solidFill>
              </a:rPr>
              <a:t>high parallelism </a:t>
            </a:r>
            <a:r>
              <a:rPr lang="en-US" sz="2200" dirty="0">
                <a:solidFill>
                  <a:schemeClr val="tx1"/>
                </a:solidFill>
              </a:rPr>
              <a:t>and </a:t>
            </a:r>
            <a:r>
              <a:rPr lang="en-US" sz="2200" dirty="0">
                <a:solidFill>
                  <a:srgbClr val="0070C0"/>
                </a:solidFill>
              </a:rPr>
              <a:t>low power-consumption</a:t>
            </a:r>
          </a:p>
          <a:p>
            <a:pPr lvl="1">
              <a:lnSpc>
                <a:spcPct val="120000"/>
              </a:lnSpc>
              <a:spcBef>
                <a:spcPts val="0"/>
              </a:spcBef>
              <a:spcAft>
                <a:spcPts val="0"/>
              </a:spcAft>
            </a:pPr>
            <a:r>
              <a:rPr lang="en-US" sz="2200" dirty="0">
                <a:solidFill>
                  <a:srgbClr val="0070C0"/>
                </a:solidFill>
              </a:rPr>
              <a:t>Within each vault, </a:t>
            </a:r>
            <a:r>
              <a:rPr lang="en-US" sz="2200" dirty="0">
                <a:solidFill>
                  <a:schemeClr val="tx1"/>
                </a:solidFill>
              </a:rPr>
              <a:t>the logic layer contains a GenASM-DC accelerator, its associated DC-SRAM, a GenASM-TB accelerator, and TB-SRAMs.</a:t>
            </a:r>
          </a:p>
          <a:p>
            <a:pPr marL="454025" lvl="1" indent="0">
              <a:lnSpc>
                <a:spcPct val="120000"/>
              </a:lnSpc>
              <a:spcBef>
                <a:spcPts val="0"/>
              </a:spcBef>
              <a:spcAft>
                <a:spcPts val="0"/>
              </a:spcAft>
              <a:buNone/>
            </a:pPr>
            <a:endParaRPr lang="en-US" sz="2200" dirty="0">
              <a:solidFill>
                <a:srgbClr val="00B050"/>
              </a:solidFill>
            </a:endParaRPr>
          </a:p>
        </p:txBody>
      </p:sp>
      <p:sp>
        <p:nvSpPr>
          <p:cNvPr id="5" name="Slide Number Placeholder 4">
            <a:extLst>
              <a:ext uri="{FF2B5EF4-FFF2-40B4-BE49-F238E27FC236}">
                <a16:creationId xmlns:a16="http://schemas.microsoft.com/office/drawing/2014/main" id="{002F7895-155B-3348-815C-BA0F8C2FA026}"/>
              </a:ext>
            </a:extLst>
          </p:cNvPr>
          <p:cNvSpPr>
            <a:spLocks noGrp="1"/>
          </p:cNvSpPr>
          <p:nvPr>
            <p:ph type="sldNum" sz="quarter" idx="10"/>
          </p:nvPr>
        </p:nvSpPr>
        <p:spPr/>
        <p:txBody>
          <a:bodyPr/>
          <a:lstStyle/>
          <a:p>
            <a:fld id="{BE67019E-6B59-9444-A8F8-0CFAB6B6981D}" type="slidenum">
              <a:rPr lang="en-US" smtClean="0"/>
              <a:pPr/>
              <a:t>29</a:t>
            </a:fld>
            <a:endParaRPr lang="en-US" dirty="0"/>
          </a:p>
        </p:txBody>
      </p:sp>
    </p:spTree>
    <p:custDataLst>
      <p:tags r:id="rId1"/>
    </p:custDataLst>
    <p:extLst>
      <p:ext uri="{BB962C8B-B14F-4D97-AF65-F5344CB8AC3E}">
        <p14:creationId xmlns:p14="http://schemas.microsoft.com/office/powerpoint/2010/main" val="24494950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Icon&#10;&#10;Description automatically generated">
            <a:extLst>
              <a:ext uri="{FF2B5EF4-FFF2-40B4-BE49-F238E27FC236}">
                <a16:creationId xmlns:a16="http://schemas.microsoft.com/office/drawing/2014/main" id="{2EC2C2AD-DE34-3D45-B867-327873E9CCFD}"/>
              </a:ext>
            </a:extLst>
          </p:cNvPr>
          <p:cNvPicPr>
            <a:picLocks noChangeAspect="1"/>
          </p:cNvPicPr>
          <p:nvPr/>
        </p:nvPicPr>
        <p:blipFill>
          <a:blip r:embed="rId2"/>
          <a:stretch>
            <a:fillRect/>
          </a:stretch>
        </p:blipFill>
        <p:spPr>
          <a:xfrm>
            <a:off x="569320" y="1531300"/>
            <a:ext cx="1835272" cy="1933716"/>
          </a:xfrm>
          <a:prstGeom prst="rect">
            <a:avLst/>
          </a:prstGeom>
        </p:spPr>
      </p:pic>
      <p:pic>
        <p:nvPicPr>
          <p:cNvPr id="12" name="Picture 11" descr="A picture containing Teams&#10;&#10;Description automatically generated">
            <a:extLst>
              <a:ext uri="{FF2B5EF4-FFF2-40B4-BE49-F238E27FC236}">
                <a16:creationId xmlns:a16="http://schemas.microsoft.com/office/drawing/2014/main" id="{68708CD2-00C9-A848-B84A-9DE9E9B58C09}"/>
              </a:ext>
            </a:extLst>
          </p:cNvPr>
          <p:cNvPicPr>
            <a:picLocks noChangeAspect="1"/>
          </p:cNvPicPr>
          <p:nvPr/>
        </p:nvPicPr>
        <p:blipFill>
          <a:blip r:embed="rId3"/>
          <a:stretch>
            <a:fillRect/>
          </a:stretch>
        </p:blipFill>
        <p:spPr>
          <a:xfrm>
            <a:off x="2762580" y="3677905"/>
            <a:ext cx="2064415" cy="2115478"/>
          </a:xfrm>
          <a:prstGeom prst="rect">
            <a:avLst/>
          </a:prstGeom>
        </p:spPr>
      </p:pic>
      <p:pic>
        <p:nvPicPr>
          <p:cNvPr id="14" name="Picture 13" descr="Diagram&#10;&#10;Description automatically generated">
            <a:extLst>
              <a:ext uri="{FF2B5EF4-FFF2-40B4-BE49-F238E27FC236}">
                <a16:creationId xmlns:a16="http://schemas.microsoft.com/office/drawing/2014/main" id="{734A5031-3999-CE42-A724-B3E1F7D39445}"/>
              </a:ext>
            </a:extLst>
          </p:cNvPr>
          <p:cNvPicPr>
            <a:picLocks noChangeAspect="1"/>
          </p:cNvPicPr>
          <p:nvPr/>
        </p:nvPicPr>
        <p:blipFill>
          <a:blip r:embed="rId4"/>
          <a:stretch>
            <a:fillRect/>
          </a:stretch>
        </p:blipFill>
        <p:spPr>
          <a:xfrm>
            <a:off x="5027623" y="1742254"/>
            <a:ext cx="1767469" cy="1933716"/>
          </a:xfrm>
          <a:prstGeom prst="rect">
            <a:avLst/>
          </a:prstGeom>
        </p:spPr>
      </p:pic>
      <p:sp>
        <p:nvSpPr>
          <p:cNvPr id="2" name="Title 1">
            <a:extLst>
              <a:ext uri="{FF2B5EF4-FFF2-40B4-BE49-F238E27FC236}">
                <a16:creationId xmlns:a16="http://schemas.microsoft.com/office/drawing/2014/main" id="{19DD18AA-5CF4-3342-92DE-9CFADC004700}"/>
              </a:ext>
            </a:extLst>
          </p:cNvPr>
          <p:cNvSpPr>
            <a:spLocks noGrp="1"/>
          </p:cNvSpPr>
          <p:nvPr>
            <p:ph type="title"/>
          </p:nvPr>
        </p:nvSpPr>
        <p:spPr/>
        <p:txBody>
          <a:bodyPr>
            <a:normAutofit fontScale="90000"/>
          </a:bodyPr>
          <a:lstStyle/>
          <a:p>
            <a:r>
              <a:rPr lang="en-US" dirty="0"/>
              <a:t>Genome Sequencing (cont’d.)</a:t>
            </a:r>
          </a:p>
        </p:txBody>
      </p:sp>
      <p:sp>
        <p:nvSpPr>
          <p:cNvPr id="4" name="Slide Number Placeholder 3">
            <a:extLst>
              <a:ext uri="{FF2B5EF4-FFF2-40B4-BE49-F238E27FC236}">
                <a16:creationId xmlns:a16="http://schemas.microsoft.com/office/drawing/2014/main" id="{CDEDF1AB-C002-5543-A04B-2FEAFACC8C42}"/>
              </a:ext>
            </a:extLst>
          </p:cNvPr>
          <p:cNvSpPr>
            <a:spLocks noGrp="1"/>
          </p:cNvSpPr>
          <p:nvPr>
            <p:ph type="sldNum" sz="quarter" idx="10"/>
          </p:nvPr>
        </p:nvSpPr>
        <p:spPr/>
        <p:txBody>
          <a:bodyPr/>
          <a:lstStyle/>
          <a:p>
            <a:fld id="{BE67019E-6B59-9444-A8F8-0CFAB6B6981D}" type="slidenum">
              <a:rPr lang="en-US" smtClean="0"/>
              <a:pPr/>
              <a:t>3</a:t>
            </a:fld>
            <a:endParaRPr lang="en-US" dirty="0"/>
          </a:p>
        </p:txBody>
      </p:sp>
      <p:sp>
        <p:nvSpPr>
          <p:cNvPr id="5" name="TextBox 4">
            <a:extLst>
              <a:ext uri="{FF2B5EF4-FFF2-40B4-BE49-F238E27FC236}">
                <a16:creationId xmlns:a16="http://schemas.microsoft.com/office/drawing/2014/main" id="{6C99F960-F9D4-DD4D-8075-D084ADC9E26B}"/>
              </a:ext>
            </a:extLst>
          </p:cNvPr>
          <p:cNvSpPr txBox="1"/>
          <p:nvPr/>
        </p:nvSpPr>
        <p:spPr>
          <a:xfrm>
            <a:off x="267957" y="3518505"/>
            <a:ext cx="2293993" cy="40011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B050"/>
                </a:solidFill>
                <a:effectLst/>
                <a:uLnTx/>
                <a:uFillTx/>
                <a:latin typeface="+mj-lt"/>
                <a:ea typeface="+mn-ea"/>
                <a:cs typeface="+mn-cs"/>
              </a:rPr>
              <a:t>Sample Collection</a:t>
            </a:r>
          </a:p>
        </p:txBody>
      </p:sp>
      <p:sp>
        <p:nvSpPr>
          <p:cNvPr id="6" name="TextBox 5">
            <a:extLst>
              <a:ext uri="{FF2B5EF4-FFF2-40B4-BE49-F238E27FC236}">
                <a16:creationId xmlns:a16="http://schemas.microsoft.com/office/drawing/2014/main" id="{CD6AFFD6-A903-C641-94CD-0BFA72ADCCDD}"/>
              </a:ext>
            </a:extLst>
          </p:cNvPr>
          <p:cNvSpPr txBox="1"/>
          <p:nvPr/>
        </p:nvSpPr>
        <p:spPr>
          <a:xfrm>
            <a:off x="2982112" y="5795465"/>
            <a:ext cx="1633140" cy="40011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noProof="0" dirty="0">
                <a:ln>
                  <a:noFill/>
                </a:ln>
                <a:solidFill>
                  <a:srgbClr val="FE6200"/>
                </a:solidFill>
                <a:effectLst/>
                <a:uLnTx/>
                <a:uFillTx/>
                <a:latin typeface="+mj-lt"/>
                <a:ea typeface="+mn-ea"/>
                <a:cs typeface="+mn-cs"/>
              </a:rPr>
              <a:t>Preparation</a:t>
            </a:r>
            <a:endParaRPr kumimoji="0" lang="en-US" sz="2000" b="1" i="0" u="none" strike="noStrike" kern="1200" cap="none" spc="0" normalizeH="0" baseline="0" noProof="0" dirty="0">
              <a:ln>
                <a:noFill/>
              </a:ln>
              <a:solidFill>
                <a:srgbClr val="FE6200"/>
              </a:solidFill>
              <a:effectLst/>
              <a:uLnTx/>
              <a:uFillTx/>
              <a:latin typeface="+mj-lt"/>
              <a:ea typeface="+mn-ea"/>
              <a:cs typeface="+mn-cs"/>
            </a:endParaRPr>
          </a:p>
        </p:txBody>
      </p:sp>
      <p:sp>
        <p:nvSpPr>
          <p:cNvPr id="7" name="TextBox 6">
            <a:extLst>
              <a:ext uri="{FF2B5EF4-FFF2-40B4-BE49-F238E27FC236}">
                <a16:creationId xmlns:a16="http://schemas.microsoft.com/office/drawing/2014/main" id="{C482F1AA-9D5A-5B43-B03C-27ACE6F5BDF7}"/>
              </a:ext>
            </a:extLst>
          </p:cNvPr>
          <p:cNvSpPr txBox="1"/>
          <p:nvPr/>
        </p:nvSpPr>
        <p:spPr>
          <a:xfrm>
            <a:off x="5094787" y="3518505"/>
            <a:ext cx="1633140" cy="40011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2000" b="1" dirty="0">
                <a:solidFill>
                  <a:srgbClr val="7030A0"/>
                </a:solidFill>
                <a:latin typeface="+mj-lt"/>
              </a:rPr>
              <a:t>Sequencing</a:t>
            </a:r>
            <a:endParaRPr kumimoji="0" lang="en-US" sz="2000" b="1" i="0" u="none" strike="noStrike" kern="1200" cap="none" spc="0" normalizeH="0" baseline="0" noProof="0" dirty="0">
              <a:ln>
                <a:noFill/>
              </a:ln>
              <a:solidFill>
                <a:srgbClr val="7030A0"/>
              </a:solidFill>
              <a:effectLst/>
              <a:uLnTx/>
              <a:uFillTx/>
              <a:latin typeface="+mj-lt"/>
            </a:endParaRPr>
          </a:p>
        </p:txBody>
      </p:sp>
      <p:sp>
        <p:nvSpPr>
          <p:cNvPr id="8" name="TextBox 7">
            <a:extLst>
              <a:ext uri="{FF2B5EF4-FFF2-40B4-BE49-F238E27FC236}">
                <a16:creationId xmlns:a16="http://schemas.microsoft.com/office/drawing/2014/main" id="{60F99D06-BB2D-594C-B115-3F158F0CB381}"/>
              </a:ext>
            </a:extLst>
          </p:cNvPr>
          <p:cNvSpPr txBox="1"/>
          <p:nvPr/>
        </p:nvSpPr>
        <p:spPr>
          <a:xfrm>
            <a:off x="6778100" y="5767154"/>
            <a:ext cx="2441904" cy="707886"/>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2000" b="1" dirty="0">
                <a:solidFill>
                  <a:srgbClr val="0070C0"/>
                </a:solidFill>
                <a:latin typeface="+mj-lt"/>
              </a:rPr>
              <a:t>Genome Sequence Analysis</a:t>
            </a:r>
            <a:endParaRPr kumimoji="0" lang="en-US" sz="2000" b="1" i="0" u="none" strike="noStrike" kern="1200" cap="none" spc="0" normalizeH="0" baseline="0" noProof="0" dirty="0">
              <a:ln>
                <a:noFill/>
              </a:ln>
              <a:solidFill>
                <a:srgbClr val="0070C0"/>
              </a:solidFill>
              <a:effectLst/>
              <a:uLnTx/>
              <a:uFillTx/>
              <a:latin typeface="+mj-lt"/>
            </a:endParaRPr>
          </a:p>
        </p:txBody>
      </p:sp>
      <p:pic>
        <p:nvPicPr>
          <p:cNvPr id="16" name="Picture 15" descr="Icon&#10;&#10;Description automatically generated">
            <a:extLst>
              <a:ext uri="{FF2B5EF4-FFF2-40B4-BE49-F238E27FC236}">
                <a16:creationId xmlns:a16="http://schemas.microsoft.com/office/drawing/2014/main" id="{ADB20CBC-AD51-644E-8C79-5A46C5133E62}"/>
              </a:ext>
            </a:extLst>
          </p:cNvPr>
          <p:cNvPicPr>
            <a:picLocks noChangeAspect="1"/>
          </p:cNvPicPr>
          <p:nvPr/>
        </p:nvPicPr>
        <p:blipFill>
          <a:blip r:embed="rId5"/>
          <a:stretch>
            <a:fillRect/>
          </a:stretch>
        </p:blipFill>
        <p:spPr>
          <a:xfrm>
            <a:off x="7259878" y="4259492"/>
            <a:ext cx="1517158" cy="1533891"/>
          </a:xfrm>
          <a:prstGeom prst="rect">
            <a:avLst/>
          </a:prstGeom>
        </p:spPr>
      </p:pic>
      <p:cxnSp>
        <p:nvCxnSpPr>
          <p:cNvPr id="28" name="Curved Connector 27">
            <a:extLst>
              <a:ext uri="{FF2B5EF4-FFF2-40B4-BE49-F238E27FC236}">
                <a16:creationId xmlns:a16="http://schemas.microsoft.com/office/drawing/2014/main" id="{A3B54E0E-5D92-7E45-A900-FA923BAFF8B3}"/>
              </a:ext>
            </a:extLst>
          </p:cNvPr>
          <p:cNvCxnSpPr/>
          <p:nvPr/>
        </p:nvCxnSpPr>
        <p:spPr>
          <a:xfrm>
            <a:off x="1414953" y="4145280"/>
            <a:ext cx="1347627" cy="1203960"/>
          </a:xfrm>
          <a:prstGeom prst="curvedConnector3">
            <a:avLst>
              <a:gd name="adj1" fmla="val -12198"/>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Curved Connector 29">
            <a:extLst>
              <a:ext uri="{FF2B5EF4-FFF2-40B4-BE49-F238E27FC236}">
                <a16:creationId xmlns:a16="http://schemas.microsoft.com/office/drawing/2014/main" id="{C5CD0179-5F38-7548-B97D-F00041ED10C3}"/>
              </a:ext>
            </a:extLst>
          </p:cNvPr>
          <p:cNvCxnSpPr>
            <a:cxnSpLocks/>
          </p:cNvCxnSpPr>
          <p:nvPr/>
        </p:nvCxnSpPr>
        <p:spPr>
          <a:xfrm flipV="1">
            <a:off x="3747160" y="2472904"/>
            <a:ext cx="1347627" cy="1203960"/>
          </a:xfrm>
          <a:prstGeom prst="curvedConnector3">
            <a:avLst>
              <a:gd name="adj1" fmla="val -12198"/>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Curved Connector 30">
            <a:extLst>
              <a:ext uri="{FF2B5EF4-FFF2-40B4-BE49-F238E27FC236}">
                <a16:creationId xmlns:a16="http://schemas.microsoft.com/office/drawing/2014/main" id="{4948178C-59C9-7044-8F7D-E77BF9A98410}"/>
              </a:ext>
            </a:extLst>
          </p:cNvPr>
          <p:cNvCxnSpPr>
            <a:cxnSpLocks/>
          </p:cNvCxnSpPr>
          <p:nvPr/>
        </p:nvCxnSpPr>
        <p:spPr>
          <a:xfrm rot="5400000" flipV="1">
            <a:off x="6723258" y="2981617"/>
            <a:ext cx="1347627" cy="1203960"/>
          </a:xfrm>
          <a:prstGeom prst="curvedConnector3">
            <a:avLst>
              <a:gd name="adj1" fmla="val -12198"/>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99D49FA3-639D-AB4F-9601-A12386401595}"/>
              </a:ext>
            </a:extLst>
          </p:cNvPr>
          <p:cNvSpPr txBox="1"/>
          <p:nvPr/>
        </p:nvSpPr>
        <p:spPr>
          <a:xfrm>
            <a:off x="759644" y="5252739"/>
            <a:ext cx="1347627" cy="64633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mj-lt"/>
                <a:ea typeface="+mn-ea"/>
                <a:cs typeface="+mn-cs"/>
              </a:rPr>
              <a:t>Large DNA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mj-lt"/>
                <a:ea typeface="+mn-ea"/>
                <a:cs typeface="+mn-cs"/>
              </a:rPr>
              <a:t>molecule</a:t>
            </a:r>
          </a:p>
        </p:txBody>
      </p:sp>
      <p:sp>
        <p:nvSpPr>
          <p:cNvPr id="33" name="TextBox 32">
            <a:extLst>
              <a:ext uri="{FF2B5EF4-FFF2-40B4-BE49-F238E27FC236}">
                <a16:creationId xmlns:a16="http://schemas.microsoft.com/office/drawing/2014/main" id="{A60CD105-1C91-7B49-8620-8062A1FD9007}"/>
              </a:ext>
            </a:extLst>
          </p:cNvPr>
          <p:cNvSpPr txBox="1"/>
          <p:nvPr/>
        </p:nvSpPr>
        <p:spPr>
          <a:xfrm>
            <a:off x="3106579" y="1946749"/>
            <a:ext cx="1720416" cy="64633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mj-lt"/>
                <a:ea typeface="+mn-ea"/>
                <a:cs typeface="+mn-cs"/>
              </a:rPr>
              <a:t>Chopped DNA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mj-lt"/>
                <a:ea typeface="+mn-ea"/>
                <a:cs typeface="+mn-cs"/>
              </a:rPr>
              <a:t>fragments</a:t>
            </a:r>
          </a:p>
        </p:txBody>
      </p:sp>
      <p:sp>
        <p:nvSpPr>
          <p:cNvPr id="34" name="TextBox 33">
            <a:extLst>
              <a:ext uri="{FF2B5EF4-FFF2-40B4-BE49-F238E27FC236}">
                <a16:creationId xmlns:a16="http://schemas.microsoft.com/office/drawing/2014/main" id="{C0BB8816-5189-4D45-9E09-A500DDC0662C}"/>
              </a:ext>
            </a:extLst>
          </p:cNvPr>
          <p:cNvSpPr txBox="1"/>
          <p:nvPr/>
        </p:nvSpPr>
        <p:spPr>
          <a:xfrm>
            <a:off x="7541415" y="2566269"/>
            <a:ext cx="1347627" cy="64633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b="1" dirty="0">
                <a:solidFill>
                  <a:prstClr val="black"/>
                </a:solidFill>
                <a:latin typeface="+mj-lt"/>
              </a:rPr>
              <a:t>Sequenced reads</a:t>
            </a:r>
            <a:endParaRPr kumimoji="0" lang="en-US" sz="1800" b="1" i="0" u="none" strike="noStrike" kern="1200" cap="none" spc="0" normalizeH="0" baseline="0" noProof="0" dirty="0">
              <a:ln>
                <a:noFill/>
              </a:ln>
              <a:solidFill>
                <a:prstClr val="black"/>
              </a:solidFill>
              <a:effectLst/>
              <a:uLnTx/>
              <a:uFillTx/>
              <a:latin typeface="+mj-lt"/>
              <a:ea typeface="+mn-ea"/>
              <a:cs typeface="+mn-cs"/>
            </a:endParaRPr>
          </a:p>
        </p:txBody>
      </p:sp>
      <p:pic>
        <p:nvPicPr>
          <p:cNvPr id="36" name="Picture 35">
            <a:extLst>
              <a:ext uri="{FF2B5EF4-FFF2-40B4-BE49-F238E27FC236}">
                <a16:creationId xmlns:a16="http://schemas.microsoft.com/office/drawing/2014/main" id="{97142965-8503-6B46-B81B-B7E9E10DF3B3}"/>
              </a:ext>
            </a:extLst>
          </p:cNvPr>
          <p:cNvPicPr>
            <a:picLocks noChangeAspect="1"/>
          </p:cNvPicPr>
          <p:nvPr/>
        </p:nvPicPr>
        <p:blipFill>
          <a:blip r:embed="rId6"/>
          <a:stretch>
            <a:fillRect/>
          </a:stretch>
        </p:blipFill>
        <p:spPr>
          <a:xfrm rot="21164725">
            <a:off x="2982124" y="1458650"/>
            <a:ext cx="1835272" cy="492690"/>
          </a:xfrm>
          <a:prstGeom prst="rect">
            <a:avLst/>
          </a:prstGeom>
        </p:spPr>
      </p:pic>
      <p:pic>
        <p:nvPicPr>
          <p:cNvPr id="37" name="Picture 36">
            <a:extLst>
              <a:ext uri="{FF2B5EF4-FFF2-40B4-BE49-F238E27FC236}">
                <a16:creationId xmlns:a16="http://schemas.microsoft.com/office/drawing/2014/main" id="{77A9CD6B-578D-D14A-87E5-47941B79EFA1}"/>
              </a:ext>
            </a:extLst>
          </p:cNvPr>
          <p:cNvPicPr>
            <a:picLocks noChangeAspect="1"/>
          </p:cNvPicPr>
          <p:nvPr/>
        </p:nvPicPr>
        <p:blipFill>
          <a:blip r:embed="rId7"/>
          <a:stretch>
            <a:fillRect/>
          </a:stretch>
        </p:blipFill>
        <p:spPr>
          <a:xfrm>
            <a:off x="7011484" y="1211167"/>
            <a:ext cx="2013945" cy="1359595"/>
          </a:xfrm>
          <a:prstGeom prst="rect">
            <a:avLst/>
          </a:prstGeom>
        </p:spPr>
      </p:pic>
      <p:pic>
        <p:nvPicPr>
          <p:cNvPr id="39" name="Picture 38" descr="Icon&#10;&#10;Description automatically generated">
            <a:extLst>
              <a:ext uri="{FF2B5EF4-FFF2-40B4-BE49-F238E27FC236}">
                <a16:creationId xmlns:a16="http://schemas.microsoft.com/office/drawing/2014/main" id="{52E14D73-77EB-AF4F-8940-8B0C35D5A503}"/>
              </a:ext>
            </a:extLst>
          </p:cNvPr>
          <p:cNvPicPr>
            <a:picLocks noChangeAspect="1"/>
          </p:cNvPicPr>
          <p:nvPr/>
        </p:nvPicPr>
        <p:blipFill rotWithShape="1">
          <a:blip r:embed="rId8"/>
          <a:srcRect l="12998" r="19218"/>
          <a:stretch/>
        </p:blipFill>
        <p:spPr>
          <a:xfrm>
            <a:off x="347908" y="5080604"/>
            <a:ext cx="446576" cy="990600"/>
          </a:xfrm>
          <a:prstGeom prst="rect">
            <a:avLst/>
          </a:prstGeom>
        </p:spPr>
      </p:pic>
    </p:spTree>
    <p:extLst>
      <p:ext uri="{BB962C8B-B14F-4D97-AF65-F5344CB8AC3E}">
        <p14:creationId xmlns:p14="http://schemas.microsoft.com/office/powerpoint/2010/main" val="2814439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4"/>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6"/>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32" grpId="0"/>
      <p:bldP spid="33" grpId="0"/>
      <p:bldP spid="34"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4501D8-6865-6044-B9F0-D748E5A3E2E6}"/>
              </a:ext>
            </a:extLst>
          </p:cNvPr>
          <p:cNvSpPr>
            <a:spLocks noGrp="1"/>
          </p:cNvSpPr>
          <p:nvPr>
            <p:ph type="title"/>
          </p:nvPr>
        </p:nvSpPr>
        <p:spPr/>
        <p:txBody>
          <a:bodyPr>
            <a:normAutofit fontScale="90000"/>
          </a:bodyPr>
          <a:lstStyle/>
          <a:p>
            <a:r>
              <a:rPr lang="en-US" dirty="0"/>
              <a:t>Evaluation Methodology (cont’d.)</a:t>
            </a:r>
          </a:p>
        </p:txBody>
      </p:sp>
      <p:sp>
        <p:nvSpPr>
          <p:cNvPr id="4" name="Slide Number Placeholder 3">
            <a:extLst>
              <a:ext uri="{FF2B5EF4-FFF2-40B4-BE49-F238E27FC236}">
                <a16:creationId xmlns:a16="http://schemas.microsoft.com/office/drawing/2014/main" id="{691DAFF5-3E0D-D841-AA3E-7D9156941797}"/>
              </a:ext>
            </a:extLst>
          </p:cNvPr>
          <p:cNvSpPr>
            <a:spLocks noGrp="1"/>
          </p:cNvSpPr>
          <p:nvPr>
            <p:ph type="sldNum" sz="quarter" idx="10"/>
          </p:nvPr>
        </p:nvSpPr>
        <p:spPr/>
        <p:txBody>
          <a:bodyPr/>
          <a:lstStyle/>
          <a:p>
            <a:fld id="{BE67019E-6B59-9444-A8F8-0CFAB6B6981D}" type="slidenum">
              <a:rPr lang="en-US" smtClean="0"/>
              <a:pPr/>
              <a:t>30</a:t>
            </a:fld>
            <a:endParaRPr lang="en-US" dirty="0"/>
          </a:p>
        </p:txBody>
      </p:sp>
      <p:graphicFrame>
        <p:nvGraphicFramePr>
          <p:cNvPr id="5" name="Table 5">
            <a:extLst>
              <a:ext uri="{FF2B5EF4-FFF2-40B4-BE49-F238E27FC236}">
                <a16:creationId xmlns:a16="http://schemas.microsoft.com/office/drawing/2014/main" id="{9349D892-1E36-FE41-B37E-3675C7599CBB}"/>
              </a:ext>
            </a:extLst>
          </p:cNvPr>
          <p:cNvGraphicFramePr>
            <a:graphicFrameLocks noGrp="1"/>
          </p:cNvGraphicFramePr>
          <p:nvPr>
            <p:extLst>
              <p:ext uri="{D42A27DB-BD31-4B8C-83A1-F6EECF244321}">
                <p14:modId xmlns:p14="http://schemas.microsoft.com/office/powerpoint/2010/main" val="941548769"/>
              </p:ext>
            </p:extLst>
          </p:nvPr>
        </p:nvGraphicFramePr>
        <p:xfrm>
          <a:off x="366962" y="1550444"/>
          <a:ext cx="8410074" cy="3062981"/>
        </p:xfrm>
        <a:graphic>
          <a:graphicData uri="http://schemas.openxmlformats.org/drawingml/2006/table">
            <a:tbl>
              <a:tblPr firstRow="1" bandRow="1">
                <a:tableStyleId>{5940675A-B579-460E-94D1-54222C63F5DA}</a:tableStyleId>
              </a:tblPr>
              <a:tblGrid>
                <a:gridCol w="3180910">
                  <a:extLst>
                    <a:ext uri="{9D8B030D-6E8A-4147-A177-3AD203B41FA5}">
                      <a16:colId xmlns:a16="http://schemas.microsoft.com/office/drawing/2014/main" val="3479334533"/>
                    </a:ext>
                  </a:extLst>
                </a:gridCol>
                <a:gridCol w="2596896">
                  <a:extLst>
                    <a:ext uri="{9D8B030D-6E8A-4147-A177-3AD203B41FA5}">
                      <a16:colId xmlns:a16="http://schemas.microsoft.com/office/drawing/2014/main" val="1590512115"/>
                    </a:ext>
                  </a:extLst>
                </a:gridCol>
                <a:gridCol w="2632268">
                  <a:extLst>
                    <a:ext uri="{9D8B030D-6E8A-4147-A177-3AD203B41FA5}">
                      <a16:colId xmlns:a16="http://schemas.microsoft.com/office/drawing/2014/main" val="1767945653"/>
                    </a:ext>
                  </a:extLst>
                </a:gridCol>
              </a:tblGrid>
              <a:tr h="578981">
                <a:tc>
                  <a:txBody>
                    <a:bodyPr/>
                    <a:lstStyle/>
                    <a:p>
                      <a:pPr algn="ctr"/>
                      <a:endParaRPr lang="en-US" sz="2100" b="1" dirty="0"/>
                    </a:p>
                  </a:txBody>
                  <a:tcPr anchor="ctr">
                    <a:lnL w="28575" cap="flat" cmpd="sng" algn="ctr">
                      <a:no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100" b="1" dirty="0">
                          <a:solidFill>
                            <a:srgbClr val="0070C0"/>
                          </a:solidFill>
                        </a:rPr>
                        <a:t>SW Baselines</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100" b="1" dirty="0">
                          <a:solidFill>
                            <a:srgbClr val="C00000"/>
                          </a:solidFill>
                        </a:rPr>
                        <a:t>HW Baselines</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54900786"/>
                  </a:ext>
                </a:extLst>
              </a:tr>
              <a:tr h="828000">
                <a:tc>
                  <a:txBody>
                    <a:bodyPr/>
                    <a:lstStyle/>
                    <a:p>
                      <a:pPr algn="ctr"/>
                      <a:r>
                        <a:rPr lang="en-US" sz="2100" b="1" dirty="0">
                          <a:solidFill>
                            <a:srgbClr val="7030A0"/>
                          </a:solidFill>
                        </a:rPr>
                        <a:t>Read Alignment</a:t>
                      </a:r>
                      <a:endParaRPr lang="en-US" sz="2100" dirty="0"/>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rgbClr val="7030A0">
                        <a:alpha val="20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100" dirty="0"/>
                        <a:t>Minimap</a:t>
                      </a:r>
                      <a:r>
                        <a:rPr lang="en-US" sz="2100" dirty="0">
                          <a:latin typeface="Calibri" panose="020F0502020204030204" pitchFamily="34" charset="0"/>
                          <a:cs typeface="Calibri" panose="020F0502020204030204" pitchFamily="34" charset="0"/>
                        </a:rPr>
                        <a:t>2</a:t>
                      </a:r>
                      <a:r>
                        <a:rPr lang="en-US" sz="2100" baseline="30000" dirty="0">
                          <a:latin typeface="Calibri" panose="020F0502020204030204" pitchFamily="34" charset="0"/>
                          <a:cs typeface="Calibri" panose="020F0502020204030204" pitchFamily="34" charset="0"/>
                        </a:rPr>
                        <a:t>1</a:t>
                      </a:r>
                      <a:endParaRPr lang="en-US" sz="2100" dirty="0"/>
                    </a:p>
                    <a:p>
                      <a:pPr algn="ctr"/>
                      <a:r>
                        <a:rPr lang="en-US" sz="2100" dirty="0"/>
                        <a:t>BWA-MEM</a:t>
                      </a:r>
                      <a:r>
                        <a:rPr lang="en-US" sz="2100" baseline="30000" dirty="0">
                          <a:latin typeface="Calibri" panose="020F0502020204030204" pitchFamily="34" charset="0"/>
                          <a:cs typeface="Calibri" panose="020F0502020204030204" pitchFamily="34" charset="0"/>
                        </a:rPr>
                        <a:t>2</a:t>
                      </a:r>
                      <a:endParaRPr lang="en-US" sz="2100" dirty="0"/>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rgbClr val="7030A0">
                        <a:alpha val="20000"/>
                      </a:srgbClr>
                    </a:solidFill>
                  </a:tcPr>
                </a:tc>
                <a:tc>
                  <a:txBody>
                    <a:bodyPr/>
                    <a:lstStyle/>
                    <a:p>
                      <a:pPr algn="ctr"/>
                      <a:r>
                        <a:rPr lang="en-US" sz="2100" dirty="0"/>
                        <a:t>GACT (Darwin)</a:t>
                      </a:r>
                      <a:r>
                        <a:rPr lang="en-US" sz="2100" baseline="30000" dirty="0">
                          <a:latin typeface="Calibri" panose="020F0502020204030204" pitchFamily="34" charset="0"/>
                          <a:cs typeface="Calibri" panose="020F0502020204030204" pitchFamily="34" charset="0"/>
                        </a:rPr>
                        <a:t>3</a:t>
                      </a:r>
                      <a:endParaRPr lang="en-US" sz="2100" dirty="0"/>
                    </a:p>
                    <a:p>
                      <a:pPr algn="ctr"/>
                      <a:r>
                        <a:rPr lang="en-US" sz="2100" dirty="0" err="1"/>
                        <a:t>SillaX</a:t>
                      </a:r>
                      <a:r>
                        <a:rPr lang="en-US" sz="2100" dirty="0"/>
                        <a:t> (</a:t>
                      </a:r>
                      <a:r>
                        <a:rPr lang="en-US" sz="2100" dirty="0" err="1"/>
                        <a:t>GenAx</a:t>
                      </a:r>
                      <a:r>
                        <a:rPr lang="en-US" sz="2100" dirty="0"/>
                        <a:t>)</a:t>
                      </a:r>
                      <a:r>
                        <a:rPr lang="en-US" sz="2100" baseline="30000" dirty="0">
                          <a:latin typeface="Calibri" panose="020F0502020204030204" pitchFamily="34" charset="0"/>
                          <a:cs typeface="Calibri" panose="020F0502020204030204" pitchFamily="34" charset="0"/>
                        </a:rPr>
                        <a:t>4</a:t>
                      </a:r>
                      <a:endParaRPr lang="en-US" sz="2100" dirty="0"/>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rgbClr val="7030A0">
                        <a:alpha val="20000"/>
                      </a:srgbClr>
                    </a:solidFill>
                  </a:tcPr>
                </a:tc>
                <a:extLst>
                  <a:ext uri="{0D108BD9-81ED-4DB2-BD59-A6C34878D82A}">
                    <a16:rowId xmlns:a16="http://schemas.microsoft.com/office/drawing/2014/main" val="1566023890"/>
                  </a:ext>
                </a:extLst>
              </a:tr>
              <a:tr h="828000">
                <a:tc>
                  <a:txBody>
                    <a:bodyPr/>
                    <a:lstStyle/>
                    <a:p>
                      <a:pPr algn="ctr"/>
                      <a:r>
                        <a:rPr lang="en-US" sz="2100" b="1" dirty="0">
                          <a:solidFill>
                            <a:srgbClr val="00B050"/>
                          </a:solidFill>
                        </a:rPr>
                        <a:t>Pre-Alignment Filtering</a:t>
                      </a:r>
                      <a:endParaRPr lang="en-US" sz="2100" dirty="0"/>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rgbClr val="00B050">
                        <a:alpha val="20000"/>
                      </a:srgbClr>
                    </a:solidFill>
                  </a:tcPr>
                </a:tc>
                <a:tc>
                  <a:txBody>
                    <a:bodyPr/>
                    <a:lstStyle/>
                    <a:p>
                      <a:pPr algn="ctr"/>
                      <a:r>
                        <a:rPr lang="en-US" sz="2100" dirty="0"/>
                        <a:t>–</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rgbClr val="00B050">
                        <a:alpha val="20000"/>
                      </a:srgbClr>
                    </a:solidFill>
                  </a:tcPr>
                </a:tc>
                <a:tc>
                  <a:txBody>
                    <a:bodyPr/>
                    <a:lstStyle/>
                    <a:p>
                      <a:pPr algn="ctr"/>
                      <a:r>
                        <a:rPr lang="en-US" sz="2100" dirty="0"/>
                        <a:t>Shouji</a:t>
                      </a:r>
                      <a:r>
                        <a:rPr lang="en-US" sz="2100" baseline="30000" dirty="0">
                          <a:latin typeface="Calibri" panose="020F0502020204030204" pitchFamily="34" charset="0"/>
                          <a:cs typeface="Calibri" panose="020F0502020204030204" pitchFamily="34" charset="0"/>
                        </a:rPr>
                        <a:t>5</a:t>
                      </a:r>
                      <a:endParaRPr lang="en-US" sz="2100" dirty="0"/>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rgbClr val="00B050">
                        <a:alpha val="20000"/>
                      </a:srgbClr>
                    </a:solidFill>
                  </a:tcPr>
                </a:tc>
                <a:extLst>
                  <a:ext uri="{0D108BD9-81ED-4DB2-BD59-A6C34878D82A}">
                    <a16:rowId xmlns:a16="http://schemas.microsoft.com/office/drawing/2014/main" val="513489509"/>
                  </a:ext>
                </a:extLst>
              </a:tr>
              <a:tr h="828000">
                <a:tc>
                  <a:txBody>
                    <a:bodyPr/>
                    <a:lstStyle/>
                    <a:p>
                      <a:pPr algn="ctr"/>
                      <a:r>
                        <a:rPr lang="en-US" sz="2100" b="1" dirty="0">
                          <a:solidFill>
                            <a:srgbClr val="FE6200"/>
                          </a:solidFill>
                        </a:rPr>
                        <a:t>Edit Distance Calculation</a:t>
                      </a:r>
                      <a:endParaRPr lang="en-US" sz="2100" dirty="0"/>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38100"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E6200">
                        <a:alpha val="20000"/>
                      </a:srgbClr>
                    </a:solidFill>
                  </a:tcPr>
                </a:tc>
                <a:tc>
                  <a:txBody>
                    <a:bodyPr/>
                    <a:lstStyle/>
                    <a:p>
                      <a:pPr algn="ctr"/>
                      <a:r>
                        <a:rPr lang="en-US" sz="2100" dirty="0"/>
                        <a:t>Edlib</a:t>
                      </a:r>
                      <a:r>
                        <a:rPr lang="en-US" sz="2100" baseline="30000" dirty="0">
                          <a:latin typeface="Calibri" panose="020F0502020204030204" pitchFamily="34" charset="0"/>
                          <a:cs typeface="Calibri" panose="020F0502020204030204" pitchFamily="34" charset="0"/>
                        </a:rPr>
                        <a:t>6</a:t>
                      </a:r>
                      <a:endParaRPr lang="en-US" sz="2100" dirty="0"/>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38100"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E6200">
                        <a:alpha val="20000"/>
                      </a:srgbClr>
                    </a:solidFill>
                  </a:tcPr>
                </a:tc>
                <a:tc>
                  <a:txBody>
                    <a:bodyPr/>
                    <a:lstStyle/>
                    <a:p>
                      <a:pPr algn="ctr"/>
                      <a:r>
                        <a:rPr lang="en-US" sz="2100" dirty="0"/>
                        <a:t>ASAP</a:t>
                      </a:r>
                      <a:r>
                        <a:rPr lang="en-US" sz="2100" baseline="30000" dirty="0">
                          <a:latin typeface="Calibri" panose="020F0502020204030204" pitchFamily="34" charset="0"/>
                          <a:cs typeface="Calibri" panose="020F0502020204030204" pitchFamily="34" charset="0"/>
                        </a:rPr>
                        <a:t>7</a:t>
                      </a:r>
                      <a:endParaRPr lang="en-US" sz="2100" dirty="0"/>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38100"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E6200">
                        <a:alpha val="20000"/>
                      </a:srgbClr>
                    </a:solidFill>
                  </a:tcPr>
                </a:tc>
                <a:extLst>
                  <a:ext uri="{0D108BD9-81ED-4DB2-BD59-A6C34878D82A}">
                    <a16:rowId xmlns:a16="http://schemas.microsoft.com/office/drawing/2014/main" val="3911764510"/>
                  </a:ext>
                </a:extLst>
              </a:tr>
            </a:tbl>
          </a:graphicData>
        </a:graphic>
      </p:graphicFrame>
      <p:sp>
        <p:nvSpPr>
          <p:cNvPr id="6" name="TextBox 5">
            <a:extLst>
              <a:ext uri="{FF2B5EF4-FFF2-40B4-BE49-F238E27FC236}">
                <a16:creationId xmlns:a16="http://schemas.microsoft.com/office/drawing/2014/main" id="{4FE0687B-F02B-6B46-A5F0-D5F0936199A7}"/>
              </a:ext>
            </a:extLst>
          </p:cNvPr>
          <p:cNvSpPr txBox="1"/>
          <p:nvPr/>
        </p:nvSpPr>
        <p:spPr>
          <a:xfrm>
            <a:off x="366963" y="5361166"/>
            <a:ext cx="8410073" cy="1169551"/>
          </a:xfrm>
          <a:prstGeom prst="rect">
            <a:avLst/>
          </a:prstGeom>
          <a:noFill/>
        </p:spPr>
        <p:txBody>
          <a:bodyPr wrap="square" rtlCol="0">
            <a:spAutoFit/>
          </a:bodyPr>
          <a:lstStyle/>
          <a:p>
            <a:pPr marL="101600" algn="r"/>
            <a:r>
              <a:rPr lang="en-US" sz="1000" dirty="0">
                <a:latin typeface="Calibri" panose="020F0502020204030204" pitchFamily="34" charset="0"/>
                <a:cs typeface="Calibri" panose="020F0502020204030204" pitchFamily="34" charset="0"/>
              </a:rPr>
              <a:t>[1] H. Li. "Minimap2: Pairwise Alignment for Nucleotide Sequences." In </a:t>
            </a:r>
            <a:r>
              <a:rPr lang="en-US" sz="1000" i="1" dirty="0">
                <a:latin typeface="Calibri" panose="020F0502020204030204" pitchFamily="34" charset="0"/>
                <a:cs typeface="Calibri" panose="020F0502020204030204" pitchFamily="34" charset="0"/>
              </a:rPr>
              <a:t>Bioinformatics, </a:t>
            </a:r>
            <a:r>
              <a:rPr lang="en-US" sz="1000" dirty="0">
                <a:latin typeface="Calibri" panose="020F0502020204030204" pitchFamily="34" charset="0"/>
                <a:cs typeface="Calibri" panose="020F0502020204030204" pitchFamily="34" charset="0"/>
              </a:rPr>
              <a:t>2018.</a:t>
            </a:r>
          </a:p>
          <a:p>
            <a:pPr marL="101600" algn="r"/>
            <a:r>
              <a:rPr lang="en-US" sz="1000" dirty="0">
                <a:latin typeface="Calibri" panose="020F0502020204030204" pitchFamily="34" charset="0"/>
                <a:cs typeface="Calibri" panose="020F0502020204030204" pitchFamily="34" charset="0"/>
              </a:rPr>
              <a:t>[2] H. Li. "Aligning sequence reads, clone sequences and assembly contigs with BWA-MEM." In </a:t>
            </a:r>
            <a:r>
              <a:rPr lang="en-US" sz="1000" i="1" dirty="0" err="1">
                <a:latin typeface="Calibri" panose="020F0502020204030204" pitchFamily="34" charset="0"/>
                <a:cs typeface="Calibri" panose="020F0502020204030204" pitchFamily="34" charset="0"/>
              </a:rPr>
              <a:t>arXiv</a:t>
            </a:r>
            <a:r>
              <a:rPr lang="en-US" sz="1000" i="1" dirty="0">
                <a:latin typeface="Calibri" panose="020F0502020204030204" pitchFamily="34" charset="0"/>
                <a:cs typeface="Calibri" panose="020F0502020204030204" pitchFamily="34" charset="0"/>
              </a:rPr>
              <a:t>, </a:t>
            </a:r>
            <a:r>
              <a:rPr lang="en-US" sz="1000" dirty="0">
                <a:latin typeface="Calibri" panose="020F0502020204030204" pitchFamily="34" charset="0"/>
                <a:cs typeface="Calibri" panose="020F0502020204030204" pitchFamily="34" charset="0"/>
              </a:rPr>
              <a:t>2013.</a:t>
            </a:r>
          </a:p>
          <a:p>
            <a:pPr marL="101600" algn="r"/>
            <a:r>
              <a:rPr lang="en-US" sz="1000" dirty="0">
                <a:latin typeface="Calibri" panose="020F0502020204030204" pitchFamily="34" charset="0"/>
                <a:cs typeface="Calibri" panose="020F0502020204030204" pitchFamily="34" charset="0"/>
              </a:rPr>
              <a:t>[3] Y. </a:t>
            </a:r>
            <a:r>
              <a:rPr lang="en-US" sz="1000" dirty="0" err="1">
                <a:latin typeface="Calibri" panose="020F0502020204030204" pitchFamily="34" charset="0"/>
                <a:cs typeface="Calibri" panose="020F0502020204030204" pitchFamily="34" charset="0"/>
              </a:rPr>
              <a:t>Turakhia</a:t>
            </a:r>
            <a:r>
              <a:rPr lang="en-US" sz="1000" dirty="0">
                <a:latin typeface="Calibri" panose="020F0502020204030204" pitchFamily="34" charset="0"/>
                <a:cs typeface="Calibri" panose="020F0502020204030204" pitchFamily="34" charset="0"/>
              </a:rPr>
              <a:t> et al. "Darwin: A genomics co-processor provides up to 15,000 x acceleration on long read assembly." In </a:t>
            </a:r>
            <a:r>
              <a:rPr lang="en-US" sz="1000" i="1" dirty="0">
                <a:latin typeface="Calibri" panose="020F0502020204030204" pitchFamily="34" charset="0"/>
                <a:cs typeface="Calibri" panose="020F0502020204030204" pitchFamily="34" charset="0"/>
              </a:rPr>
              <a:t>ASPLOS, </a:t>
            </a:r>
            <a:r>
              <a:rPr lang="en-US" sz="1000" dirty="0">
                <a:latin typeface="Calibri" panose="020F0502020204030204" pitchFamily="34" charset="0"/>
                <a:cs typeface="Calibri" panose="020F0502020204030204" pitchFamily="34" charset="0"/>
              </a:rPr>
              <a:t>2018.</a:t>
            </a:r>
          </a:p>
          <a:p>
            <a:pPr marL="101600" algn="r"/>
            <a:r>
              <a:rPr lang="en-US" sz="1000" dirty="0">
                <a:latin typeface="Calibri" panose="020F0502020204030204" pitchFamily="34" charset="0"/>
                <a:cs typeface="Calibri" panose="020F0502020204030204" pitchFamily="34" charset="0"/>
              </a:rPr>
              <a:t>[4] D. </a:t>
            </a:r>
            <a:r>
              <a:rPr lang="en-US" sz="1000" dirty="0" err="1">
                <a:latin typeface="Calibri" panose="020F0502020204030204" pitchFamily="34" charset="0"/>
                <a:cs typeface="Calibri" panose="020F0502020204030204" pitchFamily="34" charset="0"/>
              </a:rPr>
              <a:t>Fujiki</a:t>
            </a:r>
            <a:r>
              <a:rPr lang="en-US" sz="1000" dirty="0">
                <a:latin typeface="Calibri" panose="020F0502020204030204" pitchFamily="34" charset="0"/>
                <a:cs typeface="Calibri" panose="020F0502020204030204" pitchFamily="34" charset="0"/>
              </a:rPr>
              <a:t> et al. "</a:t>
            </a:r>
            <a:r>
              <a:rPr lang="en-US" sz="1000" dirty="0" err="1">
                <a:latin typeface="Calibri" panose="020F0502020204030204" pitchFamily="34" charset="0"/>
                <a:cs typeface="Calibri" panose="020F0502020204030204" pitchFamily="34" charset="0"/>
              </a:rPr>
              <a:t>GenAx</a:t>
            </a:r>
            <a:r>
              <a:rPr lang="en-US" sz="1000" dirty="0">
                <a:latin typeface="Calibri" panose="020F0502020204030204" pitchFamily="34" charset="0"/>
                <a:cs typeface="Calibri" panose="020F0502020204030204" pitchFamily="34" charset="0"/>
              </a:rPr>
              <a:t>: A genome sequencing accelerator." In </a:t>
            </a:r>
            <a:r>
              <a:rPr lang="en-US" sz="1000" i="1" dirty="0">
                <a:latin typeface="Calibri" panose="020F0502020204030204" pitchFamily="34" charset="0"/>
                <a:cs typeface="Calibri" panose="020F0502020204030204" pitchFamily="34" charset="0"/>
              </a:rPr>
              <a:t>ISCA</a:t>
            </a:r>
            <a:r>
              <a:rPr lang="en-US" sz="1000" dirty="0">
                <a:latin typeface="Calibri" panose="020F0502020204030204" pitchFamily="34" charset="0"/>
                <a:cs typeface="Calibri" panose="020F0502020204030204" pitchFamily="34" charset="0"/>
              </a:rPr>
              <a:t>, 2018.</a:t>
            </a:r>
          </a:p>
          <a:p>
            <a:pPr marL="101600" algn="r"/>
            <a:r>
              <a:rPr lang="en-US" sz="1000" dirty="0">
                <a:latin typeface="Calibri" panose="020F0502020204030204" pitchFamily="34" charset="0"/>
                <a:cs typeface="Calibri" panose="020F0502020204030204" pitchFamily="34" charset="0"/>
              </a:rPr>
              <a:t>[5] M. </a:t>
            </a:r>
            <a:r>
              <a:rPr lang="en-US" sz="1000" dirty="0" err="1">
                <a:latin typeface="Calibri" panose="020F0502020204030204" pitchFamily="34" charset="0"/>
                <a:cs typeface="Calibri" panose="020F0502020204030204" pitchFamily="34" charset="0"/>
              </a:rPr>
              <a:t>Alser</a:t>
            </a:r>
            <a:r>
              <a:rPr lang="en-US" sz="1000" dirty="0">
                <a:latin typeface="Calibri" panose="020F0502020204030204" pitchFamily="34" charset="0"/>
                <a:cs typeface="Calibri" panose="020F0502020204030204" pitchFamily="34" charset="0"/>
              </a:rPr>
              <a:t>. "Shouji: A fast and efficient pre-alignment filter for sequence alignment." In </a:t>
            </a:r>
            <a:r>
              <a:rPr lang="en-US" sz="1000" i="1" dirty="0">
                <a:latin typeface="Calibri" panose="020F0502020204030204" pitchFamily="34" charset="0"/>
                <a:cs typeface="Calibri" panose="020F0502020204030204" pitchFamily="34" charset="0"/>
              </a:rPr>
              <a:t>Bioinformatics, </a:t>
            </a:r>
            <a:r>
              <a:rPr lang="en-US" sz="1000" dirty="0">
                <a:latin typeface="Calibri" panose="020F0502020204030204" pitchFamily="34" charset="0"/>
                <a:cs typeface="Calibri" panose="020F0502020204030204" pitchFamily="34" charset="0"/>
              </a:rPr>
              <a:t>2019.</a:t>
            </a:r>
          </a:p>
          <a:p>
            <a:pPr marL="101600" algn="r"/>
            <a:r>
              <a:rPr lang="en-US" sz="1000" dirty="0">
                <a:latin typeface="Calibri" panose="020F0502020204030204" pitchFamily="34" charset="0"/>
                <a:cs typeface="Calibri" panose="020F0502020204030204" pitchFamily="34" charset="0"/>
              </a:rPr>
              <a:t>[6] M. </a:t>
            </a:r>
            <a:r>
              <a:rPr lang="en-US" sz="1000" dirty="0" err="1">
                <a:latin typeface="Calibri" panose="020F0502020204030204" pitchFamily="34" charset="0"/>
                <a:cs typeface="Calibri" panose="020F0502020204030204" pitchFamily="34" charset="0"/>
              </a:rPr>
              <a:t>Šošić</a:t>
            </a:r>
            <a:r>
              <a:rPr lang="en-US" sz="1000" dirty="0">
                <a:latin typeface="Calibri" panose="020F0502020204030204" pitchFamily="34" charset="0"/>
                <a:cs typeface="Calibri" panose="020F0502020204030204" pitchFamily="34" charset="0"/>
              </a:rPr>
              <a:t> et al. "Edlib: A C/C++ library for fast, exact sequence alignment using edit distance." In </a:t>
            </a:r>
            <a:r>
              <a:rPr lang="en-US" sz="1000" i="1" dirty="0">
                <a:latin typeface="Calibri" panose="020F0502020204030204" pitchFamily="34" charset="0"/>
                <a:cs typeface="Calibri" panose="020F0502020204030204" pitchFamily="34" charset="0"/>
              </a:rPr>
              <a:t>Bioinformatics, </a:t>
            </a:r>
            <a:r>
              <a:rPr lang="en-US" sz="1000" dirty="0">
                <a:latin typeface="Calibri" panose="020F0502020204030204" pitchFamily="34" charset="0"/>
                <a:cs typeface="Calibri" panose="020F0502020204030204" pitchFamily="34" charset="0"/>
              </a:rPr>
              <a:t>2017.</a:t>
            </a:r>
          </a:p>
          <a:p>
            <a:pPr marL="101600" algn="r"/>
            <a:r>
              <a:rPr lang="en-US" sz="1000" dirty="0">
                <a:latin typeface="Calibri" panose="020F0502020204030204" pitchFamily="34" charset="0"/>
                <a:cs typeface="Calibri" panose="020F0502020204030204" pitchFamily="34" charset="0"/>
              </a:rPr>
              <a:t>[7] S.S. Banerjee et al. ”ASAP: Accelerated short-read alignment on programmable hardware." In </a:t>
            </a:r>
            <a:r>
              <a:rPr lang="en-US" sz="1000" i="1" dirty="0">
                <a:latin typeface="Calibri" panose="020F0502020204030204" pitchFamily="34" charset="0"/>
                <a:cs typeface="Calibri" panose="020F0502020204030204" pitchFamily="34" charset="0"/>
              </a:rPr>
              <a:t>TC</a:t>
            </a:r>
            <a:r>
              <a:rPr lang="en-US" sz="1000" dirty="0">
                <a:latin typeface="Calibri" panose="020F0502020204030204" pitchFamily="34" charset="0"/>
                <a:cs typeface="Calibri" panose="020F0502020204030204" pitchFamily="34" charset="0"/>
              </a:rPr>
              <a:t>, 2018.</a:t>
            </a:r>
          </a:p>
        </p:txBody>
      </p:sp>
    </p:spTree>
    <p:extLst>
      <p:ext uri="{BB962C8B-B14F-4D97-AF65-F5344CB8AC3E}">
        <p14:creationId xmlns:p14="http://schemas.microsoft.com/office/powerpoint/2010/main" val="25805842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CBB27-54EF-D84B-B276-582F0A440E9B}"/>
              </a:ext>
            </a:extLst>
          </p:cNvPr>
          <p:cNvSpPr>
            <a:spLocks noGrp="1"/>
          </p:cNvSpPr>
          <p:nvPr>
            <p:ph type="title"/>
          </p:nvPr>
        </p:nvSpPr>
        <p:spPr>
          <a:xfrm>
            <a:off x="366963" y="257434"/>
            <a:ext cx="8410073" cy="753467"/>
          </a:xfrm>
        </p:spPr>
        <p:txBody>
          <a:bodyPr>
            <a:normAutofit fontScale="90000"/>
          </a:bodyPr>
          <a:lstStyle/>
          <a:p>
            <a:r>
              <a:rPr lang="en-US" dirty="0"/>
              <a:t>Evaluation Methodology (cont’d.)</a:t>
            </a:r>
          </a:p>
        </p:txBody>
      </p:sp>
      <p:sp>
        <p:nvSpPr>
          <p:cNvPr id="3" name="Content Placeholder 2">
            <a:extLst>
              <a:ext uri="{FF2B5EF4-FFF2-40B4-BE49-F238E27FC236}">
                <a16:creationId xmlns:a16="http://schemas.microsoft.com/office/drawing/2014/main" id="{785AB0FB-CDB2-854B-BA22-041A994E2930}"/>
              </a:ext>
            </a:extLst>
          </p:cNvPr>
          <p:cNvSpPr>
            <a:spLocks noGrp="1"/>
          </p:cNvSpPr>
          <p:nvPr>
            <p:ph idx="1"/>
          </p:nvPr>
        </p:nvSpPr>
        <p:spPr>
          <a:xfrm>
            <a:off x="366963" y="1152000"/>
            <a:ext cx="8410073" cy="5235830"/>
          </a:xfrm>
        </p:spPr>
        <p:txBody>
          <a:bodyPr>
            <a:normAutofit/>
          </a:bodyPr>
          <a:lstStyle/>
          <a:p>
            <a:pPr marL="279400" indent="-279400">
              <a:lnSpc>
                <a:spcPct val="120000"/>
              </a:lnSpc>
              <a:spcBef>
                <a:spcPts val="0"/>
              </a:spcBef>
              <a:spcAft>
                <a:spcPts val="0"/>
              </a:spcAft>
            </a:pPr>
            <a:r>
              <a:rPr lang="en-US" sz="2200" b="1" dirty="0">
                <a:solidFill>
                  <a:srgbClr val="7030A0"/>
                </a:solidFill>
              </a:rPr>
              <a:t>For Use Case 1: Read Alignment</a:t>
            </a:r>
            <a:r>
              <a:rPr lang="en-US" sz="2200" dirty="0">
                <a:solidFill>
                  <a:schemeClr val="tx1"/>
                </a:solidFill>
              </a:rPr>
              <a:t>, we compare GenASM with:</a:t>
            </a:r>
          </a:p>
          <a:p>
            <a:pPr marL="593725" lvl="1" indent="-231775">
              <a:lnSpc>
                <a:spcPct val="120000"/>
              </a:lnSpc>
              <a:spcBef>
                <a:spcPts val="1800"/>
              </a:spcBef>
              <a:spcAft>
                <a:spcPts val="0"/>
              </a:spcAft>
            </a:pPr>
            <a:r>
              <a:rPr lang="en-US" sz="2200" dirty="0">
                <a:solidFill>
                  <a:srgbClr val="7030A0"/>
                </a:solidFill>
              </a:rPr>
              <a:t>Minimap</a:t>
            </a:r>
            <a:r>
              <a:rPr lang="en-US" sz="2200" dirty="0">
                <a:solidFill>
                  <a:srgbClr val="7030A0"/>
                </a:solidFill>
                <a:latin typeface="Calibri" panose="020F0502020204030204" pitchFamily="34" charset="0"/>
              </a:rPr>
              <a:t>2</a:t>
            </a:r>
            <a:r>
              <a:rPr lang="en-US" sz="2200" dirty="0">
                <a:solidFill>
                  <a:schemeClr val="tx1"/>
                </a:solidFill>
              </a:rPr>
              <a:t> and </a:t>
            </a:r>
            <a:r>
              <a:rPr lang="en-US" sz="2200" dirty="0">
                <a:solidFill>
                  <a:srgbClr val="7030A0"/>
                </a:solidFill>
              </a:rPr>
              <a:t>BWA-MEM</a:t>
            </a:r>
            <a:r>
              <a:rPr lang="en-US" sz="2200" dirty="0">
                <a:solidFill>
                  <a:schemeClr val="tx1"/>
                </a:solidFill>
              </a:rPr>
              <a:t> (state-of-the-art </a:t>
            </a:r>
            <a:r>
              <a:rPr lang="en-US" sz="2200" b="1" dirty="0">
                <a:solidFill>
                  <a:srgbClr val="0070C0"/>
                </a:solidFill>
              </a:rPr>
              <a:t>SW</a:t>
            </a:r>
            <a:r>
              <a:rPr lang="en-US" sz="2200" dirty="0">
                <a:solidFill>
                  <a:schemeClr val="tx1"/>
                </a:solidFill>
              </a:rPr>
              <a:t>)</a:t>
            </a:r>
          </a:p>
          <a:p>
            <a:pPr marL="808038" lvl="2" indent="-214313">
              <a:lnSpc>
                <a:spcPct val="120000"/>
              </a:lnSpc>
              <a:spcBef>
                <a:spcPts val="0"/>
              </a:spcBef>
              <a:spcAft>
                <a:spcPts val="0"/>
              </a:spcAft>
            </a:pPr>
            <a:r>
              <a:rPr lang="en-US" sz="2200" dirty="0">
                <a:solidFill>
                  <a:schemeClr val="tx1"/>
                </a:solidFill>
              </a:rPr>
              <a:t>Running on Intel® Xeon® Gold </a:t>
            </a:r>
            <a:r>
              <a:rPr lang="en-US" sz="2200" dirty="0">
                <a:solidFill>
                  <a:schemeClr val="tx1"/>
                </a:solidFill>
                <a:latin typeface="Calibri" panose="020F0502020204030204" pitchFamily="34" charset="0"/>
              </a:rPr>
              <a:t>6126</a:t>
            </a:r>
            <a:r>
              <a:rPr lang="en-US" sz="2200" dirty="0">
                <a:solidFill>
                  <a:schemeClr val="tx1"/>
                </a:solidFill>
              </a:rPr>
              <a:t> CPU (</a:t>
            </a:r>
            <a:r>
              <a:rPr lang="en-US" sz="2200" dirty="0">
                <a:solidFill>
                  <a:schemeClr val="tx1"/>
                </a:solidFill>
                <a:latin typeface="Calibri" panose="020F0502020204030204" pitchFamily="34" charset="0"/>
              </a:rPr>
              <a:t>12</a:t>
            </a:r>
            <a:r>
              <a:rPr lang="en-US" sz="2200" dirty="0">
                <a:solidFill>
                  <a:schemeClr val="tx1"/>
                </a:solidFill>
              </a:rPr>
              <a:t>-core) operating @</a:t>
            </a:r>
            <a:r>
              <a:rPr lang="en-US" sz="2200" dirty="0">
                <a:solidFill>
                  <a:schemeClr val="tx1"/>
                </a:solidFill>
                <a:latin typeface="Calibri" panose="020F0502020204030204" pitchFamily="34" charset="0"/>
              </a:rPr>
              <a:t>2.60</a:t>
            </a:r>
            <a:r>
              <a:rPr lang="en-US" sz="2200" dirty="0">
                <a:solidFill>
                  <a:schemeClr val="tx1"/>
                </a:solidFill>
              </a:rPr>
              <a:t>GHz with </a:t>
            </a:r>
            <a:r>
              <a:rPr lang="en-US" sz="2200" dirty="0">
                <a:solidFill>
                  <a:schemeClr val="tx1"/>
                </a:solidFill>
                <a:latin typeface="Calibri" panose="020F0502020204030204" pitchFamily="34" charset="0"/>
              </a:rPr>
              <a:t>64</a:t>
            </a:r>
            <a:r>
              <a:rPr lang="en-US" sz="2200" dirty="0">
                <a:solidFill>
                  <a:schemeClr val="tx1"/>
                </a:solidFill>
              </a:rPr>
              <a:t>GB DDR</a:t>
            </a:r>
            <a:r>
              <a:rPr lang="en-US" sz="2200" dirty="0">
                <a:solidFill>
                  <a:schemeClr val="tx1"/>
                </a:solidFill>
                <a:latin typeface="Calibri" panose="020F0502020204030204" pitchFamily="34" charset="0"/>
              </a:rPr>
              <a:t>4</a:t>
            </a:r>
            <a:r>
              <a:rPr lang="en-US" sz="2200" dirty="0">
                <a:solidFill>
                  <a:schemeClr val="tx1"/>
                </a:solidFill>
              </a:rPr>
              <a:t> memory</a:t>
            </a:r>
          </a:p>
          <a:p>
            <a:pPr marL="808038" lvl="2" indent="-214313">
              <a:lnSpc>
                <a:spcPct val="120000"/>
              </a:lnSpc>
              <a:spcBef>
                <a:spcPts val="0"/>
              </a:spcBef>
              <a:spcAft>
                <a:spcPts val="0"/>
              </a:spcAft>
            </a:pPr>
            <a:r>
              <a:rPr lang="en-US" sz="2200" dirty="0">
                <a:solidFill>
                  <a:schemeClr val="tx1"/>
                </a:solidFill>
              </a:rPr>
              <a:t>Using two simulated datasets:</a:t>
            </a:r>
          </a:p>
          <a:p>
            <a:pPr marL="989013" lvl="5" indent="-180975">
              <a:lnSpc>
                <a:spcPct val="120000"/>
              </a:lnSpc>
              <a:spcBef>
                <a:spcPts val="0"/>
              </a:spcBef>
              <a:spcAft>
                <a:spcPts val="0"/>
              </a:spcAft>
            </a:pPr>
            <a:r>
              <a:rPr lang="en-US" sz="2200" dirty="0">
                <a:solidFill>
                  <a:schemeClr val="tx1"/>
                </a:solidFill>
              </a:rPr>
              <a:t>Long ONT and PacBio reads: </a:t>
            </a:r>
            <a:r>
              <a:rPr lang="en-US" sz="2200" dirty="0">
                <a:solidFill>
                  <a:srgbClr val="7030A0"/>
                </a:solidFill>
                <a:latin typeface="Calibri" panose="020F0502020204030204" pitchFamily="34" charset="0"/>
                <a:cs typeface="Calibri" panose="020F0502020204030204" pitchFamily="34" charset="0"/>
              </a:rPr>
              <a:t>10</a:t>
            </a:r>
            <a:r>
              <a:rPr lang="en-US" sz="2200" dirty="0">
                <a:solidFill>
                  <a:srgbClr val="7030A0"/>
                </a:solidFill>
              </a:rPr>
              <a:t>Kbp reads, </a:t>
            </a:r>
            <a:r>
              <a:rPr lang="en-US" sz="2200" dirty="0">
                <a:solidFill>
                  <a:srgbClr val="7030A0"/>
                </a:solidFill>
                <a:latin typeface="Calibri" panose="020F0502020204030204" pitchFamily="34" charset="0"/>
                <a:cs typeface="Calibri" panose="020F0502020204030204" pitchFamily="34" charset="0"/>
              </a:rPr>
              <a:t>10-15%</a:t>
            </a:r>
            <a:r>
              <a:rPr lang="en-US" sz="2200" dirty="0">
                <a:solidFill>
                  <a:srgbClr val="7030A0"/>
                </a:solidFill>
              </a:rPr>
              <a:t> error rate</a:t>
            </a:r>
          </a:p>
          <a:p>
            <a:pPr marL="989013" lvl="5" indent="-180975">
              <a:lnSpc>
                <a:spcPct val="120000"/>
              </a:lnSpc>
              <a:spcBef>
                <a:spcPts val="0"/>
              </a:spcBef>
              <a:spcAft>
                <a:spcPts val="0"/>
              </a:spcAft>
            </a:pPr>
            <a:r>
              <a:rPr lang="en-US" sz="2200" dirty="0">
                <a:solidFill>
                  <a:schemeClr val="tx1"/>
                </a:solidFill>
              </a:rPr>
              <a:t>Short Illumina reads: </a:t>
            </a:r>
            <a:r>
              <a:rPr lang="en-US" sz="2200" dirty="0">
                <a:solidFill>
                  <a:srgbClr val="7030A0"/>
                </a:solidFill>
                <a:latin typeface="Calibri" panose="020F0502020204030204" pitchFamily="34" charset="0"/>
                <a:cs typeface="Calibri" panose="020F0502020204030204" pitchFamily="34" charset="0"/>
              </a:rPr>
              <a:t>100-250</a:t>
            </a:r>
            <a:r>
              <a:rPr lang="en-US" sz="2200" dirty="0">
                <a:solidFill>
                  <a:srgbClr val="7030A0"/>
                </a:solidFill>
              </a:rPr>
              <a:t>bp reads, </a:t>
            </a:r>
            <a:r>
              <a:rPr lang="en-US" sz="2200" dirty="0">
                <a:solidFill>
                  <a:srgbClr val="7030A0"/>
                </a:solidFill>
                <a:latin typeface="Calibri" panose="020F0502020204030204" pitchFamily="34" charset="0"/>
                <a:cs typeface="Calibri" panose="020F0502020204030204" pitchFamily="34" charset="0"/>
              </a:rPr>
              <a:t>5%</a:t>
            </a:r>
            <a:r>
              <a:rPr lang="en-US" sz="2200" dirty="0">
                <a:solidFill>
                  <a:srgbClr val="7030A0"/>
                </a:solidFill>
              </a:rPr>
              <a:t> error rate</a:t>
            </a:r>
          </a:p>
          <a:p>
            <a:pPr marL="625475" lvl="1">
              <a:lnSpc>
                <a:spcPct val="120000"/>
              </a:lnSpc>
              <a:spcBef>
                <a:spcPts val="3600"/>
              </a:spcBef>
              <a:spcAft>
                <a:spcPts val="0"/>
              </a:spcAft>
            </a:pPr>
            <a:r>
              <a:rPr lang="en-US" sz="2200" dirty="0">
                <a:solidFill>
                  <a:srgbClr val="7030A0"/>
                </a:solidFill>
              </a:rPr>
              <a:t>GACT of Darwin</a:t>
            </a:r>
            <a:r>
              <a:rPr lang="en-US" sz="2200" dirty="0">
                <a:solidFill>
                  <a:schemeClr val="tx1"/>
                </a:solidFill>
              </a:rPr>
              <a:t> and </a:t>
            </a:r>
            <a:r>
              <a:rPr lang="en-US" sz="2200" dirty="0" err="1">
                <a:solidFill>
                  <a:srgbClr val="7030A0"/>
                </a:solidFill>
              </a:rPr>
              <a:t>SillaX</a:t>
            </a:r>
            <a:r>
              <a:rPr lang="en-US" sz="2200" dirty="0">
                <a:solidFill>
                  <a:srgbClr val="7030A0"/>
                </a:solidFill>
              </a:rPr>
              <a:t> of </a:t>
            </a:r>
            <a:r>
              <a:rPr lang="en-US" sz="2200" dirty="0" err="1">
                <a:solidFill>
                  <a:srgbClr val="7030A0"/>
                </a:solidFill>
              </a:rPr>
              <a:t>GenAx</a:t>
            </a:r>
            <a:r>
              <a:rPr lang="en-US" sz="2200" baseline="30000" dirty="0">
                <a:solidFill>
                  <a:schemeClr val="tx1"/>
                </a:solidFill>
              </a:rPr>
              <a:t> </a:t>
            </a:r>
            <a:r>
              <a:rPr lang="en-US" sz="2200" dirty="0">
                <a:solidFill>
                  <a:schemeClr val="tx1"/>
                </a:solidFill>
              </a:rPr>
              <a:t>(state-of-the-art </a:t>
            </a:r>
            <a:r>
              <a:rPr lang="en-US" sz="2200" b="1" dirty="0">
                <a:solidFill>
                  <a:srgbClr val="C00000"/>
                </a:solidFill>
              </a:rPr>
              <a:t>HW</a:t>
            </a:r>
            <a:r>
              <a:rPr lang="en-US" sz="2200" dirty="0">
                <a:solidFill>
                  <a:schemeClr val="tx1"/>
                </a:solidFill>
              </a:rPr>
              <a:t>)</a:t>
            </a:r>
          </a:p>
          <a:p>
            <a:pPr marL="808038" lvl="2" indent="-214313">
              <a:lnSpc>
                <a:spcPct val="120000"/>
              </a:lnSpc>
              <a:spcBef>
                <a:spcPts val="0"/>
              </a:spcBef>
              <a:spcAft>
                <a:spcPts val="0"/>
              </a:spcAft>
            </a:pPr>
            <a:r>
              <a:rPr lang="en-US" sz="2200" dirty="0">
                <a:solidFill>
                  <a:schemeClr val="tx1"/>
                </a:solidFill>
              </a:rPr>
              <a:t>Open-source RTL for GACT</a:t>
            </a:r>
          </a:p>
          <a:p>
            <a:pPr marL="808038" lvl="2" indent="-214313">
              <a:lnSpc>
                <a:spcPct val="120000"/>
              </a:lnSpc>
              <a:spcBef>
                <a:spcPts val="0"/>
              </a:spcBef>
              <a:spcAft>
                <a:spcPts val="0"/>
              </a:spcAft>
            </a:pPr>
            <a:r>
              <a:rPr lang="en-US" sz="2200" dirty="0">
                <a:solidFill>
                  <a:schemeClr val="tx1"/>
                </a:solidFill>
              </a:rPr>
              <a:t>Data reported by the original work for </a:t>
            </a:r>
            <a:r>
              <a:rPr lang="en-US" sz="2200" dirty="0" err="1">
                <a:solidFill>
                  <a:schemeClr val="tx1"/>
                </a:solidFill>
              </a:rPr>
              <a:t>SillaX</a:t>
            </a:r>
            <a:endParaRPr lang="en-US" sz="2200" dirty="0">
              <a:solidFill>
                <a:schemeClr val="tx1"/>
              </a:solidFill>
            </a:endParaRPr>
          </a:p>
          <a:p>
            <a:pPr marL="808038" lvl="2" indent="-214313">
              <a:lnSpc>
                <a:spcPct val="120000"/>
              </a:lnSpc>
              <a:spcBef>
                <a:spcPts val="0"/>
              </a:spcBef>
              <a:spcAft>
                <a:spcPts val="0"/>
              </a:spcAft>
            </a:pPr>
            <a:r>
              <a:rPr lang="en-US" sz="2200" dirty="0">
                <a:solidFill>
                  <a:schemeClr val="tx1"/>
                </a:solidFill>
              </a:rPr>
              <a:t>GACT is best for </a:t>
            </a:r>
            <a:r>
              <a:rPr lang="en-US" sz="2200" dirty="0">
                <a:solidFill>
                  <a:srgbClr val="7030A0"/>
                </a:solidFill>
              </a:rPr>
              <a:t>long reads</a:t>
            </a:r>
            <a:r>
              <a:rPr lang="en-US" sz="2200" dirty="0">
                <a:solidFill>
                  <a:schemeClr val="tx1"/>
                </a:solidFill>
              </a:rPr>
              <a:t>, </a:t>
            </a:r>
            <a:r>
              <a:rPr lang="en-US" sz="2200" dirty="0" err="1">
                <a:solidFill>
                  <a:schemeClr val="tx1"/>
                </a:solidFill>
              </a:rPr>
              <a:t>SillaX</a:t>
            </a:r>
            <a:r>
              <a:rPr lang="en-US" sz="2200" dirty="0">
                <a:solidFill>
                  <a:schemeClr val="tx1"/>
                </a:solidFill>
              </a:rPr>
              <a:t> is best for </a:t>
            </a:r>
            <a:r>
              <a:rPr lang="en-US" sz="2200" dirty="0">
                <a:solidFill>
                  <a:srgbClr val="7030A0"/>
                </a:solidFill>
              </a:rPr>
              <a:t>short reads</a:t>
            </a:r>
          </a:p>
          <a:p>
            <a:pPr>
              <a:lnSpc>
                <a:spcPct val="110000"/>
              </a:lnSpc>
            </a:pPr>
            <a:endParaRPr lang="en-US" sz="2200" dirty="0"/>
          </a:p>
        </p:txBody>
      </p:sp>
      <p:sp>
        <p:nvSpPr>
          <p:cNvPr id="5" name="Slide Number Placeholder 4">
            <a:extLst>
              <a:ext uri="{FF2B5EF4-FFF2-40B4-BE49-F238E27FC236}">
                <a16:creationId xmlns:a16="http://schemas.microsoft.com/office/drawing/2014/main" id="{2E8DD9A6-446C-1F45-8DB1-056D723571CE}"/>
              </a:ext>
            </a:extLst>
          </p:cNvPr>
          <p:cNvSpPr>
            <a:spLocks noGrp="1"/>
          </p:cNvSpPr>
          <p:nvPr>
            <p:ph type="sldNum" sz="quarter" idx="10"/>
          </p:nvPr>
        </p:nvSpPr>
        <p:spPr/>
        <p:txBody>
          <a:bodyPr/>
          <a:lstStyle/>
          <a:p>
            <a:fld id="{BE67019E-6B59-9444-A8F8-0CFAB6B6981D}" type="slidenum">
              <a:rPr lang="en-US" smtClean="0"/>
              <a:pPr/>
              <a:t>31</a:t>
            </a:fld>
            <a:endParaRPr lang="en-US" dirty="0"/>
          </a:p>
        </p:txBody>
      </p:sp>
    </p:spTree>
    <p:extLst>
      <p:ext uri="{BB962C8B-B14F-4D97-AF65-F5344CB8AC3E}">
        <p14:creationId xmlns:p14="http://schemas.microsoft.com/office/powerpoint/2010/main" val="174909018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CBB27-54EF-D84B-B276-582F0A440E9B}"/>
              </a:ext>
            </a:extLst>
          </p:cNvPr>
          <p:cNvSpPr>
            <a:spLocks noGrp="1"/>
          </p:cNvSpPr>
          <p:nvPr>
            <p:ph type="title"/>
          </p:nvPr>
        </p:nvSpPr>
        <p:spPr>
          <a:xfrm>
            <a:off x="366963" y="257434"/>
            <a:ext cx="8410073" cy="753467"/>
          </a:xfrm>
        </p:spPr>
        <p:txBody>
          <a:bodyPr>
            <a:normAutofit fontScale="90000"/>
          </a:bodyPr>
          <a:lstStyle/>
          <a:p>
            <a:r>
              <a:rPr lang="en-US" dirty="0"/>
              <a:t>Evaluation Methodology (cont’d.)</a:t>
            </a:r>
          </a:p>
        </p:txBody>
      </p:sp>
      <p:sp>
        <p:nvSpPr>
          <p:cNvPr id="3" name="Content Placeholder 2">
            <a:extLst>
              <a:ext uri="{FF2B5EF4-FFF2-40B4-BE49-F238E27FC236}">
                <a16:creationId xmlns:a16="http://schemas.microsoft.com/office/drawing/2014/main" id="{785AB0FB-CDB2-854B-BA22-041A994E2930}"/>
              </a:ext>
            </a:extLst>
          </p:cNvPr>
          <p:cNvSpPr>
            <a:spLocks noGrp="1"/>
          </p:cNvSpPr>
          <p:nvPr>
            <p:ph idx="1"/>
          </p:nvPr>
        </p:nvSpPr>
        <p:spPr>
          <a:xfrm>
            <a:off x="366963" y="1150883"/>
            <a:ext cx="8410073" cy="5249916"/>
          </a:xfrm>
        </p:spPr>
        <p:txBody>
          <a:bodyPr>
            <a:noAutofit/>
          </a:bodyPr>
          <a:lstStyle/>
          <a:p>
            <a:pPr marL="279400" indent="-279400">
              <a:lnSpc>
                <a:spcPct val="120000"/>
              </a:lnSpc>
              <a:spcBef>
                <a:spcPts val="0"/>
              </a:spcBef>
              <a:spcAft>
                <a:spcPts val="0"/>
              </a:spcAft>
            </a:pPr>
            <a:r>
              <a:rPr lang="en-US" sz="2200" b="1" dirty="0">
                <a:solidFill>
                  <a:srgbClr val="00B050"/>
                </a:solidFill>
              </a:rPr>
              <a:t>For Use Case 2: Pre-Alignment Filtering, </a:t>
            </a:r>
            <a:r>
              <a:rPr lang="en-US" sz="2200" dirty="0">
                <a:solidFill>
                  <a:schemeClr val="tx1"/>
                </a:solidFill>
              </a:rPr>
              <a:t>we compare GenASM with:</a:t>
            </a:r>
          </a:p>
          <a:p>
            <a:pPr marL="593725" lvl="1" indent="-231775">
              <a:lnSpc>
                <a:spcPct val="120000"/>
              </a:lnSpc>
              <a:spcBef>
                <a:spcPts val="600"/>
              </a:spcBef>
              <a:spcAft>
                <a:spcPts val="0"/>
              </a:spcAft>
            </a:pPr>
            <a:r>
              <a:rPr lang="en-US" sz="2200" dirty="0">
                <a:solidFill>
                  <a:srgbClr val="00B050"/>
                </a:solidFill>
              </a:rPr>
              <a:t>Shouji</a:t>
            </a:r>
            <a:r>
              <a:rPr lang="en-US" sz="2200" dirty="0">
                <a:solidFill>
                  <a:schemeClr val="tx1"/>
                </a:solidFill>
              </a:rPr>
              <a:t> (state-of-the-art </a:t>
            </a:r>
            <a:r>
              <a:rPr lang="en-US" sz="2200" b="1" dirty="0">
                <a:solidFill>
                  <a:srgbClr val="C00000"/>
                </a:solidFill>
              </a:rPr>
              <a:t>HW</a:t>
            </a:r>
            <a:r>
              <a:rPr lang="en-US" sz="2200" dirty="0">
                <a:solidFill>
                  <a:schemeClr val="tx1"/>
                </a:solidFill>
              </a:rPr>
              <a:t> – FPGA-based filter)</a:t>
            </a:r>
            <a:endParaRPr lang="en-US" sz="2200" baseline="30000" dirty="0">
              <a:solidFill>
                <a:schemeClr val="tx1"/>
              </a:solidFill>
            </a:endParaRPr>
          </a:p>
          <a:p>
            <a:pPr marL="808038" lvl="2" indent="-214313">
              <a:lnSpc>
                <a:spcPct val="120000"/>
              </a:lnSpc>
              <a:spcBef>
                <a:spcPts val="0"/>
              </a:spcBef>
              <a:spcAft>
                <a:spcPts val="0"/>
              </a:spcAft>
            </a:pPr>
            <a:r>
              <a:rPr lang="en-US" sz="2200" dirty="0">
                <a:solidFill>
                  <a:schemeClr val="tx1"/>
                </a:solidFill>
              </a:rPr>
              <a:t>Using two datasets provided as test cases:</a:t>
            </a:r>
          </a:p>
          <a:p>
            <a:pPr marL="1022350" lvl="3" indent="-165100">
              <a:lnSpc>
                <a:spcPct val="120000"/>
              </a:lnSpc>
              <a:spcBef>
                <a:spcPts val="0"/>
              </a:spcBef>
              <a:spcAft>
                <a:spcPts val="0"/>
              </a:spcAft>
              <a:buFont typeface="Arial" panose="020B0604020202020204" pitchFamily="34" charset="0"/>
              <a:buChar char="•"/>
            </a:pPr>
            <a:r>
              <a:rPr lang="en-US" sz="2200" dirty="0">
                <a:solidFill>
                  <a:srgbClr val="00B050"/>
                </a:solidFill>
                <a:latin typeface="Calibri" panose="020F0502020204030204" pitchFamily="34" charset="0"/>
              </a:rPr>
              <a:t>100</a:t>
            </a:r>
            <a:r>
              <a:rPr lang="en-US" sz="2200" dirty="0">
                <a:solidFill>
                  <a:srgbClr val="00B050"/>
                </a:solidFill>
              </a:rPr>
              <a:t>bp</a:t>
            </a:r>
            <a:r>
              <a:rPr lang="en-US" sz="2200" dirty="0">
                <a:solidFill>
                  <a:schemeClr val="tx1"/>
                </a:solidFill>
              </a:rPr>
              <a:t> reference-read pairs with </a:t>
            </a:r>
            <a:r>
              <a:rPr lang="en-US" sz="2200" dirty="0">
                <a:solidFill>
                  <a:srgbClr val="00B050"/>
                </a:solidFill>
              </a:rPr>
              <a:t>an edit distance threshold of </a:t>
            </a:r>
            <a:r>
              <a:rPr lang="en-US" sz="2200" dirty="0">
                <a:solidFill>
                  <a:srgbClr val="00B050"/>
                </a:solidFill>
                <a:latin typeface="Calibri" panose="020F0502020204030204" pitchFamily="34" charset="0"/>
              </a:rPr>
              <a:t>5</a:t>
            </a:r>
          </a:p>
          <a:p>
            <a:pPr marL="1022350" lvl="3" indent="-165100">
              <a:lnSpc>
                <a:spcPct val="120000"/>
              </a:lnSpc>
              <a:spcBef>
                <a:spcPts val="0"/>
              </a:spcBef>
              <a:spcAft>
                <a:spcPts val="0"/>
              </a:spcAft>
              <a:buFont typeface="Arial" panose="020B0604020202020204" pitchFamily="34" charset="0"/>
              <a:buChar char="•"/>
            </a:pPr>
            <a:r>
              <a:rPr lang="en-US" sz="2200" dirty="0">
                <a:solidFill>
                  <a:srgbClr val="00B050"/>
                </a:solidFill>
                <a:latin typeface="Calibri" panose="020F0502020204030204" pitchFamily="34" charset="0"/>
              </a:rPr>
              <a:t>250</a:t>
            </a:r>
            <a:r>
              <a:rPr lang="en-US" sz="2200" dirty="0">
                <a:solidFill>
                  <a:srgbClr val="00B050"/>
                </a:solidFill>
              </a:rPr>
              <a:t>bp</a:t>
            </a:r>
            <a:r>
              <a:rPr lang="en-US" sz="2200" dirty="0">
                <a:solidFill>
                  <a:schemeClr val="tx1"/>
                </a:solidFill>
              </a:rPr>
              <a:t> reference-read pairs with </a:t>
            </a:r>
            <a:r>
              <a:rPr lang="en-US" sz="2200" dirty="0">
                <a:solidFill>
                  <a:srgbClr val="00B050"/>
                </a:solidFill>
              </a:rPr>
              <a:t>an edit distance threshold of </a:t>
            </a:r>
            <a:r>
              <a:rPr lang="en-US" sz="2200" dirty="0">
                <a:solidFill>
                  <a:srgbClr val="00B050"/>
                </a:solidFill>
                <a:latin typeface="Calibri" panose="020F0502020204030204" pitchFamily="34" charset="0"/>
              </a:rPr>
              <a:t>15</a:t>
            </a:r>
            <a:endParaRPr lang="en-US" sz="2200" dirty="0">
              <a:latin typeface="Calibri" panose="020F0502020204030204" pitchFamily="34" charset="0"/>
            </a:endParaRPr>
          </a:p>
          <a:p>
            <a:pPr marL="279400" indent="-279400">
              <a:lnSpc>
                <a:spcPct val="120000"/>
              </a:lnSpc>
              <a:spcBef>
                <a:spcPts val="3000"/>
              </a:spcBef>
              <a:spcAft>
                <a:spcPts val="0"/>
              </a:spcAft>
            </a:pPr>
            <a:r>
              <a:rPr lang="en-US" sz="2200" b="1" dirty="0">
                <a:solidFill>
                  <a:srgbClr val="FE6200"/>
                </a:solidFill>
              </a:rPr>
              <a:t>For Use Case 3: Edit Distance Calculation</a:t>
            </a:r>
            <a:r>
              <a:rPr lang="en-US" sz="2200" dirty="0">
                <a:solidFill>
                  <a:srgbClr val="FE6200"/>
                </a:solidFill>
              </a:rPr>
              <a:t>,</a:t>
            </a:r>
            <a:r>
              <a:rPr lang="en-US" sz="2200" dirty="0">
                <a:solidFill>
                  <a:srgbClr val="7030A0"/>
                </a:solidFill>
              </a:rPr>
              <a:t> </a:t>
            </a:r>
            <a:r>
              <a:rPr lang="en-US" sz="2200" dirty="0">
                <a:solidFill>
                  <a:schemeClr val="tx1"/>
                </a:solidFill>
              </a:rPr>
              <a:t>we compare GenASM with:</a:t>
            </a:r>
          </a:p>
          <a:p>
            <a:pPr marL="593725" lvl="1" indent="-231775">
              <a:lnSpc>
                <a:spcPct val="120000"/>
              </a:lnSpc>
              <a:spcBef>
                <a:spcPts val="600"/>
              </a:spcBef>
              <a:spcAft>
                <a:spcPts val="0"/>
              </a:spcAft>
            </a:pPr>
            <a:r>
              <a:rPr lang="en-US" sz="2200" dirty="0">
                <a:solidFill>
                  <a:srgbClr val="FE6200"/>
                </a:solidFill>
              </a:rPr>
              <a:t>Edlib</a:t>
            </a:r>
            <a:r>
              <a:rPr lang="en-US" sz="2200" dirty="0">
                <a:solidFill>
                  <a:schemeClr val="tx1"/>
                </a:solidFill>
              </a:rPr>
              <a:t> (state-of-the-art </a:t>
            </a:r>
            <a:r>
              <a:rPr lang="en-US" sz="2200" b="1" dirty="0">
                <a:solidFill>
                  <a:srgbClr val="0070C0"/>
                </a:solidFill>
              </a:rPr>
              <a:t>SW</a:t>
            </a:r>
            <a:r>
              <a:rPr lang="en-US" sz="2200" dirty="0">
                <a:solidFill>
                  <a:schemeClr val="tx1"/>
                </a:solidFill>
              </a:rPr>
              <a:t>)</a:t>
            </a:r>
            <a:endParaRPr lang="en-US" sz="2200" baseline="30000" dirty="0">
              <a:solidFill>
                <a:schemeClr val="tx1"/>
              </a:solidFill>
            </a:endParaRPr>
          </a:p>
          <a:p>
            <a:pPr marL="808038" lvl="2" indent="-214313">
              <a:lnSpc>
                <a:spcPct val="120000"/>
              </a:lnSpc>
              <a:spcBef>
                <a:spcPts val="0"/>
              </a:spcBef>
              <a:spcAft>
                <a:spcPts val="0"/>
              </a:spcAft>
            </a:pPr>
            <a:r>
              <a:rPr lang="en-US" sz="2200" dirty="0">
                <a:solidFill>
                  <a:schemeClr val="tx1"/>
                </a:solidFill>
              </a:rPr>
              <a:t>Using two </a:t>
            </a:r>
            <a:r>
              <a:rPr lang="en-US" sz="2200" dirty="0">
                <a:solidFill>
                  <a:srgbClr val="FE6200"/>
                </a:solidFill>
                <a:latin typeface="Calibri" panose="020F0502020204030204" pitchFamily="34" charset="0"/>
              </a:rPr>
              <a:t>100</a:t>
            </a:r>
            <a:r>
              <a:rPr lang="en-US" sz="2200" dirty="0">
                <a:solidFill>
                  <a:srgbClr val="FE6200"/>
                </a:solidFill>
              </a:rPr>
              <a:t>Kbp and </a:t>
            </a:r>
            <a:r>
              <a:rPr lang="en-US" sz="2200" dirty="0">
                <a:solidFill>
                  <a:srgbClr val="FE6200"/>
                </a:solidFill>
                <a:latin typeface="Calibri" panose="020F0502020204030204" pitchFamily="34" charset="0"/>
              </a:rPr>
              <a:t>1</a:t>
            </a:r>
            <a:r>
              <a:rPr lang="en-US" sz="2200" dirty="0">
                <a:solidFill>
                  <a:srgbClr val="FE6200"/>
                </a:solidFill>
              </a:rPr>
              <a:t>Mbp </a:t>
            </a:r>
            <a:r>
              <a:rPr lang="en-US" sz="2200" dirty="0">
                <a:solidFill>
                  <a:schemeClr val="tx1"/>
                </a:solidFill>
              </a:rPr>
              <a:t>sequences with </a:t>
            </a:r>
            <a:r>
              <a:rPr lang="en-US" sz="2200" dirty="0">
                <a:solidFill>
                  <a:srgbClr val="FE6200"/>
                </a:solidFill>
              </a:rPr>
              <a:t>similarity ranging between </a:t>
            </a:r>
            <a:r>
              <a:rPr lang="en-US" sz="2200" dirty="0">
                <a:solidFill>
                  <a:srgbClr val="FE6200"/>
                </a:solidFill>
                <a:latin typeface="Calibri" panose="020F0502020204030204" pitchFamily="34" charset="0"/>
              </a:rPr>
              <a:t>60%-99%</a:t>
            </a:r>
          </a:p>
          <a:p>
            <a:pPr marL="593725" lvl="1" indent="-231775">
              <a:lnSpc>
                <a:spcPct val="120000"/>
              </a:lnSpc>
              <a:spcBef>
                <a:spcPts val="1200"/>
              </a:spcBef>
              <a:spcAft>
                <a:spcPts val="0"/>
              </a:spcAft>
            </a:pPr>
            <a:r>
              <a:rPr lang="en-US" sz="2200" dirty="0">
                <a:solidFill>
                  <a:srgbClr val="FE6200"/>
                </a:solidFill>
              </a:rPr>
              <a:t>ASAP</a:t>
            </a:r>
            <a:r>
              <a:rPr lang="en-US" sz="2200" baseline="30000" dirty="0">
                <a:solidFill>
                  <a:schemeClr val="tx1"/>
                </a:solidFill>
              </a:rPr>
              <a:t> </a:t>
            </a:r>
            <a:r>
              <a:rPr lang="en-US" sz="2200" dirty="0">
                <a:solidFill>
                  <a:schemeClr val="tx1"/>
                </a:solidFill>
              </a:rPr>
              <a:t>(state-of-the-art </a:t>
            </a:r>
            <a:r>
              <a:rPr lang="en-US" sz="2200" b="1" dirty="0">
                <a:solidFill>
                  <a:srgbClr val="C00000"/>
                </a:solidFill>
              </a:rPr>
              <a:t>HW</a:t>
            </a:r>
            <a:r>
              <a:rPr lang="en-US" sz="2200" dirty="0">
                <a:solidFill>
                  <a:schemeClr val="tx1"/>
                </a:solidFill>
              </a:rPr>
              <a:t> – FPGA-based accelerator)</a:t>
            </a:r>
            <a:r>
              <a:rPr lang="en-US" sz="2200" dirty="0"/>
              <a:t> </a:t>
            </a:r>
            <a:endParaRPr lang="en-US" sz="2200" dirty="0">
              <a:solidFill>
                <a:schemeClr val="tx1"/>
              </a:solidFill>
            </a:endParaRPr>
          </a:p>
          <a:p>
            <a:pPr marL="808038" lvl="2" indent="-214313">
              <a:lnSpc>
                <a:spcPct val="120000"/>
              </a:lnSpc>
              <a:spcBef>
                <a:spcPts val="0"/>
              </a:spcBef>
              <a:spcAft>
                <a:spcPts val="0"/>
              </a:spcAft>
            </a:pPr>
            <a:r>
              <a:rPr lang="en-US" sz="2200" dirty="0">
                <a:solidFill>
                  <a:schemeClr val="tx1"/>
                </a:solidFill>
              </a:rPr>
              <a:t>Using data reported by the original work</a:t>
            </a:r>
          </a:p>
          <a:p>
            <a:pPr lvl="2">
              <a:lnSpc>
                <a:spcPct val="120000"/>
              </a:lnSpc>
              <a:spcBef>
                <a:spcPts val="0"/>
              </a:spcBef>
              <a:spcAft>
                <a:spcPts val="0"/>
              </a:spcAft>
            </a:pPr>
            <a:endParaRPr lang="en-US" sz="2200" dirty="0"/>
          </a:p>
          <a:p>
            <a:pPr marL="717550" lvl="2" indent="0">
              <a:lnSpc>
                <a:spcPct val="120000"/>
              </a:lnSpc>
              <a:spcBef>
                <a:spcPts val="0"/>
              </a:spcBef>
              <a:spcAft>
                <a:spcPts val="0"/>
              </a:spcAft>
              <a:buNone/>
            </a:pPr>
            <a:endParaRPr lang="en-US" sz="2200" dirty="0"/>
          </a:p>
        </p:txBody>
      </p:sp>
      <p:sp>
        <p:nvSpPr>
          <p:cNvPr id="5" name="Slide Number Placeholder 4">
            <a:extLst>
              <a:ext uri="{FF2B5EF4-FFF2-40B4-BE49-F238E27FC236}">
                <a16:creationId xmlns:a16="http://schemas.microsoft.com/office/drawing/2014/main" id="{2E8DD9A6-446C-1F45-8DB1-056D723571CE}"/>
              </a:ext>
            </a:extLst>
          </p:cNvPr>
          <p:cNvSpPr>
            <a:spLocks noGrp="1"/>
          </p:cNvSpPr>
          <p:nvPr>
            <p:ph type="sldNum" sz="quarter" idx="10"/>
          </p:nvPr>
        </p:nvSpPr>
        <p:spPr/>
        <p:txBody>
          <a:bodyPr/>
          <a:lstStyle/>
          <a:p>
            <a:fld id="{BE67019E-6B59-9444-A8F8-0CFAB6B6981D}" type="slidenum">
              <a:rPr lang="en-US" smtClean="0"/>
              <a:pPr/>
              <a:t>32</a:t>
            </a:fld>
            <a:endParaRPr lang="en-US" dirty="0"/>
          </a:p>
        </p:txBody>
      </p:sp>
    </p:spTree>
    <p:extLst>
      <p:ext uri="{BB962C8B-B14F-4D97-AF65-F5344CB8AC3E}">
        <p14:creationId xmlns:p14="http://schemas.microsoft.com/office/powerpoint/2010/main" val="190868057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F59DEC-4764-D047-BE94-404AA2F807CE}"/>
              </a:ext>
            </a:extLst>
          </p:cNvPr>
          <p:cNvSpPr>
            <a:spLocks noGrp="1"/>
          </p:cNvSpPr>
          <p:nvPr>
            <p:ph type="title"/>
          </p:nvPr>
        </p:nvSpPr>
        <p:spPr>
          <a:xfrm>
            <a:off x="366963" y="257434"/>
            <a:ext cx="8410073" cy="753467"/>
          </a:xfrm>
        </p:spPr>
        <p:txBody>
          <a:bodyPr>
            <a:normAutofit fontScale="90000"/>
          </a:bodyPr>
          <a:lstStyle/>
          <a:p>
            <a:r>
              <a:rPr lang="en-US" dirty="0"/>
              <a:t>Key Results – Area and Power</a:t>
            </a:r>
          </a:p>
        </p:txBody>
      </p:sp>
      <p:sp>
        <p:nvSpPr>
          <p:cNvPr id="3" name="Content Placeholder 2">
            <a:extLst>
              <a:ext uri="{FF2B5EF4-FFF2-40B4-BE49-F238E27FC236}">
                <a16:creationId xmlns:a16="http://schemas.microsoft.com/office/drawing/2014/main" id="{352355FD-8978-034C-A4F6-5DDD1F67AC9E}"/>
              </a:ext>
            </a:extLst>
          </p:cNvPr>
          <p:cNvSpPr>
            <a:spLocks noGrp="1"/>
          </p:cNvSpPr>
          <p:nvPr>
            <p:ph idx="1"/>
          </p:nvPr>
        </p:nvSpPr>
        <p:spPr>
          <a:xfrm>
            <a:off x="366963" y="1153551"/>
            <a:ext cx="8410073" cy="5281539"/>
          </a:xfrm>
        </p:spPr>
        <p:txBody>
          <a:bodyPr>
            <a:noAutofit/>
          </a:bodyPr>
          <a:lstStyle/>
          <a:p>
            <a:pPr marL="463550" indent="-285750">
              <a:lnSpc>
                <a:spcPct val="120000"/>
              </a:lnSpc>
              <a:spcBef>
                <a:spcPts val="0"/>
              </a:spcBef>
              <a:spcAft>
                <a:spcPts val="0"/>
              </a:spcAft>
            </a:pPr>
            <a:r>
              <a:rPr lang="en-US" dirty="0">
                <a:solidFill>
                  <a:schemeClr val="tx1"/>
                </a:solidFill>
              </a:rPr>
              <a:t>Based on our </a:t>
            </a:r>
            <a:r>
              <a:rPr lang="en-US" b="1" dirty="0">
                <a:solidFill>
                  <a:srgbClr val="0070C0"/>
                </a:solidFill>
              </a:rPr>
              <a:t>synthesis</a:t>
            </a:r>
            <a:r>
              <a:rPr lang="en-US" dirty="0">
                <a:solidFill>
                  <a:schemeClr val="tx1"/>
                </a:solidFill>
              </a:rPr>
              <a:t> of </a:t>
            </a:r>
            <a:r>
              <a:rPr lang="en-US" b="1" dirty="0">
                <a:solidFill>
                  <a:srgbClr val="0070C0"/>
                </a:solidFill>
              </a:rPr>
              <a:t>GenASM-DC</a:t>
            </a:r>
            <a:r>
              <a:rPr lang="en-US" b="1" dirty="0">
                <a:solidFill>
                  <a:srgbClr val="1F8DD3"/>
                </a:solidFill>
              </a:rPr>
              <a:t> </a:t>
            </a:r>
            <a:r>
              <a:rPr lang="en-US" dirty="0">
                <a:solidFill>
                  <a:schemeClr val="tx1"/>
                </a:solidFill>
              </a:rPr>
              <a:t>and</a:t>
            </a:r>
            <a:r>
              <a:rPr lang="en-US" b="1" dirty="0">
                <a:solidFill>
                  <a:srgbClr val="1F8DD3"/>
                </a:solidFill>
              </a:rPr>
              <a:t> </a:t>
            </a:r>
            <a:r>
              <a:rPr lang="en-US" b="1" dirty="0">
                <a:solidFill>
                  <a:srgbClr val="0070C0"/>
                </a:solidFill>
              </a:rPr>
              <a:t>GenASM-TB</a:t>
            </a:r>
            <a:r>
              <a:rPr lang="en-US" b="1" dirty="0">
                <a:solidFill>
                  <a:srgbClr val="1F8DD3"/>
                </a:solidFill>
              </a:rPr>
              <a:t> </a:t>
            </a:r>
            <a:r>
              <a:rPr lang="en-US" dirty="0">
                <a:solidFill>
                  <a:schemeClr val="tx1"/>
                </a:solidFill>
              </a:rPr>
              <a:t>accelerator datapaths using the Synopsys Design Compiler with a </a:t>
            </a:r>
            <a:r>
              <a:rPr lang="en-US" b="1" dirty="0">
                <a:solidFill>
                  <a:srgbClr val="0070C0"/>
                </a:solidFill>
                <a:latin typeface="Calibri" panose="020F0502020204030204" pitchFamily="34" charset="0"/>
              </a:rPr>
              <a:t>28</a:t>
            </a:r>
            <a:r>
              <a:rPr lang="en-US" b="1" dirty="0">
                <a:solidFill>
                  <a:srgbClr val="0070C0"/>
                </a:solidFill>
              </a:rPr>
              <a:t>nm</a:t>
            </a:r>
            <a:r>
              <a:rPr lang="en-US" dirty="0">
                <a:solidFill>
                  <a:srgbClr val="1F8DD3"/>
                </a:solidFill>
              </a:rPr>
              <a:t> </a:t>
            </a:r>
            <a:r>
              <a:rPr lang="en-US" dirty="0">
                <a:solidFill>
                  <a:schemeClr val="tx1"/>
                </a:solidFill>
              </a:rPr>
              <a:t>process:</a:t>
            </a:r>
          </a:p>
          <a:p>
            <a:pPr marL="727075" lvl="1" indent="-228600">
              <a:lnSpc>
                <a:spcPct val="120000"/>
              </a:lnSpc>
              <a:spcBef>
                <a:spcPts val="0"/>
              </a:spcBef>
              <a:spcAft>
                <a:spcPts val="0"/>
              </a:spcAft>
            </a:pPr>
            <a:r>
              <a:rPr lang="en-US" sz="2000" dirty="0">
                <a:solidFill>
                  <a:schemeClr val="tx1"/>
                </a:solidFill>
              </a:rPr>
              <a:t>Both GenASM-DC and GenASM-TB operate </a:t>
            </a:r>
            <a:r>
              <a:rPr lang="en-US" sz="2000" b="1" dirty="0">
                <a:solidFill>
                  <a:srgbClr val="0070C0"/>
                </a:solidFill>
              </a:rPr>
              <a:t>@ </a:t>
            </a:r>
            <a:r>
              <a:rPr lang="en-US" sz="2000" b="1" dirty="0">
                <a:solidFill>
                  <a:srgbClr val="0070C0"/>
                </a:solidFill>
                <a:latin typeface="Calibri" panose="020F0502020204030204" pitchFamily="34" charset="0"/>
              </a:rPr>
              <a:t>1</a:t>
            </a:r>
            <a:r>
              <a:rPr lang="en-US" sz="2000" b="1" dirty="0">
                <a:solidFill>
                  <a:srgbClr val="0070C0"/>
                </a:solidFill>
              </a:rPr>
              <a:t>GHz</a:t>
            </a:r>
          </a:p>
          <a:p>
            <a:pPr marL="727075" lvl="1" indent="-285750">
              <a:lnSpc>
                <a:spcPct val="120000"/>
              </a:lnSpc>
              <a:spcBef>
                <a:spcPts val="0"/>
              </a:spcBef>
              <a:spcAft>
                <a:spcPts val="0"/>
              </a:spcAft>
            </a:pPr>
            <a:endParaRPr lang="en-US" sz="2000" b="1" dirty="0">
              <a:solidFill>
                <a:srgbClr val="0070C0"/>
              </a:solidFill>
            </a:endParaRPr>
          </a:p>
          <a:p>
            <a:pPr marL="727075" lvl="1" indent="-285750">
              <a:lnSpc>
                <a:spcPct val="120000"/>
              </a:lnSpc>
              <a:spcBef>
                <a:spcPts val="0"/>
              </a:spcBef>
              <a:spcAft>
                <a:spcPts val="0"/>
              </a:spcAft>
            </a:pPr>
            <a:endParaRPr lang="en-US" sz="2000" b="1" dirty="0">
              <a:solidFill>
                <a:srgbClr val="0070C0"/>
              </a:solidFill>
            </a:endParaRPr>
          </a:p>
          <a:p>
            <a:pPr marL="727075" lvl="1" indent="-285750">
              <a:lnSpc>
                <a:spcPct val="120000"/>
              </a:lnSpc>
              <a:spcBef>
                <a:spcPts val="0"/>
              </a:spcBef>
              <a:spcAft>
                <a:spcPts val="0"/>
              </a:spcAft>
            </a:pPr>
            <a:endParaRPr lang="en-US" sz="2000" b="1" dirty="0">
              <a:solidFill>
                <a:srgbClr val="0070C0"/>
              </a:solidFill>
            </a:endParaRPr>
          </a:p>
          <a:p>
            <a:pPr marL="727075" lvl="1" indent="-285750">
              <a:lnSpc>
                <a:spcPct val="120000"/>
              </a:lnSpc>
              <a:spcBef>
                <a:spcPts val="0"/>
              </a:spcBef>
              <a:spcAft>
                <a:spcPts val="0"/>
              </a:spcAft>
            </a:pPr>
            <a:endParaRPr lang="en-US" sz="2000" b="1" dirty="0">
              <a:solidFill>
                <a:srgbClr val="0070C0"/>
              </a:solidFill>
            </a:endParaRPr>
          </a:p>
          <a:p>
            <a:pPr marL="727075" lvl="1" indent="-285750">
              <a:lnSpc>
                <a:spcPct val="120000"/>
              </a:lnSpc>
              <a:spcBef>
                <a:spcPts val="0"/>
              </a:spcBef>
              <a:spcAft>
                <a:spcPts val="0"/>
              </a:spcAft>
            </a:pPr>
            <a:endParaRPr lang="en-US" sz="2000" b="1" dirty="0">
              <a:solidFill>
                <a:srgbClr val="0070C0"/>
              </a:solidFill>
            </a:endParaRPr>
          </a:p>
          <a:p>
            <a:pPr marL="727075" lvl="1" indent="-285750">
              <a:lnSpc>
                <a:spcPct val="120000"/>
              </a:lnSpc>
              <a:spcBef>
                <a:spcPts val="0"/>
              </a:spcBef>
              <a:spcAft>
                <a:spcPts val="0"/>
              </a:spcAft>
            </a:pPr>
            <a:endParaRPr lang="en-US" sz="2000" b="1" dirty="0">
              <a:solidFill>
                <a:srgbClr val="0070C0"/>
              </a:solidFill>
            </a:endParaRPr>
          </a:p>
          <a:p>
            <a:pPr marL="441325" lvl="1" indent="0">
              <a:lnSpc>
                <a:spcPct val="120000"/>
              </a:lnSpc>
              <a:spcBef>
                <a:spcPts val="0"/>
              </a:spcBef>
              <a:spcAft>
                <a:spcPts val="0"/>
              </a:spcAft>
              <a:buNone/>
            </a:pPr>
            <a:endParaRPr lang="en-US" sz="2000" b="1" dirty="0">
              <a:solidFill>
                <a:srgbClr val="0070C0"/>
              </a:solidFill>
            </a:endParaRPr>
          </a:p>
          <a:p>
            <a:pPr marL="441325" lvl="1" indent="0">
              <a:lnSpc>
                <a:spcPct val="120000"/>
              </a:lnSpc>
              <a:spcBef>
                <a:spcPts val="0"/>
              </a:spcBef>
              <a:spcAft>
                <a:spcPts val="0"/>
              </a:spcAft>
              <a:buNone/>
            </a:pPr>
            <a:endParaRPr lang="en-US" sz="2000" b="1" dirty="0">
              <a:solidFill>
                <a:srgbClr val="0070C0"/>
              </a:solidFill>
            </a:endParaRPr>
          </a:p>
          <a:p>
            <a:pPr marL="177800" indent="0">
              <a:lnSpc>
                <a:spcPct val="120000"/>
              </a:lnSpc>
              <a:spcBef>
                <a:spcPts val="0"/>
              </a:spcBef>
              <a:spcAft>
                <a:spcPts val="0"/>
              </a:spcAft>
              <a:buNone/>
            </a:pPr>
            <a:endParaRPr lang="en-US" dirty="0">
              <a:solidFill>
                <a:schemeClr val="tx1"/>
              </a:solidFill>
            </a:endParaRPr>
          </a:p>
          <a:p>
            <a:pPr marL="463550" indent="-285750">
              <a:lnSpc>
                <a:spcPct val="120000"/>
              </a:lnSpc>
              <a:spcBef>
                <a:spcPts val="0"/>
              </a:spcBef>
              <a:spcAft>
                <a:spcPts val="0"/>
              </a:spcAft>
            </a:pPr>
            <a:endParaRPr lang="en-US" dirty="0">
              <a:solidFill>
                <a:schemeClr val="tx1"/>
              </a:solidFill>
            </a:endParaRPr>
          </a:p>
          <a:p>
            <a:pPr marL="463550" indent="-285750">
              <a:lnSpc>
                <a:spcPct val="120000"/>
              </a:lnSpc>
              <a:spcBef>
                <a:spcPts val="0"/>
              </a:spcBef>
              <a:spcAft>
                <a:spcPts val="0"/>
              </a:spcAft>
            </a:pPr>
            <a:endParaRPr lang="en-US" dirty="0">
              <a:solidFill>
                <a:schemeClr val="tx1"/>
              </a:solidFill>
            </a:endParaRPr>
          </a:p>
          <a:p>
            <a:pPr marL="463550" indent="-285750">
              <a:lnSpc>
                <a:spcPct val="120000"/>
              </a:lnSpc>
              <a:spcBef>
                <a:spcPts val="0"/>
              </a:spcBef>
              <a:spcAft>
                <a:spcPts val="0"/>
              </a:spcAft>
            </a:pPr>
            <a:endParaRPr lang="en-US" dirty="0">
              <a:solidFill>
                <a:schemeClr val="tx1"/>
              </a:solidFill>
            </a:endParaRPr>
          </a:p>
          <a:p>
            <a:pPr marL="463550" indent="-285750">
              <a:lnSpc>
                <a:spcPct val="120000"/>
              </a:lnSpc>
              <a:spcBef>
                <a:spcPts val="0"/>
              </a:spcBef>
              <a:spcAft>
                <a:spcPts val="0"/>
              </a:spcAft>
            </a:pPr>
            <a:endParaRPr lang="en-US" dirty="0">
              <a:solidFill>
                <a:schemeClr val="tx1"/>
              </a:solidFill>
            </a:endParaRPr>
          </a:p>
          <a:p>
            <a:pPr marL="463550" indent="-285750">
              <a:lnSpc>
                <a:spcPct val="120000"/>
              </a:lnSpc>
              <a:spcBef>
                <a:spcPts val="0"/>
              </a:spcBef>
              <a:spcAft>
                <a:spcPts val="0"/>
              </a:spcAft>
            </a:pPr>
            <a:endParaRPr lang="en-US" dirty="0">
              <a:solidFill>
                <a:schemeClr val="tx1"/>
              </a:solidFill>
            </a:endParaRPr>
          </a:p>
          <a:p>
            <a:pPr marL="463550" indent="-285750">
              <a:lnSpc>
                <a:spcPct val="120000"/>
              </a:lnSpc>
              <a:spcBef>
                <a:spcPts val="0"/>
              </a:spcBef>
              <a:spcAft>
                <a:spcPts val="0"/>
              </a:spcAft>
            </a:pPr>
            <a:endParaRPr lang="en-US" dirty="0">
              <a:solidFill>
                <a:schemeClr val="tx1"/>
              </a:solidFill>
            </a:endParaRPr>
          </a:p>
          <a:p>
            <a:pPr marL="463550" indent="-285750">
              <a:lnSpc>
                <a:spcPct val="120000"/>
              </a:lnSpc>
              <a:spcBef>
                <a:spcPts val="0"/>
              </a:spcBef>
              <a:spcAft>
                <a:spcPts val="0"/>
              </a:spcAft>
            </a:pPr>
            <a:endParaRPr lang="en-US" dirty="0">
              <a:solidFill>
                <a:schemeClr val="tx1"/>
              </a:solidFill>
            </a:endParaRPr>
          </a:p>
        </p:txBody>
      </p:sp>
      <p:sp>
        <p:nvSpPr>
          <p:cNvPr id="8" name="Slide Number Placeholder 7">
            <a:extLst>
              <a:ext uri="{FF2B5EF4-FFF2-40B4-BE49-F238E27FC236}">
                <a16:creationId xmlns:a16="http://schemas.microsoft.com/office/drawing/2014/main" id="{4598AF6C-2548-9C45-A22B-C27AD0E24FE0}"/>
              </a:ext>
            </a:extLst>
          </p:cNvPr>
          <p:cNvSpPr>
            <a:spLocks noGrp="1"/>
          </p:cNvSpPr>
          <p:nvPr>
            <p:ph type="sldNum" sz="quarter" idx="10"/>
          </p:nvPr>
        </p:nvSpPr>
        <p:spPr/>
        <p:txBody>
          <a:bodyPr/>
          <a:lstStyle/>
          <a:p>
            <a:fld id="{BE67019E-6B59-9444-A8F8-0CFAB6B6981D}" type="slidenum">
              <a:rPr lang="en-US" smtClean="0"/>
              <a:pPr/>
              <a:t>33</a:t>
            </a:fld>
            <a:endParaRPr lang="en-US" dirty="0"/>
          </a:p>
        </p:txBody>
      </p:sp>
      <p:pic>
        <p:nvPicPr>
          <p:cNvPr id="11" name="Picture 10">
            <a:extLst>
              <a:ext uri="{FF2B5EF4-FFF2-40B4-BE49-F238E27FC236}">
                <a16:creationId xmlns:a16="http://schemas.microsoft.com/office/drawing/2014/main" id="{248F1D6B-313E-B433-8570-A92016A67973}"/>
              </a:ext>
            </a:extLst>
          </p:cNvPr>
          <p:cNvPicPr>
            <a:picLocks noChangeAspect="1"/>
          </p:cNvPicPr>
          <p:nvPr/>
        </p:nvPicPr>
        <p:blipFill rotWithShape="1">
          <a:blip r:embed="rId4"/>
          <a:srcRect t="24510"/>
          <a:stretch/>
        </p:blipFill>
        <p:spPr>
          <a:xfrm>
            <a:off x="301752" y="2428857"/>
            <a:ext cx="8540496" cy="4040523"/>
          </a:xfrm>
          <a:prstGeom prst="rect">
            <a:avLst/>
          </a:prstGeom>
        </p:spPr>
      </p:pic>
    </p:spTree>
    <p:custDataLst>
      <p:tags r:id="rId1"/>
    </p:custDataLst>
    <p:extLst>
      <p:ext uri="{BB962C8B-B14F-4D97-AF65-F5344CB8AC3E}">
        <p14:creationId xmlns:p14="http://schemas.microsoft.com/office/powerpoint/2010/main" val="63344455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F59DEC-4764-D047-BE94-404AA2F807CE}"/>
              </a:ext>
            </a:extLst>
          </p:cNvPr>
          <p:cNvSpPr>
            <a:spLocks noGrp="1"/>
          </p:cNvSpPr>
          <p:nvPr>
            <p:ph type="title"/>
          </p:nvPr>
        </p:nvSpPr>
        <p:spPr>
          <a:xfrm>
            <a:off x="366963" y="257434"/>
            <a:ext cx="8410073" cy="753467"/>
          </a:xfrm>
        </p:spPr>
        <p:txBody>
          <a:bodyPr>
            <a:normAutofit fontScale="90000"/>
          </a:bodyPr>
          <a:lstStyle/>
          <a:p>
            <a:r>
              <a:rPr lang="en-US" dirty="0"/>
              <a:t>Key Results – Area and Power</a:t>
            </a:r>
          </a:p>
        </p:txBody>
      </p:sp>
      <p:sp>
        <p:nvSpPr>
          <p:cNvPr id="3" name="Content Placeholder 2">
            <a:extLst>
              <a:ext uri="{FF2B5EF4-FFF2-40B4-BE49-F238E27FC236}">
                <a16:creationId xmlns:a16="http://schemas.microsoft.com/office/drawing/2014/main" id="{352355FD-8978-034C-A4F6-5DDD1F67AC9E}"/>
              </a:ext>
            </a:extLst>
          </p:cNvPr>
          <p:cNvSpPr>
            <a:spLocks noGrp="1"/>
          </p:cNvSpPr>
          <p:nvPr>
            <p:ph idx="1"/>
          </p:nvPr>
        </p:nvSpPr>
        <p:spPr>
          <a:xfrm>
            <a:off x="366963" y="1153551"/>
            <a:ext cx="8410073" cy="5281539"/>
          </a:xfrm>
        </p:spPr>
        <p:txBody>
          <a:bodyPr>
            <a:noAutofit/>
          </a:bodyPr>
          <a:lstStyle/>
          <a:p>
            <a:pPr marL="463550" indent="-285750">
              <a:lnSpc>
                <a:spcPct val="120000"/>
              </a:lnSpc>
              <a:spcBef>
                <a:spcPts val="0"/>
              </a:spcBef>
              <a:spcAft>
                <a:spcPts val="0"/>
              </a:spcAft>
            </a:pPr>
            <a:r>
              <a:rPr lang="en-US" dirty="0">
                <a:solidFill>
                  <a:schemeClr val="tx1"/>
                </a:solidFill>
              </a:rPr>
              <a:t>Based on our </a:t>
            </a:r>
            <a:r>
              <a:rPr lang="en-US" b="1" dirty="0">
                <a:solidFill>
                  <a:srgbClr val="0070C0"/>
                </a:solidFill>
              </a:rPr>
              <a:t>synthesis</a:t>
            </a:r>
            <a:r>
              <a:rPr lang="en-US" dirty="0">
                <a:solidFill>
                  <a:schemeClr val="tx1"/>
                </a:solidFill>
              </a:rPr>
              <a:t> of </a:t>
            </a:r>
            <a:r>
              <a:rPr lang="en-US" b="1" dirty="0">
                <a:solidFill>
                  <a:srgbClr val="0070C0"/>
                </a:solidFill>
              </a:rPr>
              <a:t>GenASM-DC</a:t>
            </a:r>
            <a:r>
              <a:rPr lang="en-US" b="1" dirty="0">
                <a:solidFill>
                  <a:srgbClr val="1F8DD3"/>
                </a:solidFill>
              </a:rPr>
              <a:t> </a:t>
            </a:r>
            <a:r>
              <a:rPr lang="en-US" dirty="0">
                <a:solidFill>
                  <a:schemeClr val="tx1"/>
                </a:solidFill>
              </a:rPr>
              <a:t>and</a:t>
            </a:r>
            <a:r>
              <a:rPr lang="en-US" b="1" dirty="0">
                <a:solidFill>
                  <a:srgbClr val="1F8DD3"/>
                </a:solidFill>
              </a:rPr>
              <a:t> </a:t>
            </a:r>
            <a:r>
              <a:rPr lang="en-US" b="1" dirty="0">
                <a:solidFill>
                  <a:srgbClr val="0070C0"/>
                </a:solidFill>
              </a:rPr>
              <a:t>GenASM-TB</a:t>
            </a:r>
            <a:r>
              <a:rPr lang="en-US" b="1" dirty="0">
                <a:solidFill>
                  <a:srgbClr val="1F8DD3"/>
                </a:solidFill>
              </a:rPr>
              <a:t> </a:t>
            </a:r>
            <a:r>
              <a:rPr lang="en-US" dirty="0">
                <a:solidFill>
                  <a:schemeClr val="tx1"/>
                </a:solidFill>
              </a:rPr>
              <a:t>accelerator datapaths using the Synopsys Design Compiler with a </a:t>
            </a:r>
            <a:r>
              <a:rPr lang="en-US" b="1" dirty="0">
                <a:solidFill>
                  <a:srgbClr val="0070C0"/>
                </a:solidFill>
                <a:latin typeface="Calibri" panose="020F0502020204030204" pitchFamily="34" charset="0"/>
              </a:rPr>
              <a:t>28</a:t>
            </a:r>
            <a:r>
              <a:rPr lang="en-US" b="1" dirty="0">
                <a:solidFill>
                  <a:srgbClr val="0070C0"/>
                </a:solidFill>
              </a:rPr>
              <a:t>nm</a:t>
            </a:r>
            <a:r>
              <a:rPr lang="en-US" dirty="0">
                <a:solidFill>
                  <a:srgbClr val="1F8DD3"/>
                </a:solidFill>
              </a:rPr>
              <a:t> </a:t>
            </a:r>
            <a:r>
              <a:rPr lang="en-US" dirty="0">
                <a:solidFill>
                  <a:schemeClr val="tx1"/>
                </a:solidFill>
              </a:rPr>
              <a:t>process:</a:t>
            </a:r>
          </a:p>
          <a:p>
            <a:pPr marL="727075" lvl="1" indent="-228600">
              <a:lnSpc>
                <a:spcPct val="120000"/>
              </a:lnSpc>
              <a:spcBef>
                <a:spcPts val="0"/>
              </a:spcBef>
              <a:spcAft>
                <a:spcPts val="0"/>
              </a:spcAft>
            </a:pPr>
            <a:r>
              <a:rPr lang="en-US" sz="2000" dirty="0">
                <a:solidFill>
                  <a:schemeClr val="tx1"/>
                </a:solidFill>
              </a:rPr>
              <a:t>Both GenASM-DC and GenASM-TB operate </a:t>
            </a:r>
            <a:r>
              <a:rPr lang="en-US" sz="2000" b="1" dirty="0">
                <a:solidFill>
                  <a:srgbClr val="0070C0"/>
                </a:solidFill>
              </a:rPr>
              <a:t>@ </a:t>
            </a:r>
            <a:r>
              <a:rPr lang="en-US" sz="2000" b="1" dirty="0">
                <a:solidFill>
                  <a:srgbClr val="0070C0"/>
                </a:solidFill>
                <a:latin typeface="Calibri" panose="020F0502020204030204" pitchFamily="34" charset="0"/>
              </a:rPr>
              <a:t>1</a:t>
            </a:r>
            <a:r>
              <a:rPr lang="en-US" sz="2000" b="1" dirty="0">
                <a:solidFill>
                  <a:srgbClr val="0070C0"/>
                </a:solidFill>
              </a:rPr>
              <a:t>GHz</a:t>
            </a:r>
          </a:p>
          <a:p>
            <a:pPr marL="727075" lvl="1" indent="-285750">
              <a:lnSpc>
                <a:spcPct val="120000"/>
              </a:lnSpc>
              <a:spcBef>
                <a:spcPts val="0"/>
              </a:spcBef>
              <a:spcAft>
                <a:spcPts val="0"/>
              </a:spcAft>
            </a:pPr>
            <a:endParaRPr lang="en-US" sz="2000" b="1" dirty="0">
              <a:solidFill>
                <a:srgbClr val="0070C0"/>
              </a:solidFill>
            </a:endParaRPr>
          </a:p>
          <a:p>
            <a:pPr marL="727075" lvl="1" indent="-285750">
              <a:lnSpc>
                <a:spcPct val="120000"/>
              </a:lnSpc>
              <a:spcBef>
                <a:spcPts val="0"/>
              </a:spcBef>
              <a:spcAft>
                <a:spcPts val="0"/>
              </a:spcAft>
            </a:pPr>
            <a:endParaRPr lang="en-US" sz="2000" b="1" dirty="0">
              <a:solidFill>
                <a:srgbClr val="0070C0"/>
              </a:solidFill>
            </a:endParaRPr>
          </a:p>
          <a:p>
            <a:pPr marL="727075" lvl="1" indent="-285750">
              <a:lnSpc>
                <a:spcPct val="120000"/>
              </a:lnSpc>
              <a:spcBef>
                <a:spcPts val="0"/>
              </a:spcBef>
              <a:spcAft>
                <a:spcPts val="0"/>
              </a:spcAft>
            </a:pPr>
            <a:endParaRPr lang="en-US" sz="2000" b="1" dirty="0">
              <a:solidFill>
                <a:srgbClr val="0070C0"/>
              </a:solidFill>
            </a:endParaRPr>
          </a:p>
          <a:p>
            <a:pPr marL="727075" lvl="1" indent="-285750">
              <a:lnSpc>
                <a:spcPct val="120000"/>
              </a:lnSpc>
              <a:spcBef>
                <a:spcPts val="0"/>
              </a:spcBef>
              <a:spcAft>
                <a:spcPts val="0"/>
              </a:spcAft>
            </a:pPr>
            <a:endParaRPr lang="en-US" sz="2000" b="1" dirty="0">
              <a:solidFill>
                <a:srgbClr val="0070C0"/>
              </a:solidFill>
            </a:endParaRPr>
          </a:p>
          <a:p>
            <a:pPr marL="727075" lvl="1" indent="-285750">
              <a:lnSpc>
                <a:spcPct val="120000"/>
              </a:lnSpc>
              <a:spcBef>
                <a:spcPts val="0"/>
              </a:spcBef>
              <a:spcAft>
                <a:spcPts val="0"/>
              </a:spcAft>
            </a:pPr>
            <a:endParaRPr lang="en-US" sz="2000" b="1" dirty="0">
              <a:solidFill>
                <a:srgbClr val="0070C0"/>
              </a:solidFill>
            </a:endParaRPr>
          </a:p>
          <a:p>
            <a:pPr marL="727075" lvl="1" indent="-285750">
              <a:lnSpc>
                <a:spcPct val="120000"/>
              </a:lnSpc>
              <a:spcBef>
                <a:spcPts val="0"/>
              </a:spcBef>
              <a:spcAft>
                <a:spcPts val="0"/>
              </a:spcAft>
            </a:pPr>
            <a:endParaRPr lang="en-US" sz="2000" b="1" dirty="0">
              <a:solidFill>
                <a:srgbClr val="0070C0"/>
              </a:solidFill>
            </a:endParaRPr>
          </a:p>
          <a:p>
            <a:pPr marL="441325" lvl="1" indent="0">
              <a:lnSpc>
                <a:spcPct val="120000"/>
              </a:lnSpc>
              <a:spcBef>
                <a:spcPts val="0"/>
              </a:spcBef>
              <a:spcAft>
                <a:spcPts val="0"/>
              </a:spcAft>
              <a:buNone/>
            </a:pPr>
            <a:endParaRPr lang="en-US" sz="2000" b="1" dirty="0">
              <a:solidFill>
                <a:srgbClr val="0070C0"/>
              </a:solidFill>
            </a:endParaRPr>
          </a:p>
          <a:p>
            <a:pPr marL="441325" lvl="1" indent="0">
              <a:lnSpc>
                <a:spcPct val="120000"/>
              </a:lnSpc>
              <a:spcBef>
                <a:spcPts val="0"/>
              </a:spcBef>
              <a:spcAft>
                <a:spcPts val="0"/>
              </a:spcAft>
              <a:buNone/>
            </a:pPr>
            <a:endParaRPr lang="en-US" sz="2000" b="1" dirty="0">
              <a:solidFill>
                <a:srgbClr val="0070C0"/>
              </a:solidFill>
            </a:endParaRPr>
          </a:p>
          <a:p>
            <a:pPr marL="177800" indent="0">
              <a:lnSpc>
                <a:spcPct val="120000"/>
              </a:lnSpc>
              <a:spcBef>
                <a:spcPts val="0"/>
              </a:spcBef>
              <a:spcAft>
                <a:spcPts val="0"/>
              </a:spcAft>
              <a:buNone/>
            </a:pPr>
            <a:endParaRPr lang="en-US" dirty="0">
              <a:solidFill>
                <a:schemeClr val="tx1"/>
              </a:solidFill>
            </a:endParaRPr>
          </a:p>
          <a:p>
            <a:pPr marL="463550" indent="-285750">
              <a:lnSpc>
                <a:spcPct val="120000"/>
              </a:lnSpc>
              <a:spcBef>
                <a:spcPts val="0"/>
              </a:spcBef>
              <a:spcAft>
                <a:spcPts val="0"/>
              </a:spcAft>
            </a:pPr>
            <a:endParaRPr lang="en-US" dirty="0">
              <a:solidFill>
                <a:schemeClr val="tx1"/>
              </a:solidFill>
            </a:endParaRPr>
          </a:p>
          <a:p>
            <a:pPr marL="463550" indent="-285750">
              <a:lnSpc>
                <a:spcPct val="120000"/>
              </a:lnSpc>
              <a:spcBef>
                <a:spcPts val="0"/>
              </a:spcBef>
              <a:spcAft>
                <a:spcPts val="0"/>
              </a:spcAft>
            </a:pPr>
            <a:endParaRPr lang="en-US" dirty="0">
              <a:solidFill>
                <a:schemeClr val="tx1"/>
              </a:solidFill>
            </a:endParaRPr>
          </a:p>
          <a:p>
            <a:pPr marL="463550" indent="-285750">
              <a:lnSpc>
                <a:spcPct val="120000"/>
              </a:lnSpc>
              <a:spcBef>
                <a:spcPts val="0"/>
              </a:spcBef>
              <a:spcAft>
                <a:spcPts val="0"/>
              </a:spcAft>
            </a:pPr>
            <a:endParaRPr lang="en-US" dirty="0">
              <a:solidFill>
                <a:schemeClr val="tx1"/>
              </a:solidFill>
            </a:endParaRPr>
          </a:p>
          <a:p>
            <a:pPr marL="463550" indent="-285750">
              <a:lnSpc>
                <a:spcPct val="120000"/>
              </a:lnSpc>
              <a:spcBef>
                <a:spcPts val="0"/>
              </a:spcBef>
              <a:spcAft>
                <a:spcPts val="0"/>
              </a:spcAft>
            </a:pPr>
            <a:endParaRPr lang="en-US" dirty="0">
              <a:solidFill>
                <a:schemeClr val="tx1"/>
              </a:solidFill>
            </a:endParaRPr>
          </a:p>
          <a:p>
            <a:pPr marL="463550" indent="-285750">
              <a:lnSpc>
                <a:spcPct val="120000"/>
              </a:lnSpc>
              <a:spcBef>
                <a:spcPts val="0"/>
              </a:spcBef>
              <a:spcAft>
                <a:spcPts val="0"/>
              </a:spcAft>
            </a:pPr>
            <a:endParaRPr lang="en-US" dirty="0">
              <a:solidFill>
                <a:schemeClr val="tx1"/>
              </a:solidFill>
            </a:endParaRPr>
          </a:p>
          <a:p>
            <a:pPr marL="463550" indent="-285750">
              <a:lnSpc>
                <a:spcPct val="120000"/>
              </a:lnSpc>
              <a:spcBef>
                <a:spcPts val="0"/>
              </a:spcBef>
              <a:spcAft>
                <a:spcPts val="0"/>
              </a:spcAft>
            </a:pPr>
            <a:endParaRPr lang="en-US" dirty="0">
              <a:solidFill>
                <a:schemeClr val="tx1"/>
              </a:solidFill>
            </a:endParaRPr>
          </a:p>
          <a:p>
            <a:pPr marL="463550" indent="-285750">
              <a:lnSpc>
                <a:spcPct val="120000"/>
              </a:lnSpc>
              <a:spcBef>
                <a:spcPts val="0"/>
              </a:spcBef>
              <a:spcAft>
                <a:spcPts val="0"/>
              </a:spcAft>
            </a:pPr>
            <a:endParaRPr lang="en-US" dirty="0">
              <a:solidFill>
                <a:schemeClr val="tx1"/>
              </a:solidFill>
            </a:endParaRPr>
          </a:p>
        </p:txBody>
      </p:sp>
      <p:sp>
        <p:nvSpPr>
          <p:cNvPr id="8" name="Slide Number Placeholder 7">
            <a:extLst>
              <a:ext uri="{FF2B5EF4-FFF2-40B4-BE49-F238E27FC236}">
                <a16:creationId xmlns:a16="http://schemas.microsoft.com/office/drawing/2014/main" id="{4598AF6C-2548-9C45-A22B-C27AD0E24FE0}"/>
              </a:ext>
            </a:extLst>
          </p:cNvPr>
          <p:cNvSpPr>
            <a:spLocks noGrp="1"/>
          </p:cNvSpPr>
          <p:nvPr>
            <p:ph type="sldNum" sz="quarter" idx="10"/>
          </p:nvPr>
        </p:nvSpPr>
        <p:spPr/>
        <p:txBody>
          <a:bodyPr/>
          <a:lstStyle/>
          <a:p>
            <a:fld id="{BE67019E-6B59-9444-A8F8-0CFAB6B6981D}" type="slidenum">
              <a:rPr lang="en-US" smtClean="0"/>
              <a:pPr/>
              <a:t>34</a:t>
            </a:fld>
            <a:endParaRPr lang="en-US" dirty="0"/>
          </a:p>
        </p:txBody>
      </p:sp>
      <p:pic>
        <p:nvPicPr>
          <p:cNvPr id="11" name="Picture 10">
            <a:extLst>
              <a:ext uri="{FF2B5EF4-FFF2-40B4-BE49-F238E27FC236}">
                <a16:creationId xmlns:a16="http://schemas.microsoft.com/office/drawing/2014/main" id="{248F1D6B-313E-B433-8570-A92016A67973}"/>
              </a:ext>
            </a:extLst>
          </p:cNvPr>
          <p:cNvPicPr>
            <a:picLocks noChangeAspect="1"/>
          </p:cNvPicPr>
          <p:nvPr/>
        </p:nvPicPr>
        <p:blipFill rotWithShape="1">
          <a:blip r:embed="rId4"/>
          <a:srcRect t="24510" b="23787"/>
          <a:stretch/>
        </p:blipFill>
        <p:spPr>
          <a:xfrm>
            <a:off x="301752" y="2428857"/>
            <a:ext cx="8540496" cy="2767363"/>
          </a:xfrm>
          <a:prstGeom prst="rect">
            <a:avLst/>
          </a:prstGeom>
        </p:spPr>
      </p:pic>
      <p:sp>
        <p:nvSpPr>
          <p:cNvPr id="6" name="Rounded Rectangle 6">
            <a:extLst>
              <a:ext uri="{FF2B5EF4-FFF2-40B4-BE49-F238E27FC236}">
                <a16:creationId xmlns:a16="http://schemas.microsoft.com/office/drawing/2014/main" id="{A0D72C91-1592-1F3C-6846-B6A356C07451}"/>
              </a:ext>
            </a:extLst>
          </p:cNvPr>
          <p:cNvSpPr/>
          <p:nvPr/>
        </p:nvSpPr>
        <p:spPr>
          <a:xfrm>
            <a:off x="366963" y="5196220"/>
            <a:ext cx="8410072" cy="1099078"/>
          </a:xfrm>
          <a:prstGeom prst="roundRect">
            <a:avLst>
              <a:gd name="adj" fmla="val 7378"/>
            </a:avLst>
          </a:prstGeom>
          <a:solidFill>
            <a:srgbClr val="0070C0">
              <a:alpha val="15000"/>
            </a:srgbClr>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marL="15875" lvl="1" algn="ctr">
              <a:lnSpc>
                <a:spcPct val="110000"/>
              </a:lnSpc>
            </a:pPr>
            <a:r>
              <a:rPr lang="en-US" sz="2800" b="1" dirty="0">
                <a:solidFill>
                  <a:schemeClr val="tx1"/>
                </a:solidFill>
                <a:latin typeface="Calibri" panose="020F0502020204030204" pitchFamily="34" charset="0"/>
                <a:cs typeface="Calibri" panose="020F0502020204030204" pitchFamily="34" charset="0"/>
              </a:rPr>
              <a:t>GenASM has </a:t>
            </a:r>
            <a:r>
              <a:rPr lang="en-US" sz="2800" b="1" dirty="0">
                <a:solidFill>
                  <a:srgbClr val="0070C0"/>
                </a:solidFill>
                <a:latin typeface="Calibri" panose="020F0502020204030204" pitchFamily="34" charset="0"/>
                <a:cs typeface="Calibri" panose="020F0502020204030204" pitchFamily="34" charset="0"/>
              </a:rPr>
              <a:t>low area and power overheads</a:t>
            </a:r>
          </a:p>
        </p:txBody>
      </p:sp>
    </p:spTree>
    <p:custDataLst>
      <p:tags r:id="rId1"/>
    </p:custDataLst>
    <p:extLst>
      <p:ext uri="{BB962C8B-B14F-4D97-AF65-F5344CB8AC3E}">
        <p14:creationId xmlns:p14="http://schemas.microsoft.com/office/powerpoint/2010/main" val="6925730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5BE541-5CF7-F74E-80A4-C5A73C0D7960}"/>
              </a:ext>
            </a:extLst>
          </p:cNvPr>
          <p:cNvSpPr>
            <a:spLocks noGrp="1"/>
          </p:cNvSpPr>
          <p:nvPr>
            <p:ph type="title"/>
          </p:nvPr>
        </p:nvSpPr>
        <p:spPr/>
        <p:txBody>
          <a:bodyPr>
            <a:normAutofit fontScale="90000"/>
          </a:bodyPr>
          <a:lstStyle/>
          <a:p>
            <a:r>
              <a:rPr lang="en-US" dirty="0"/>
              <a:t>Key Results</a:t>
            </a:r>
          </a:p>
        </p:txBody>
      </p:sp>
      <p:sp>
        <p:nvSpPr>
          <p:cNvPr id="5" name="Slide Number Placeholder 4">
            <a:extLst>
              <a:ext uri="{FF2B5EF4-FFF2-40B4-BE49-F238E27FC236}">
                <a16:creationId xmlns:a16="http://schemas.microsoft.com/office/drawing/2014/main" id="{5180F809-EA39-7F4B-A7C7-BB57D336D1D6}"/>
              </a:ext>
            </a:extLst>
          </p:cNvPr>
          <p:cNvSpPr>
            <a:spLocks noGrp="1"/>
          </p:cNvSpPr>
          <p:nvPr>
            <p:ph type="sldNum" sz="quarter" idx="10"/>
          </p:nvPr>
        </p:nvSpPr>
        <p:spPr/>
        <p:txBody>
          <a:bodyPr/>
          <a:lstStyle/>
          <a:p>
            <a:fld id="{BE67019E-6B59-9444-A8F8-0CFAB6B6981D}" type="slidenum">
              <a:rPr lang="en-US" smtClean="0"/>
              <a:pPr/>
              <a:t>35</a:t>
            </a:fld>
            <a:endParaRPr lang="en-US" dirty="0"/>
          </a:p>
        </p:txBody>
      </p:sp>
      <p:sp>
        <p:nvSpPr>
          <p:cNvPr id="19" name="Content Placeholder 2">
            <a:extLst>
              <a:ext uri="{FF2B5EF4-FFF2-40B4-BE49-F238E27FC236}">
                <a16:creationId xmlns:a16="http://schemas.microsoft.com/office/drawing/2014/main" id="{919840C4-EE80-8848-BA02-72B40A4324EC}"/>
              </a:ext>
            </a:extLst>
          </p:cNvPr>
          <p:cNvSpPr txBox="1">
            <a:spLocks/>
          </p:cNvSpPr>
          <p:nvPr/>
        </p:nvSpPr>
        <p:spPr>
          <a:xfrm>
            <a:off x="366957" y="6392226"/>
            <a:ext cx="8410073" cy="530516"/>
          </a:xfrm>
          <a:prstGeom prst="rect">
            <a:avLst/>
          </a:prstGeom>
        </p:spPr>
        <p:txBody>
          <a:bodyPr vert="horz" lIns="0" tIns="45720" rIns="0" bIns="45720" numCol="1" rtlCol="0">
            <a:noAutofit/>
          </a:bodyPr>
          <a:lstStyle>
            <a:lvl1pPr marL="454025" indent="-274638" algn="l" defTabSz="914400" rtl="0" eaLnBrk="1" latinLnBrk="0" hangingPunct="1">
              <a:lnSpc>
                <a:spcPct val="90000"/>
              </a:lnSpc>
              <a:spcBef>
                <a:spcPts val="1200"/>
              </a:spcBef>
              <a:spcAft>
                <a:spcPts val="200"/>
              </a:spcAft>
              <a:buClr>
                <a:schemeClr val="accent1"/>
              </a:buClr>
              <a:buSzPct val="90000"/>
              <a:buFont typeface="Wingdings" pitchFamily="2" charset="2"/>
              <a:buChar char="q"/>
              <a:tabLst/>
              <a:defRPr sz="2000" kern="1200">
                <a:solidFill>
                  <a:schemeClr val="tx1">
                    <a:lumMod val="75000"/>
                    <a:lumOff val="25000"/>
                  </a:schemeClr>
                </a:solidFill>
                <a:latin typeface="Corbel" panose="020B0503020204020204" pitchFamily="34" charset="0"/>
                <a:ea typeface="+mn-ea"/>
                <a:cs typeface="Calibri" panose="020F0502020204030204" pitchFamily="34" charset="0"/>
              </a:defRPr>
            </a:lvl1pPr>
            <a:lvl2pPr marL="717550" indent="-263525" algn="l" defTabSz="914400" rtl="0" eaLnBrk="1" latinLnBrk="0" hangingPunct="1">
              <a:lnSpc>
                <a:spcPct val="90000"/>
              </a:lnSpc>
              <a:spcBef>
                <a:spcPts val="200"/>
              </a:spcBef>
              <a:spcAft>
                <a:spcPts val="400"/>
              </a:spcAft>
              <a:buClr>
                <a:schemeClr val="accent1"/>
              </a:buClr>
              <a:buSzPct val="90000"/>
              <a:buFont typeface="Courier New" panose="02070309020205020404" pitchFamily="49" charset="0"/>
              <a:buChar char="o"/>
              <a:tabLst/>
              <a:defRPr sz="1800" kern="1200">
                <a:solidFill>
                  <a:schemeClr val="tx1">
                    <a:lumMod val="75000"/>
                    <a:lumOff val="25000"/>
                  </a:schemeClr>
                </a:solidFill>
                <a:latin typeface="Corbel" panose="020B0503020204020204" pitchFamily="34" charset="0"/>
                <a:ea typeface="+mn-ea"/>
                <a:cs typeface="Calibri" panose="020F0502020204030204" pitchFamily="34" charset="0"/>
              </a:defRPr>
            </a:lvl2pPr>
            <a:lvl3pPr marL="896938" indent="-179388" algn="l" defTabSz="914400" rtl="0" eaLnBrk="1" latinLnBrk="0" hangingPunct="1">
              <a:lnSpc>
                <a:spcPct val="90000"/>
              </a:lnSpc>
              <a:spcBef>
                <a:spcPts val="200"/>
              </a:spcBef>
              <a:spcAft>
                <a:spcPts val="400"/>
              </a:spcAft>
              <a:buClr>
                <a:schemeClr val="accent1"/>
              </a:buClr>
              <a:buSzPct val="90000"/>
              <a:buFont typeface="Wingdings" pitchFamily="2" charset="2"/>
              <a:buChar char="§"/>
              <a:tabLst/>
              <a:defRPr sz="1400" kern="1200">
                <a:solidFill>
                  <a:schemeClr val="tx1">
                    <a:lumMod val="75000"/>
                    <a:lumOff val="25000"/>
                  </a:schemeClr>
                </a:solidFill>
                <a:latin typeface="Corbel" panose="020B0503020204020204" pitchFamily="34" charset="0"/>
                <a:ea typeface="+mn-ea"/>
                <a:cs typeface="Calibri" panose="020F0502020204030204" pitchFamily="34" charset="0"/>
              </a:defRPr>
            </a:lvl3pPr>
            <a:lvl4pPr marL="454025" indent="-274638"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tabLst/>
              <a:defRPr sz="1400" kern="1200">
                <a:solidFill>
                  <a:schemeClr val="tx1">
                    <a:lumMod val="75000"/>
                    <a:lumOff val="25000"/>
                  </a:schemeClr>
                </a:solidFill>
                <a:latin typeface="Corbel" panose="020B0503020204020204" pitchFamily="34" charset="0"/>
                <a:ea typeface="+mn-ea"/>
                <a:cs typeface="Calibri" panose="020F0502020204030204" pitchFamily="34" charset="0"/>
              </a:defRPr>
            </a:lvl4pPr>
            <a:lvl5pPr marL="454025" indent="-274638"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tabLst/>
              <a:defRPr sz="1400" kern="1200">
                <a:solidFill>
                  <a:schemeClr val="tx1">
                    <a:lumMod val="75000"/>
                    <a:lumOff val="25000"/>
                  </a:schemeClr>
                </a:solidFill>
                <a:latin typeface="Corbel" panose="020B0503020204020204" pitchFamily="34" charset="0"/>
                <a:ea typeface="+mn-ea"/>
                <a:cs typeface="Calibri" panose="020F0502020204030204" pitchFamily="34" charset="0"/>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542925" indent="-395288">
              <a:lnSpc>
                <a:spcPct val="110000"/>
              </a:lnSpc>
              <a:spcBef>
                <a:spcPts val="0"/>
              </a:spcBef>
              <a:spcAft>
                <a:spcPts val="0"/>
              </a:spcAft>
              <a:buClr>
                <a:srgbClr val="FE6200"/>
              </a:buClr>
              <a:buSzPct val="105000"/>
              <a:buFont typeface="Wingdings" pitchFamily="2" charset="2"/>
              <a:buAutoNum type="arabicParenBoth" startAt="3"/>
            </a:pPr>
            <a:endParaRPr lang="en-US" sz="2200" b="1" dirty="0">
              <a:solidFill>
                <a:srgbClr val="FE6200"/>
              </a:solidFill>
            </a:endParaRPr>
          </a:p>
        </p:txBody>
      </p:sp>
      <p:sp>
        <p:nvSpPr>
          <p:cNvPr id="42" name="TextBox 41">
            <a:extLst>
              <a:ext uri="{FF2B5EF4-FFF2-40B4-BE49-F238E27FC236}">
                <a16:creationId xmlns:a16="http://schemas.microsoft.com/office/drawing/2014/main" id="{63FDBC48-36D1-B740-A8FC-C7A31AA39D71}"/>
              </a:ext>
            </a:extLst>
          </p:cNvPr>
          <p:cNvSpPr txBox="1"/>
          <p:nvPr/>
        </p:nvSpPr>
        <p:spPr>
          <a:xfrm>
            <a:off x="366953" y="1233078"/>
            <a:ext cx="8410072" cy="2065604"/>
          </a:xfrm>
          <a:prstGeom prst="roundRect">
            <a:avLst>
              <a:gd name="adj" fmla="val 3822"/>
            </a:avLst>
          </a:prstGeom>
          <a:solidFill>
            <a:srgbClr val="7030A0">
              <a:alpha val="3000"/>
            </a:srgbClr>
          </a:solidFill>
          <a:ln w="38100">
            <a:solidFill>
              <a:srgbClr val="7030A0"/>
            </a:solidFill>
          </a:ln>
        </p:spPr>
        <p:txBody>
          <a:bodyPr wrap="square" rtlCol="0" anchor="t" anchorCtr="0">
            <a:noAutofit/>
          </a:bodyPr>
          <a:lstStyle/>
          <a:p>
            <a:pPr algn="r">
              <a:spcBef>
                <a:spcPts val="1200"/>
              </a:spcBef>
            </a:pPr>
            <a:endParaRPr lang="en-US" b="1" dirty="0">
              <a:solidFill>
                <a:srgbClr val="7030A0"/>
              </a:solidFill>
            </a:endParaRPr>
          </a:p>
        </p:txBody>
      </p:sp>
      <p:sp>
        <p:nvSpPr>
          <p:cNvPr id="43" name="TextBox 42">
            <a:extLst>
              <a:ext uri="{FF2B5EF4-FFF2-40B4-BE49-F238E27FC236}">
                <a16:creationId xmlns:a16="http://schemas.microsoft.com/office/drawing/2014/main" id="{26012F47-76F7-134A-8A14-86BF5961B16B}"/>
              </a:ext>
            </a:extLst>
          </p:cNvPr>
          <p:cNvSpPr txBox="1"/>
          <p:nvPr/>
        </p:nvSpPr>
        <p:spPr>
          <a:xfrm>
            <a:off x="366953" y="3512426"/>
            <a:ext cx="8410073" cy="1185411"/>
          </a:xfrm>
          <a:prstGeom prst="roundRect">
            <a:avLst>
              <a:gd name="adj" fmla="val 4553"/>
            </a:avLst>
          </a:prstGeom>
          <a:solidFill>
            <a:srgbClr val="00B050">
              <a:alpha val="3000"/>
            </a:srgbClr>
          </a:solidFill>
          <a:ln w="38100">
            <a:solidFill>
              <a:srgbClr val="00B050"/>
            </a:solidFill>
          </a:ln>
        </p:spPr>
        <p:txBody>
          <a:bodyPr wrap="square" rtlCol="0" anchor="t" anchorCtr="0">
            <a:noAutofit/>
          </a:bodyPr>
          <a:lstStyle/>
          <a:p>
            <a:pPr algn="r"/>
            <a:endParaRPr lang="en-US" b="1" dirty="0">
              <a:solidFill>
                <a:srgbClr val="00B050"/>
              </a:solidFill>
            </a:endParaRPr>
          </a:p>
        </p:txBody>
      </p:sp>
      <p:sp>
        <p:nvSpPr>
          <p:cNvPr id="44" name="TextBox 43">
            <a:extLst>
              <a:ext uri="{FF2B5EF4-FFF2-40B4-BE49-F238E27FC236}">
                <a16:creationId xmlns:a16="http://schemas.microsoft.com/office/drawing/2014/main" id="{1A161E86-5513-4B43-A075-919C7ECE2438}"/>
              </a:ext>
            </a:extLst>
          </p:cNvPr>
          <p:cNvSpPr txBox="1"/>
          <p:nvPr/>
        </p:nvSpPr>
        <p:spPr>
          <a:xfrm>
            <a:off x="366951" y="4895798"/>
            <a:ext cx="8410073" cy="1345359"/>
          </a:xfrm>
          <a:prstGeom prst="roundRect">
            <a:avLst>
              <a:gd name="adj" fmla="val 4553"/>
            </a:avLst>
          </a:prstGeom>
          <a:solidFill>
            <a:srgbClr val="FE6200">
              <a:alpha val="3000"/>
            </a:srgbClr>
          </a:solidFill>
          <a:ln w="38100">
            <a:solidFill>
              <a:srgbClr val="FE6200"/>
            </a:solidFill>
          </a:ln>
        </p:spPr>
        <p:txBody>
          <a:bodyPr wrap="square" rtlCol="0" anchor="t" anchorCtr="0">
            <a:noAutofit/>
          </a:bodyPr>
          <a:lstStyle/>
          <a:p>
            <a:pPr algn="r"/>
            <a:endParaRPr lang="en-US" b="1" dirty="0">
              <a:solidFill>
                <a:srgbClr val="FE6200"/>
              </a:solidFill>
            </a:endParaRPr>
          </a:p>
        </p:txBody>
      </p:sp>
      <p:sp>
        <p:nvSpPr>
          <p:cNvPr id="3" name="Content Placeholder 2">
            <a:extLst>
              <a:ext uri="{FF2B5EF4-FFF2-40B4-BE49-F238E27FC236}">
                <a16:creationId xmlns:a16="http://schemas.microsoft.com/office/drawing/2014/main" id="{43E239AE-4B1B-6747-91D7-4F9A84D75891}"/>
              </a:ext>
            </a:extLst>
          </p:cNvPr>
          <p:cNvSpPr>
            <a:spLocks noGrp="1"/>
          </p:cNvSpPr>
          <p:nvPr>
            <p:ph idx="1"/>
          </p:nvPr>
        </p:nvSpPr>
        <p:spPr>
          <a:xfrm>
            <a:off x="366961" y="1233077"/>
            <a:ext cx="8410069" cy="5159149"/>
          </a:xfrm>
        </p:spPr>
        <p:txBody>
          <a:bodyPr numCol="1">
            <a:noAutofit/>
          </a:bodyPr>
          <a:lstStyle/>
          <a:p>
            <a:pPr marL="444500" indent="-306388">
              <a:lnSpc>
                <a:spcPct val="120000"/>
              </a:lnSpc>
              <a:spcBef>
                <a:spcPts val="0"/>
              </a:spcBef>
              <a:spcAft>
                <a:spcPts val="0"/>
              </a:spcAft>
              <a:buClr>
                <a:srgbClr val="7030A0"/>
              </a:buClr>
              <a:buSzPct val="100000"/>
              <a:buAutoNum type="arabicParenBoth"/>
            </a:pPr>
            <a:r>
              <a:rPr lang="en-US" sz="2100" b="1" dirty="0">
                <a:solidFill>
                  <a:srgbClr val="7030A0"/>
                </a:solidFill>
                <a:latin typeface="Calibri" panose="020F0502020204030204" pitchFamily="34" charset="0"/>
              </a:rPr>
              <a:t> </a:t>
            </a:r>
            <a:r>
              <a:rPr lang="en-US" sz="2100" b="1" dirty="0">
                <a:solidFill>
                  <a:srgbClr val="7030A0"/>
                </a:solidFill>
              </a:rPr>
              <a:t>Read Alignment</a:t>
            </a:r>
          </a:p>
          <a:p>
            <a:pPr marL="495300" indent="-311150">
              <a:lnSpc>
                <a:spcPct val="120000"/>
              </a:lnSpc>
              <a:spcBef>
                <a:spcPts val="0"/>
              </a:spcBef>
              <a:spcAft>
                <a:spcPts val="0"/>
              </a:spcAft>
              <a:buClr>
                <a:srgbClr val="7030A0"/>
              </a:buClr>
            </a:pPr>
            <a:r>
              <a:rPr lang="en-US" b="1" dirty="0">
                <a:solidFill>
                  <a:srgbClr val="7A20C9"/>
                </a:solidFill>
                <a:latin typeface="Calibri" panose="020F0502020204030204" pitchFamily="34" charset="0"/>
              </a:rPr>
              <a:t>116×</a:t>
            </a:r>
            <a:r>
              <a:rPr lang="en-US" dirty="0">
                <a:solidFill>
                  <a:srgbClr val="FE6200"/>
                </a:solidFill>
              </a:rPr>
              <a:t> </a:t>
            </a:r>
            <a:r>
              <a:rPr lang="en-US" dirty="0">
                <a:solidFill>
                  <a:schemeClr val="tx1"/>
                </a:solidFill>
              </a:rPr>
              <a:t>speedup, </a:t>
            </a:r>
            <a:r>
              <a:rPr lang="en-US" b="1" dirty="0">
                <a:solidFill>
                  <a:srgbClr val="7030A0"/>
                </a:solidFill>
                <a:latin typeface="Calibri" panose="020F0502020204030204" pitchFamily="34" charset="0"/>
              </a:rPr>
              <a:t>37×</a:t>
            </a:r>
            <a:r>
              <a:rPr lang="en-US" dirty="0">
                <a:solidFill>
                  <a:srgbClr val="7A20C9"/>
                </a:solidFill>
              </a:rPr>
              <a:t> </a:t>
            </a:r>
            <a:r>
              <a:rPr lang="en-US" dirty="0">
                <a:solidFill>
                  <a:schemeClr val="tx1"/>
                </a:solidFill>
              </a:rPr>
              <a:t>less power than </a:t>
            </a:r>
            <a:r>
              <a:rPr lang="en-US" b="1" dirty="0">
                <a:solidFill>
                  <a:schemeClr val="tx1"/>
                </a:solidFill>
              </a:rPr>
              <a:t>Minimap</a:t>
            </a:r>
            <a:r>
              <a:rPr lang="en-US" b="1" dirty="0">
                <a:solidFill>
                  <a:schemeClr val="tx1"/>
                </a:solidFill>
                <a:latin typeface="Calibri" panose="020F0502020204030204" pitchFamily="34" charset="0"/>
              </a:rPr>
              <a:t>2</a:t>
            </a:r>
            <a:r>
              <a:rPr lang="en-US" dirty="0">
                <a:solidFill>
                  <a:schemeClr val="tx1"/>
                </a:solidFill>
              </a:rPr>
              <a:t> </a:t>
            </a:r>
            <a:r>
              <a:rPr lang="en-US" sz="1600" dirty="0">
                <a:solidFill>
                  <a:schemeClr val="tx1"/>
                </a:solidFill>
              </a:rPr>
              <a:t>(state-of-the-art </a:t>
            </a:r>
            <a:r>
              <a:rPr lang="en-US" sz="1600" b="1" dirty="0">
                <a:solidFill>
                  <a:srgbClr val="0070C0"/>
                </a:solidFill>
              </a:rPr>
              <a:t>SW</a:t>
            </a:r>
            <a:r>
              <a:rPr lang="en-US" sz="1600" dirty="0">
                <a:solidFill>
                  <a:schemeClr val="tx1"/>
                </a:solidFill>
              </a:rPr>
              <a:t>)</a:t>
            </a:r>
          </a:p>
          <a:p>
            <a:pPr marL="495300" indent="-311150">
              <a:lnSpc>
                <a:spcPct val="120000"/>
              </a:lnSpc>
              <a:spcBef>
                <a:spcPts val="0"/>
              </a:spcBef>
              <a:spcAft>
                <a:spcPts val="0"/>
              </a:spcAft>
              <a:buClr>
                <a:srgbClr val="7030A0"/>
              </a:buClr>
            </a:pPr>
            <a:r>
              <a:rPr lang="en-US" b="1" dirty="0">
                <a:solidFill>
                  <a:srgbClr val="7A20C9"/>
                </a:solidFill>
                <a:latin typeface="Calibri" panose="020F0502020204030204" pitchFamily="34" charset="0"/>
              </a:rPr>
              <a:t>111× </a:t>
            </a:r>
            <a:r>
              <a:rPr lang="en-US" dirty="0">
                <a:solidFill>
                  <a:schemeClr val="tx1"/>
                </a:solidFill>
              </a:rPr>
              <a:t>speedup, </a:t>
            </a:r>
            <a:r>
              <a:rPr lang="en-US" b="1" dirty="0">
                <a:solidFill>
                  <a:srgbClr val="7A20C9"/>
                </a:solidFill>
                <a:latin typeface="Calibri" panose="020F0502020204030204" pitchFamily="34" charset="0"/>
              </a:rPr>
              <a:t>33× </a:t>
            </a:r>
            <a:r>
              <a:rPr lang="en-US" dirty="0">
                <a:solidFill>
                  <a:schemeClr val="tx1"/>
                </a:solidFill>
              </a:rPr>
              <a:t>less power than </a:t>
            </a:r>
            <a:r>
              <a:rPr lang="en-US" b="1" dirty="0">
                <a:solidFill>
                  <a:schemeClr val="tx1"/>
                </a:solidFill>
              </a:rPr>
              <a:t>BWA-MEM</a:t>
            </a:r>
            <a:r>
              <a:rPr lang="en-US" dirty="0">
                <a:solidFill>
                  <a:schemeClr val="tx1"/>
                </a:solidFill>
              </a:rPr>
              <a:t> </a:t>
            </a:r>
            <a:r>
              <a:rPr lang="en-US" sz="1600" dirty="0">
                <a:solidFill>
                  <a:schemeClr val="tx1"/>
                </a:solidFill>
              </a:rPr>
              <a:t>(state-of-the-art </a:t>
            </a:r>
            <a:r>
              <a:rPr lang="en-US" sz="1600" b="1" dirty="0">
                <a:solidFill>
                  <a:srgbClr val="0070C0"/>
                </a:solidFill>
              </a:rPr>
              <a:t>SW</a:t>
            </a:r>
            <a:r>
              <a:rPr lang="en-US" sz="1600" dirty="0">
                <a:solidFill>
                  <a:schemeClr val="tx1"/>
                </a:solidFill>
              </a:rPr>
              <a:t>)</a:t>
            </a:r>
          </a:p>
          <a:p>
            <a:pPr marL="495300" indent="-311150">
              <a:lnSpc>
                <a:spcPct val="120000"/>
              </a:lnSpc>
              <a:spcBef>
                <a:spcPts val="0"/>
              </a:spcBef>
              <a:spcAft>
                <a:spcPts val="0"/>
              </a:spcAft>
              <a:buClr>
                <a:srgbClr val="7030A0"/>
              </a:buClr>
            </a:pPr>
            <a:r>
              <a:rPr lang="en-US" b="1" dirty="0">
                <a:solidFill>
                  <a:srgbClr val="7A20C9"/>
                </a:solidFill>
                <a:latin typeface="Calibri" panose="020F0502020204030204" pitchFamily="34" charset="0"/>
              </a:rPr>
              <a:t>3.9× </a:t>
            </a:r>
            <a:r>
              <a:rPr lang="en-US" dirty="0">
                <a:solidFill>
                  <a:schemeClr val="tx1"/>
                </a:solidFill>
                <a:latin typeface="Calibri" panose="020F0502020204030204" pitchFamily="34" charset="0"/>
              </a:rPr>
              <a:t>better throughput, </a:t>
            </a:r>
            <a:r>
              <a:rPr lang="en-US" b="1" dirty="0">
                <a:solidFill>
                  <a:srgbClr val="7A20C9"/>
                </a:solidFill>
                <a:latin typeface="Calibri" panose="020F0502020204030204" pitchFamily="34" charset="0"/>
              </a:rPr>
              <a:t>2.7× </a:t>
            </a:r>
            <a:r>
              <a:rPr lang="en-US" dirty="0">
                <a:solidFill>
                  <a:schemeClr val="tx1"/>
                </a:solidFill>
                <a:latin typeface="Calibri" panose="020F0502020204030204" pitchFamily="34" charset="0"/>
              </a:rPr>
              <a:t>less power than </a:t>
            </a:r>
            <a:r>
              <a:rPr lang="en-US" b="1" dirty="0">
                <a:solidFill>
                  <a:schemeClr val="tx1"/>
                </a:solidFill>
              </a:rPr>
              <a:t>Darwin </a:t>
            </a:r>
            <a:r>
              <a:rPr lang="en-US" sz="1600" dirty="0">
                <a:solidFill>
                  <a:schemeClr val="tx1"/>
                </a:solidFill>
              </a:rPr>
              <a:t>(state-of-the-art </a:t>
            </a:r>
            <a:r>
              <a:rPr lang="en-US" sz="1600" b="1" dirty="0">
                <a:solidFill>
                  <a:srgbClr val="C00000"/>
                </a:solidFill>
              </a:rPr>
              <a:t>HW</a:t>
            </a:r>
            <a:r>
              <a:rPr lang="en-US" sz="1600" dirty="0">
                <a:solidFill>
                  <a:schemeClr val="tx1"/>
                </a:solidFill>
              </a:rPr>
              <a:t>)</a:t>
            </a:r>
            <a:endParaRPr lang="en-US" sz="1600" dirty="0">
              <a:solidFill>
                <a:schemeClr val="tx1"/>
              </a:solidFill>
              <a:latin typeface="Calibri" panose="020F0502020204030204" pitchFamily="34" charset="0"/>
            </a:endParaRPr>
          </a:p>
          <a:p>
            <a:pPr marL="495300" indent="-311150">
              <a:lnSpc>
                <a:spcPct val="120000"/>
              </a:lnSpc>
              <a:spcBef>
                <a:spcPts val="0"/>
              </a:spcBef>
              <a:spcAft>
                <a:spcPts val="0"/>
              </a:spcAft>
              <a:buClr>
                <a:srgbClr val="7030A0"/>
              </a:buClr>
            </a:pPr>
            <a:r>
              <a:rPr lang="en-US" b="1" dirty="0">
                <a:solidFill>
                  <a:srgbClr val="7A20C9"/>
                </a:solidFill>
                <a:latin typeface="Calibri" panose="020F0502020204030204" pitchFamily="34" charset="0"/>
              </a:rPr>
              <a:t>1.9× </a:t>
            </a:r>
            <a:r>
              <a:rPr lang="en-US" dirty="0">
                <a:solidFill>
                  <a:schemeClr val="tx1"/>
                </a:solidFill>
                <a:latin typeface="Calibri" panose="020F0502020204030204" pitchFamily="34" charset="0"/>
              </a:rPr>
              <a:t>better throughput, </a:t>
            </a:r>
            <a:r>
              <a:rPr lang="en-US" b="1" dirty="0">
                <a:solidFill>
                  <a:srgbClr val="7A20C9"/>
                </a:solidFill>
                <a:latin typeface="Calibri" panose="020F0502020204030204" pitchFamily="34" charset="0"/>
              </a:rPr>
              <a:t>82% </a:t>
            </a:r>
            <a:r>
              <a:rPr lang="en-US" dirty="0">
                <a:solidFill>
                  <a:schemeClr val="tx1"/>
                </a:solidFill>
                <a:latin typeface="Calibri" panose="020F0502020204030204" pitchFamily="34" charset="0"/>
              </a:rPr>
              <a:t>less logic power than </a:t>
            </a:r>
            <a:r>
              <a:rPr lang="en-US" b="1" dirty="0" err="1">
                <a:solidFill>
                  <a:schemeClr val="tx1"/>
                </a:solidFill>
              </a:rPr>
              <a:t>GenAx</a:t>
            </a:r>
            <a:r>
              <a:rPr lang="en-US" b="1" dirty="0">
                <a:solidFill>
                  <a:schemeClr val="tx1"/>
                </a:solidFill>
              </a:rPr>
              <a:t> </a:t>
            </a:r>
            <a:r>
              <a:rPr lang="en-US" sz="1600" dirty="0">
                <a:solidFill>
                  <a:schemeClr val="tx1"/>
                </a:solidFill>
              </a:rPr>
              <a:t>(state-of-the-art </a:t>
            </a:r>
            <a:r>
              <a:rPr lang="en-US" sz="1600" b="1" dirty="0">
                <a:solidFill>
                  <a:srgbClr val="C00000"/>
                </a:solidFill>
              </a:rPr>
              <a:t>HW</a:t>
            </a:r>
            <a:r>
              <a:rPr lang="en-US" sz="1600" dirty="0">
                <a:solidFill>
                  <a:schemeClr val="tx1"/>
                </a:solidFill>
              </a:rPr>
              <a:t>)</a:t>
            </a:r>
            <a:endParaRPr lang="en-US" sz="1600" dirty="0">
              <a:solidFill>
                <a:schemeClr val="tx1"/>
              </a:solidFill>
              <a:latin typeface="Calibri" panose="020F0502020204030204" pitchFamily="34" charset="0"/>
            </a:endParaRPr>
          </a:p>
          <a:p>
            <a:pPr marL="444500" indent="-306388">
              <a:lnSpc>
                <a:spcPct val="120000"/>
              </a:lnSpc>
              <a:spcBef>
                <a:spcPts val="3200"/>
              </a:spcBef>
              <a:spcAft>
                <a:spcPts val="0"/>
              </a:spcAft>
              <a:buClr>
                <a:srgbClr val="00B050"/>
              </a:buClr>
              <a:buSzPct val="100000"/>
              <a:buFont typeface="Wingdings" pitchFamily="2" charset="2"/>
              <a:buAutoNum type="arabicParenBoth" startAt="2"/>
            </a:pPr>
            <a:r>
              <a:rPr lang="en-US" sz="2100" b="1" dirty="0">
                <a:solidFill>
                  <a:srgbClr val="00B050"/>
                </a:solidFill>
                <a:latin typeface="Calibri" panose="020F0502020204030204" pitchFamily="34" charset="0"/>
              </a:rPr>
              <a:t> </a:t>
            </a:r>
            <a:r>
              <a:rPr lang="en-US" sz="2100" b="1" dirty="0">
                <a:solidFill>
                  <a:srgbClr val="00B050"/>
                </a:solidFill>
              </a:rPr>
              <a:t>Pre-Alignment Filtering</a:t>
            </a:r>
          </a:p>
          <a:p>
            <a:pPr marL="495300" indent="-311150">
              <a:lnSpc>
                <a:spcPct val="120000"/>
              </a:lnSpc>
              <a:spcBef>
                <a:spcPts val="0"/>
              </a:spcBef>
              <a:spcAft>
                <a:spcPts val="0"/>
              </a:spcAft>
              <a:buClr>
                <a:srgbClr val="00B050"/>
              </a:buClr>
            </a:pPr>
            <a:r>
              <a:rPr lang="en-US" b="1" dirty="0">
                <a:solidFill>
                  <a:srgbClr val="00B050"/>
                </a:solidFill>
                <a:latin typeface="Calibri" panose="020F0502020204030204" pitchFamily="34" charset="0"/>
              </a:rPr>
              <a:t>3.7×</a:t>
            </a:r>
            <a:r>
              <a:rPr lang="en-US" dirty="0">
                <a:solidFill>
                  <a:schemeClr val="tx1"/>
                </a:solidFill>
                <a:latin typeface="Calibri" panose="020F0502020204030204" pitchFamily="34" charset="0"/>
              </a:rPr>
              <a:t> speedup, </a:t>
            </a:r>
            <a:r>
              <a:rPr lang="en-US" b="1" dirty="0">
                <a:solidFill>
                  <a:srgbClr val="00B050"/>
                </a:solidFill>
                <a:latin typeface="Calibri" panose="020F0502020204030204" pitchFamily="34" charset="0"/>
              </a:rPr>
              <a:t>1.7×</a:t>
            </a:r>
            <a:r>
              <a:rPr lang="en-US" dirty="0">
                <a:solidFill>
                  <a:schemeClr val="tx1"/>
                </a:solidFill>
                <a:latin typeface="Calibri" panose="020F0502020204030204" pitchFamily="34" charset="0"/>
              </a:rPr>
              <a:t> less power than </a:t>
            </a:r>
            <a:r>
              <a:rPr lang="en-US" b="1" dirty="0" err="1">
                <a:solidFill>
                  <a:schemeClr val="tx1"/>
                </a:solidFill>
              </a:rPr>
              <a:t>Shouji</a:t>
            </a:r>
            <a:r>
              <a:rPr lang="en-US" b="1" dirty="0">
                <a:solidFill>
                  <a:schemeClr val="tx1"/>
                </a:solidFill>
              </a:rPr>
              <a:t> </a:t>
            </a:r>
            <a:r>
              <a:rPr lang="en-US" sz="1600" dirty="0">
                <a:solidFill>
                  <a:schemeClr val="tx1"/>
                </a:solidFill>
              </a:rPr>
              <a:t>(state-of-the-art </a:t>
            </a:r>
            <a:r>
              <a:rPr lang="en-US" sz="1600" b="1" dirty="0">
                <a:solidFill>
                  <a:srgbClr val="C00000"/>
                </a:solidFill>
              </a:rPr>
              <a:t>HW</a:t>
            </a:r>
            <a:r>
              <a:rPr lang="en-US" sz="1600" dirty="0">
                <a:solidFill>
                  <a:schemeClr val="tx1"/>
                </a:solidFill>
              </a:rPr>
              <a:t>)</a:t>
            </a:r>
            <a:r>
              <a:rPr lang="en-US" dirty="0">
                <a:solidFill>
                  <a:schemeClr val="tx1"/>
                </a:solidFill>
              </a:rPr>
              <a:t>, while </a:t>
            </a:r>
            <a:r>
              <a:rPr lang="en-US" dirty="0">
                <a:solidFill>
                  <a:srgbClr val="00B050"/>
                </a:solidFill>
              </a:rPr>
              <a:t>significantly improving the accuracy</a:t>
            </a:r>
            <a:r>
              <a:rPr lang="en-US" dirty="0">
                <a:solidFill>
                  <a:schemeClr val="tx1"/>
                </a:solidFill>
              </a:rPr>
              <a:t> of pre-alignment filtering</a:t>
            </a:r>
            <a:endParaRPr lang="en-US" sz="1600" b="1" dirty="0">
              <a:solidFill>
                <a:srgbClr val="00B050"/>
              </a:solidFill>
            </a:endParaRPr>
          </a:p>
          <a:p>
            <a:pPr marL="444500" indent="-306388">
              <a:lnSpc>
                <a:spcPct val="120000"/>
              </a:lnSpc>
              <a:spcBef>
                <a:spcPts val="3000"/>
              </a:spcBef>
              <a:spcAft>
                <a:spcPts val="0"/>
              </a:spcAft>
              <a:buClr>
                <a:srgbClr val="FE6200"/>
              </a:buClr>
              <a:buSzPct val="100000"/>
              <a:buFont typeface="Wingdings" pitchFamily="2" charset="2"/>
              <a:buAutoNum type="arabicParenBoth" startAt="3"/>
            </a:pPr>
            <a:r>
              <a:rPr lang="en-US" sz="2100" b="1" dirty="0">
                <a:solidFill>
                  <a:srgbClr val="FE6200"/>
                </a:solidFill>
                <a:latin typeface="Calibri" panose="020F0502020204030204" pitchFamily="34" charset="0"/>
              </a:rPr>
              <a:t> </a:t>
            </a:r>
            <a:r>
              <a:rPr lang="en-US" sz="2100" b="1" dirty="0">
                <a:solidFill>
                  <a:srgbClr val="FE6200"/>
                </a:solidFill>
              </a:rPr>
              <a:t>Edit Distance Calculation</a:t>
            </a:r>
          </a:p>
          <a:p>
            <a:pPr marL="495300" indent="-311150">
              <a:lnSpc>
                <a:spcPct val="120000"/>
              </a:lnSpc>
              <a:spcBef>
                <a:spcPts val="0"/>
              </a:spcBef>
              <a:spcAft>
                <a:spcPts val="0"/>
              </a:spcAft>
              <a:buClr>
                <a:srgbClr val="FE6200"/>
              </a:buClr>
            </a:pPr>
            <a:r>
              <a:rPr lang="en-US" b="1" dirty="0">
                <a:solidFill>
                  <a:srgbClr val="FE6200"/>
                </a:solidFill>
                <a:latin typeface="Calibri" panose="020F0502020204030204" pitchFamily="34" charset="0"/>
              </a:rPr>
              <a:t>22–12501× </a:t>
            </a:r>
            <a:r>
              <a:rPr lang="en-US" dirty="0">
                <a:solidFill>
                  <a:schemeClr val="tx1"/>
                </a:solidFill>
                <a:latin typeface="Calibri" panose="020F0502020204030204" pitchFamily="34" charset="0"/>
              </a:rPr>
              <a:t>speedup, </a:t>
            </a:r>
            <a:r>
              <a:rPr lang="en-US" b="1" dirty="0">
                <a:solidFill>
                  <a:srgbClr val="FE6200"/>
                </a:solidFill>
                <a:latin typeface="Calibri" panose="020F0502020204030204" pitchFamily="34" charset="0"/>
              </a:rPr>
              <a:t>548–582× </a:t>
            </a:r>
            <a:r>
              <a:rPr lang="en-US" dirty="0">
                <a:solidFill>
                  <a:schemeClr val="tx1"/>
                </a:solidFill>
                <a:latin typeface="Calibri" panose="020F0502020204030204" pitchFamily="34" charset="0"/>
              </a:rPr>
              <a:t>less power than </a:t>
            </a:r>
            <a:r>
              <a:rPr lang="en-US" b="1" dirty="0">
                <a:solidFill>
                  <a:schemeClr val="tx1"/>
                </a:solidFill>
              </a:rPr>
              <a:t>Edlib </a:t>
            </a:r>
            <a:r>
              <a:rPr lang="en-US" sz="1600" dirty="0">
                <a:solidFill>
                  <a:schemeClr val="tx1"/>
                </a:solidFill>
              </a:rPr>
              <a:t>(state-of-the-art </a:t>
            </a:r>
            <a:r>
              <a:rPr lang="en-US" sz="1600" b="1" dirty="0">
                <a:solidFill>
                  <a:srgbClr val="0070C0"/>
                </a:solidFill>
              </a:rPr>
              <a:t>SW</a:t>
            </a:r>
            <a:r>
              <a:rPr lang="en-US" sz="1600" dirty="0">
                <a:solidFill>
                  <a:schemeClr val="tx1"/>
                </a:solidFill>
              </a:rPr>
              <a:t>)</a:t>
            </a:r>
          </a:p>
          <a:p>
            <a:pPr marL="495300" indent="-311150">
              <a:lnSpc>
                <a:spcPct val="120000"/>
              </a:lnSpc>
              <a:spcBef>
                <a:spcPts val="0"/>
              </a:spcBef>
              <a:spcAft>
                <a:spcPts val="0"/>
              </a:spcAft>
              <a:buClr>
                <a:srgbClr val="FE6200"/>
              </a:buClr>
            </a:pPr>
            <a:r>
              <a:rPr lang="en-US" b="1" dirty="0">
                <a:solidFill>
                  <a:srgbClr val="FE6200"/>
                </a:solidFill>
                <a:latin typeface="Calibri" panose="020F0502020204030204" pitchFamily="34" charset="0"/>
              </a:rPr>
              <a:t>9.3–400× </a:t>
            </a:r>
            <a:r>
              <a:rPr lang="en-US" dirty="0">
                <a:solidFill>
                  <a:schemeClr val="tx1"/>
                </a:solidFill>
                <a:latin typeface="Calibri" panose="020F0502020204030204" pitchFamily="34" charset="0"/>
              </a:rPr>
              <a:t>speedup, </a:t>
            </a:r>
            <a:r>
              <a:rPr lang="en-US" b="1" dirty="0">
                <a:solidFill>
                  <a:srgbClr val="FE6200"/>
                </a:solidFill>
                <a:latin typeface="Calibri" panose="020F0502020204030204" pitchFamily="34" charset="0"/>
              </a:rPr>
              <a:t>67×</a:t>
            </a:r>
            <a:r>
              <a:rPr lang="en-US" b="1" dirty="0">
                <a:solidFill>
                  <a:srgbClr val="7A20C9"/>
                </a:solidFill>
                <a:latin typeface="Calibri" panose="020F0502020204030204" pitchFamily="34" charset="0"/>
              </a:rPr>
              <a:t> </a:t>
            </a:r>
            <a:r>
              <a:rPr lang="en-US" dirty="0">
                <a:solidFill>
                  <a:schemeClr val="tx1"/>
                </a:solidFill>
                <a:latin typeface="Calibri" panose="020F0502020204030204" pitchFamily="34" charset="0"/>
              </a:rPr>
              <a:t>less power than </a:t>
            </a:r>
            <a:r>
              <a:rPr lang="en-US" b="1" dirty="0">
                <a:solidFill>
                  <a:schemeClr val="tx1"/>
                </a:solidFill>
                <a:latin typeface="Calibri" panose="020F0502020204030204" pitchFamily="34" charset="0"/>
              </a:rPr>
              <a:t>ASAP</a:t>
            </a:r>
            <a:r>
              <a:rPr lang="en-US" sz="2120" dirty="0">
                <a:solidFill>
                  <a:schemeClr val="tx1"/>
                </a:solidFill>
                <a:latin typeface="Calibri" panose="020F0502020204030204" pitchFamily="34" charset="0"/>
              </a:rPr>
              <a:t> </a:t>
            </a:r>
            <a:r>
              <a:rPr lang="en-US" sz="1600" dirty="0">
                <a:solidFill>
                  <a:schemeClr val="tx1"/>
                </a:solidFill>
                <a:latin typeface="Calibri" panose="020F0502020204030204" pitchFamily="34" charset="0"/>
              </a:rPr>
              <a:t>(state-of-the-art </a:t>
            </a:r>
            <a:r>
              <a:rPr lang="en-US" sz="1600" b="1" dirty="0">
                <a:solidFill>
                  <a:srgbClr val="C00000"/>
                </a:solidFill>
                <a:latin typeface="Calibri" panose="020F0502020204030204" pitchFamily="34" charset="0"/>
              </a:rPr>
              <a:t>HW</a:t>
            </a:r>
            <a:r>
              <a:rPr lang="en-US" sz="1600" dirty="0">
                <a:solidFill>
                  <a:schemeClr val="tx1"/>
                </a:solidFill>
                <a:latin typeface="Calibri" panose="020F0502020204030204" pitchFamily="34" charset="0"/>
              </a:rPr>
              <a:t>)</a:t>
            </a:r>
          </a:p>
          <a:p>
            <a:pPr marL="542925" indent="-403225">
              <a:lnSpc>
                <a:spcPct val="120000"/>
              </a:lnSpc>
              <a:spcBef>
                <a:spcPts val="0"/>
              </a:spcBef>
              <a:spcAft>
                <a:spcPts val="0"/>
              </a:spcAft>
              <a:buClr>
                <a:srgbClr val="7030A0"/>
              </a:buClr>
              <a:buSzPct val="110000"/>
              <a:buAutoNum type="arabicParenBoth"/>
            </a:pPr>
            <a:endParaRPr lang="en-US" sz="2120" b="1" dirty="0">
              <a:solidFill>
                <a:srgbClr val="7030A0"/>
              </a:solidFill>
            </a:endParaRPr>
          </a:p>
        </p:txBody>
      </p:sp>
    </p:spTree>
    <p:custDataLst>
      <p:tags r:id="rId1"/>
    </p:custDataLst>
    <p:extLst>
      <p:ext uri="{BB962C8B-B14F-4D97-AF65-F5344CB8AC3E}">
        <p14:creationId xmlns:p14="http://schemas.microsoft.com/office/powerpoint/2010/main" val="3337977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3" grpId="0" animBg="1"/>
      <p:bldP spid="44"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E5ECFC-059E-BD4D-BA5A-FFABF3616A27}"/>
              </a:ext>
            </a:extLst>
          </p:cNvPr>
          <p:cNvSpPr>
            <a:spLocks noGrp="1"/>
          </p:cNvSpPr>
          <p:nvPr>
            <p:ph type="title"/>
          </p:nvPr>
        </p:nvSpPr>
        <p:spPr/>
        <p:txBody>
          <a:bodyPr>
            <a:normAutofit fontScale="90000"/>
          </a:bodyPr>
          <a:lstStyle/>
          <a:p>
            <a:r>
              <a:rPr lang="en-US" dirty="0"/>
              <a:t>Additional Details in the Paper</a:t>
            </a:r>
          </a:p>
        </p:txBody>
      </p:sp>
      <p:sp>
        <p:nvSpPr>
          <p:cNvPr id="3" name="Content Placeholder 2">
            <a:extLst>
              <a:ext uri="{FF2B5EF4-FFF2-40B4-BE49-F238E27FC236}">
                <a16:creationId xmlns:a16="http://schemas.microsoft.com/office/drawing/2014/main" id="{8CDF7148-7833-1341-B69C-2C566B679BFD}"/>
              </a:ext>
            </a:extLst>
          </p:cNvPr>
          <p:cNvSpPr>
            <a:spLocks noGrp="1"/>
          </p:cNvSpPr>
          <p:nvPr>
            <p:ph idx="1"/>
          </p:nvPr>
        </p:nvSpPr>
        <p:spPr/>
        <p:txBody>
          <a:bodyPr>
            <a:normAutofit/>
          </a:bodyPr>
          <a:lstStyle/>
          <a:p>
            <a:pPr marL="549275" indent="-398463">
              <a:lnSpc>
                <a:spcPct val="120000"/>
              </a:lnSpc>
              <a:spcBef>
                <a:spcPts val="600"/>
              </a:spcBef>
              <a:spcAft>
                <a:spcPts val="600"/>
              </a:spcAft>
            </a:pPr>
            <a:r>
              <a:rPr lang="en-US" sz="2400" dirty="0"/>
              <a:t>Details of the </a:t>
            </a:r>
            <a:r>
              <a:rPr lang="en-US" sz="2400" b="1" dirty="0">
                <a:solidFill>
                  <a:srgbClr val="0070C0"/>
                </a:solidFill>
              </a:rPr>
              <a:t>GenASM-DC and GenASM-TB algorithms</a:t>
            </a:r>
          </a:p>
          <a:p>
            <a:pPr marL="549275" indent="-398463">
              <a:lnSpc>
                <a:spcPct val="120000"/>
              </a:lnSpc>
              <a:spcBef>
                <a:spcPts val="600"/>
              </a:spcBef>
              <a:spcAft>
                <a:spcPts val="600"/>
              </a:spcAft>
            </a:pPr>
            <a:r>
              <a:rPr lang="en-US" sz="2400" b="1" dirty="0">
                <a:solidFill>
                  <a:srgbClr val="0070C0"/>
                </a:solidFill>
              </a:rPr>
              <a:t>Big-O analysis </a:t>
            </a:r>
            <a:r>
              <a:rPr lang="en-US" sz="2400" dirty="0"/>
              <a:t>of the algorithms</a:t>
            </a:r>
          </a:p>
          <a:p>
            <a:pPr marL="549275" indent="-398463">
              <a:lnSpc>
                <a:spcPct val="120000"/>
              </a:lnSpc>
              <a:spcBef>
                <a:spcPts val="600"/>
              </a:spcBef>
              <a:spcAft>
                <a:spcPts val="600"/>
              </a:spcAft>
            </a:pPr>
            <a:r>
              <a:rPr lang="en-US" sz="2400" dirty="0"/>
              <a:t>Detailed explanation of </a:t>
            </a:r>
            <a:r>
              <a:rPr lang="en-US" sz="2400" b="1" dirty="0">
                <a:solidFill>
                  <a:srgbClr val="0070C0"/>
                </a:solidFill>
              </a:rPr>
              <a:t>evaluated use cases</a:t>
            </a:r>
          </a:p>
          <a:p>
            <a:pPr marL="549275" indent="-398463">
              <a:lnSpc>
                <a:spcPct val="120000"/>
              </a:lnSpc>
              <a:spcBef>
                <a:spcPts val="600"/>
              </a:spcBef>
              <a:spcAft>
                <a:spcPts val="600"/>
              </a:spcAft>
            </a:pPr>
            <a:r>
              <a:rPr lang="en-US" sz="2400" b="1" dirty="0">
                <a:solidFill>
                  <a:srgbClr val="0070C0"/>
                </a:solidFill>
              </a:rPr>
              <a:t>Evaluation methodology details                                             </a:t>
            </a:r>
            <a:r>
              <a:rPr lang="en-US" sz="2400" dirty="0"/>
              <a:t>(datasets, baselines, performance model)</a:t>
            </a:r>
          </a:p>
          <a:p>
            <a:pPr marL="549275" indent="-398463">
              <a:lnSpc>
                <a:spcPct val="120000"/>
              </a:lnSpc>
              <a:spcBef>
                <a:spcPts val="600"/>
              </a:spcBef>
              <a:spcAft>
                <a:spcPts val="600"/>
              </a:spcAft>
            </a:pPr>
            <a:r>
              <a:rPr lang="en-US" sz="2400" b="1" dirty="0">
                <a:solidFill>
                  <a:srgbClr val="0070C0"/>
                </a:solidFill>
              </a:rPr>
              <a:t>Additional results </a:t>
            </a:r>
            <a:r>
              <a:rPr lang="en-US" sz="2400" dirty="0"/>
              <a:t>for the three evaluated use cases</a:t>
            </a:r>
          </a:p>
          <a:p>
            <a:pPr marL="549275" indent="-398463">
              <a:lnSpc>
                <a:spcPct val="120000"/>
              </a:lnSpc>
              <a:spcBef>
                <a:spcPts val="600"/>
              </a:spcBef>
              <a:spcAft>
                <a:spcPts val="600"/>
              </a:spcAft>
            </a:pPr>
            <a:r>
              <a:rPr lang="en-US" sz="2400" b="1" dirty="0">
                <a:solidFill>
                  <a:srgbClr val="0070C0"/>
                </a:solidFill>
              </a:rPr>
              <a:t>Sources of improvements in GenASM                             </a:t>
            </a:r>
            <a:r>
              <a:rPr lang="en-US" sz="2400" dirty="0"/>
              <a:t>(algorithm-level, hardware-level, technology-level)</a:t>
            </a:r>
          </a:p>
          <a:p>
            <a:pPr marL="549275" indent="-398463">
              <a:lnSpc>
                <a:spcPct val="120000"/>
              </a:lnSpc>
              <a:spcBef>
                <a:spcPts val="600"/>
              </a:spcBef>
              <a:spcAft>
                <a:spcPts val="600"/>
              </a:spcAft>
            </a:pPr>
            <a:r>
              <a:rPr lang="en-US" sz="2400" dirty="0"/>
              <a:t>Discussion of </a:t>
            </a:r>
            <a:r>
              <a:rPr lang="en-US" sz="2400" b="1" dirty="0">
                <a:solidFill>
                  <a:srgbClr val="0070C0"/>
                </a:solidFill>
              </a:rPr>
              <a:t>four other potential use cases </a:t>
            </a:r>
            <a:r>
              <a:rPr lang="en-US" sz="2400" dirty="0"/>
              <a:t>of GenASM </a:t>
            </a:r>
          </a:p>
          <a:p>
            <a:pPr marL="549275" indent="-398463">
              <a:lnSpc>
                <a:spcPct val="120000"/>
              </a:lnSpc>
              <a:spcBef>
                <a:spcPts val="600"/>
              </a:spcBef>
              <a:spcAft>
                <a:spcPts val="600"/>
              </a:spcAft>
            </a:pPr>
            <a:endParaRPr lang="en-US" sz="2400" dirty="0"/>
          </a:p>
        </p:txBody>
      </p:sp>
      <p:sp>
        <p:nvSpPr>
          <p:cNvPr id="4" name="Slide Number Placeholder 3">
            <a:extLst>
              <a:ext uri="{FF2B5EF4-FFF2-40B4-BE49-F238E27FC236}">
                <a16:creationId xmlns:a16="http://schemas.microsoft.com/office/drawing/2014/main" id="{BACEBAC6-C6CC-8447-8BB5-38EE6E653D8A}"/>
              </a:ext>
            </a:extLst>
          </p:cNvPr>
          <p:cNvSpPr>
            <a:spLocks noGrp="1"/>
          </p:cNvSpPr>
          <p:nvPr>
            <p:ph type="sldNum" sz="quarter" idx="10"/>
          </p:nvPr>
        </p:nvSpPr>
        <p:spPr/>
        <p:txBody>
          <a:bodyPr/>
          <a:lstStyle/>
          <a:p>
            <a:fld id="{BE67019E-6B59-9444-A8F8-0CFAB6B6981D}" type="slidenum">
              <a:rPr lang="en-US" smtClean="0"/>
              <a:pPr/>
              <a:t>36</a:t>
            </a:fld>
            <a:endParaRPr lang="en-US" dirty="0"/>
          </a:p>
        </p:txBody>
      </p:sp>
    </p:spTree>
    <p:extLst>
      <p:ext uri="{BB962C8B-B14F-4D97-AF65-F5344CB8AC3E}">
        <p14:creationId xmlns:p14="http://schemas.microsoft.com/office/powerpoint/2010/main" val="288203977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C8C3D-B7CC-5341-AF65-C1B6B49BF658}"/>
              </a:ext>
            </a:extLst>
          </p:cNvPr>
          <p:cNvSpPr>
            <a:spLocks noGrp="1"/>
          </p:cNvSpPr>
          <p:nvPr>
            <p:ph type="title"/>
          </p:nvPr>
        </p:nvSpPr>
        <p:spPr>
          <a:xfrm>
            <a:off x="366963" y="257434"/>
            <a:ext cx="8410073" cy="753467"/>
          </a:xfrm>
        </p:spPr>
        <p:txBody>
          <a:bodyPr>
            <a:normAutofit fontScale="90000"/>
          </a:bodyPr>
          <a:lstStyle/>
          <a:p>
            <a:r>
              <a:rPr lang="en-US" dirty="0"/>
              <a:t>Summary of GenASM</a:t>
            </a:r>
          </a:p>
        </p:txBody>
      </p:sp>
      <p:sp>
        <p:nvSpPr>
          <p:cNvPr id="3" name="Content Placeholder 2">
            <a:extLst>
              <a:ext uri="{FF2B5EF4-FFF2-40B4-BE49-F238E27FC236}">
                <a16:creationId xmlns:a16="http://schemas.microsoft.com/office/drawing/2014/main" id="{83F9428F-C0C0-6A44-BBF7-1EF5C83C5A47}"/>
              </a:ext>
            </a:extLst>
          </p:cNvPr>
          <p:cNvSpPr>
            <a:spLocks noGrp="1"/>
          </p:cNvSpPr>
          <p:nvPr>
            <p:ph idx="1"/>
          </p:nvPr>
        </p:nvSpPr>
        <p:spPr>
          <a:xfrm>
            <a:off x="366963" y="1084539"/>
            <a:ext cx="8410073" cy="5275384"/>
          </a:xfrm>
        </p:spPr>
        <p:txBody>
          <a:bodyPr>
            <a:noAutofit/>
          </a:bodyPr>
          <a:lstStyle/>
          <a:p>
            <a:pPr>
              <a:lnSpc>
                <a:spcPct val="110000"/>
              </a:lnSpc>
              <a:spcBef>
                <a:spcPts val="0"/>
              </a:spcBef>
              <a:spcAft>
                <a:spcPts val="0"/>
              </a:spcAft>
            </a:pPr>
            <a:r>
              <a:rPr lang="en-US" sz="1900" b="1" dirty="0">
                <a:solidFill>
                  <a:srgbClr val="C00000"/>
                </a:solidFill>
              </a:rPr>
              <a:t>Problem: </a:t>
            </a:r>
          </a:p>
          <a:p>
            <a:pPr lvl="1" indent="-215900">
              <a:lnSpc>
                <a:spcPct val="110000"/>
              </a:lnSpc>
              <a:spcBef>
                <a:spcPts val="0"/>
              </a:spcBef>
              <a:spcAft>
                <a:spcPts val="0"/>
              </a:spcAft>
              <a:buClr>
                <a:srgbClr val="C00000"/>
              </a:buClr>
            </a:pPr>
            <a:r>
              <a:rPr lang="en-US" sz="1900" dirty="0">
                <a:solidFill>
                  <a:schemeClr val="tx1"/>
                </a:solidFill>
              </a:rPr>
              <a:t>Genome sequence analysis is bottlenecked by the </a:t>
            </a:r>
            <a:r>
              <a:rPr lang="en-US" sz="1900" dirty="0">
                <a:solidFill>
                  <a:srgbClr val="C00000"/>
                </a:solidFill>
              </a:rPr>
              <a:t>computational power </a:t>
            </a:r>
            <a:r>
              <a:rPr lang="en-US" sz="1900" dirty="0">
                <a:solidFill>
                  <a:schemeClr val="tx1"/>
                </a:solidFill>
              </a:rPr>
              <a:t>and</a:t>
            </a:r>
            <a:r>
              <a:rPr lang="en-US" sz="1900" dirty="0"/>
              <a:t> </a:t>
            </a:r>
            <a:r>
              <a:rPr lang="en-US" sz="1900" dirty="0">
                <a:solidFill>
                  <a:srgbClr val="C00000"/>
                </a:solidFill>
              </a:rPr>
              <a:t>memory bandwidth limitations </a:t>
            </a:r>
            <a:r>
              <a:rPr lang="en-US" sz="1900" dirty="0">
                <a:solidFill>
                  <a:schemeClr val="tx1"/>
                </a:solidFill>
              </a:rPr>
              <a:t>of existing systems</a:t>
            </a:r>
          </a:p>
          <a:p>
            <a:pPr lvl="1" indent="-215900">
              <a:lnSpc>
                <a:spcPct val="110000"/>
              </a:lnSpc>
              <a:spcBef>
                <a:spcPts val="0"/>
              </a:spcBef>
              <a:spcAft>
                <a:spcPts val="0"/>
              </a:spcAft>
              <a:buClr>
                <a:srgbClr val="C00000"/>
              </a:buClr>
            </a:pPr>
            <a:r>
              <a:rPr lang="en-US" sz="1900" dirty="0">
                <a:solidFill>
                  <a:schemeClr val="tx1"/>
                </a:solidFill>
              </a:rPr>
              <a:t>This bottleneck is particularly an issue for </a:t>
            </a:r>
            <a:r>
              <a:rPr lang="en-US" sz="1900" i="1" dirty="0">
                <a:solidFill>
                  <a:srgbClr val="C00000"/>
                </a:solidFill>
              </a:rPr>
              <a:t>approximate string matching</a:t>
            </a:r>
            <a:endParaRPr lang="en-US" sz="1900" dirty="0"/>
          </a:p>
          <a:p>
            <a:pPr>
              <a:lnSpc>
                <a:spcPct val="110000"/>
              </a:lnSpc>
              <a:spcBef>
                <a:spcPts val="1800"/>
              </a:spcBef>
              <a:spcAft>
                <a:spcPts val="0"/>
              </a:spcAft>
            </a:pPr>
            <a:r>
              <a:rPr lang="en-US" sz="1900" b="1" dirty="0">
                <a:solidFill>
                  <a:srgbClr val="0070C0"/>
                </a:solidFill>
              </a:rPr>
              <a:t>Key Contributions: </a:t>
            </a:r>
          </a:p>
          <a:p>
            <a:pPr lvl="1" indent="-215900">
              <a:lnSpc>
                <a:spcPct val="110000"/>
              </a:lnSpc>
              <a:spcBef>
                <a:spcPts val="0"/>
              </a:spcBef>
              <a:spcAft>
                <a:spcPts val="0"/>
              </a:spcAft>
              <a:buClr>
                <a:srgbClr val="0070C0"/>
              </a:buClr>
            </a:pPr>
            <a:r>
              <a:rPr lang="en-US" sz="1900" dirty="0">
                <a:solidFill>
                  <a:srgbClr val="0070C0"/>
                </a:solidFill>
              </a:rPr>
              <a:t>GenASM: </a:t>
            </a:r>
            <a:r>
              <a:rPr lang="en-US" sz="1900" dirty="0">
                <a:solidFill>
                  <a:schemeClr val="tx1"/>
                </a:solidFill>
              </a:rPr>
              <a:t>An approximate string matching (ASM) acceleration framework to accelerate </a:t>
            </a:r>
            <a:r>
              <a:rPr lang="en-US" sz="1900" dirty="0">
                <a:solidFill>
                  <a:srgbClr val="0070C0"/>
                </a:solidFill>
              </a:rPr>
              <a:t>multiple steps of genome sequence analysis</a:t>
            </a:r>
          </a:p>
          <a:p>
            <a:pPr marL="935038" lvl="2" indent="-217488">
              <a:lnSpc>
                <a:spcPct val="110000"/>
              </a:lnSpc>
              <a:spcBef>
                <a:spcPts val="0"/>
              </a:spcBef>
              <a:spcAft>
                <a:spcPts val="0"/>
              </a:spcAft>
            </a:pPr>
            <a:r>
              <a:rPr lang="en-US" sz="1900" i="1" dirty="0">
                <a:solidFill>
                  <a:srgbClr val="0070C0"/>
                </a:solidFill>
              </a:rPr>
              <a:t>First</a:t>
            </a:r>
            <a:r>
              <a:rPr lang="en-US" sz="1900" dirty="0"/>
              <a:t> </a:t>
            </a:r>
            <a:r>
              <a:rPr lang="en-US" sz="1900" dirty="0">
                <a:solidFill>
                  <a:schemeClr val="tx1"/>
                </a:solidFill>
              </a:rPr>
              <a:t>to enhance and accelerate Bitap for ASM with genomic sequences</a:t>
            </a:r>
          </a:p>
          <a:p>
            <a:pPr marL="935038" lvl="2" indent="-217488">
              <a:lnSpc>
                <a:spcPct val="110000"/>
              </a:lnSpc>
              <a:spcBef>
                <a:spcPts val="0"/>
              </a:spcBef>
              <a:spcAft>
                <a:spcPts val="0"/>
              </a:spcAft>
            </a:pPr>
            <a:r>
              <a:rPr lang="en-US" sz="1900" i="1" dirty="0">
                <a:solidFill>
                  <a:schemeClr val="tx1"/>
                </a:solidFill>
              </a:rPr>
              <a:t>Co-design</a:t>
            </a:r>
            <a:r>
              <a:rPr lang="en-US" sz="1900" dirty="0">
                <a:solidFill>
                  <a:schemeClr val="tx1"/>
                </a:solidFill>
              </a:rPr>
              <a:t> of our modified </a:t>
            </a:r>
            <a:r>
              <a:rPr lang="en-US" sz="1900" dirty="0">
                <a:solidFill>
                  <a:srgbClr val="0070C0"/>
                </a:solidFill>
              </a:rPr>
              <a:t>scalable</a:t>
            </a:r>
            <a:r>
              <a:rPr lang="en-US" sz="1900" dirty="0"/>
              <a:t> </a:t>
            </a:r>
            <a:r>
              <a:rPr lang="en-US" sz="1900" dirty="0">
                <a:solidFill>
                  <a:schemeClr val="tx1"/>
                </a:solidFill>
              </a:rPr>
              <a:t>and</a:t>
            </a:r>
            <a:r>
              <a:rPr lang="en-US" sz="1900" dirty="0"/>
              <a:t> </a:t>
            </a:r>
            <a:r>
              <a:rPr lang="en-US" sz="1900" dirty="0">
                <a:solidFill>
                  <a:srgbClr val="0070C0"/>
                </a:solidFill>
              </a:rPr>
              <a:t>memory-efficient</a:t>
            </a:r>
            <a:r>
              <a:rPr lang="en-US" sz="1900" dirty="0"/>
              <a:t> </a:t>
            </a:r>
            <a:r>
              <a:rPr lang="en-US" sz="1900" dirty="0">
                <a:solidFill>
                  <a:schemeClr val="tx1"/>
                </a:solidFill>
              </a:rPr>
              <a:t>algorithms with </a:t>
            </a:r>
            <a:r>
              <a:rPr lang="en-US" sz="1900" dirty="0">
                <a:solidFill>
                  <a:srgbClr val="0070C0"/>
                </a:solidFill>
              </a:rPr>
              <a:t>low-power</a:t>
            </a:r>
            <a:r>
              <a:rPr lang="en-US" sz="1900" dirty="0"/>
              <a:t> </a:t>
            </a:r>
            <a:r>
              <a:rPr lang="en-US" sz="1900" dirty="0">
                <a:solidFill>
                  <a:schemeClr val="tx1"/>
                </a:solidFill>
              </a:rPr>
              <a:t>and</a:t>
            </a:r>
            <a:r>
              <a:rPr lang="en-US" sz="1900" dirty="0"/>
              <a:t> </a:t>
            </a:r>
            <a:r>
              <a:rPr lang="en-US" sz="1900" dirty="0">
                <a:solidFill>
                  <a:srgbClr val="0070C0"/>
                </a:solidFill>
              </a:rPr>
              <a:t>area-efficient</a:t>
            </a:r>
            <a:r>
              <a:rPr lang="en-US" sz="1900" dirty="0"/>
              <a:t> </a:t>
            </a:r>
            <a:r>
              <a:rPr lang="en-US" sz="1900" dirty="0">
                <a:solidFill>
                  <a:schemeClr val="tx1"/>
                </a:solidFill>
              </a:rPr>
              <a:t>hardware accelerators</a:t>
            </a:r>
          </a:p>
          <a:p>
            <a:pPr marL="935038" lvl="2" indent="-217488">
              <a:lnSpc>
                <a:spcPct val="110000"/>
              </a:lnSpc>
              <a:spcBef>
                <a:spcPts val="0"/>
              </a:spcBef>
              <a:spcAft>
                <a:spcPts val="0"/>
              </a:spcAft>
            </a:pPr>
            <a:r>
              <a:rPr lang="en-US" sz="1900" dirty="0">
                <a:solidFill>
                  <a:schemeClr val="tx1"/>
                </a:solidFill>
              </a:rPr>
              <a:t>Evaluation of three different use cases: </a:t>
            </a:r>
            <a:r>
              <a:rPr lang="en-US" sz="1900" dirty="0">
                <a:solidFill>
                  <a:srgbClr val="7030A0"/>
                </a:solidFill>
              </a:rPr>
              <a:t>read alignment</a:t>
            </a:r>
            <a:r>
              <a:rPr lang="en-US" sz="1900" dirty="0">
                <a:solidFill>
                  <a:schemeClr val="tx1"/>
                </a:solidFill>
              </a:rPr>
              <a:t>, </a:t>
            </a:r>
            <a:r>
              <a:rPr lang="en-US" sz="1900" dirty="0">
                <a:solidFill>
                  <a:srgbClr val="00B050"/>
                </a:solidFill>
              </a:rPr>
              <a:t>pre-alignment filtering</a:t>
            </a:r>
            <a:r>
              <a:rPr lang="en-US" sz="1900" dirty="0">
                <a:solidFill>
                  <a:schemeClr val="tx1"/>
                </a:solidFill>
              </a:rPr>
              <a:t>, </a:t>
            </a:r>
            <a:r>
              <a:rPr lang="en-US" sz="1900" dirty="0">
                <a:solidFill>
                  <a:srgbClr val="FE6200"/>
                </a:solidFill>
              </a:rPr>
              <a:t>edit distance calculation</a:t>
            </a:r>
            <a:endParaRPr lang="en-US" sz="1900" dirty="0">
              <a:solidFill>
                <a:schemeClr val="tx1"/>
              </a:solidFill>
            </a:endParaRPr>
          </a:p>
          <a:p>
            <a:pPr>
              <a:lnSpc>
                <a:spcPct val="110000"/>
              </a:lnSpc>
              <a:spcBef>
                <a:spcPts val="1800"/>
              </a:spcBef>
              <a:spcAft>
                <a:spcPts val="0"/>
              </a:spcAft>
            </a:pPr>
            <a:r>
              <a:rPr lang="en-US" sz="1900" b="1" dirty="0">
                <a:solidFill>
                  <a:srgbClr val="00B050"/>
                </a:solidFill>
              </a:rPr>
              <a:t>Key Results: </a:t>
            </a:r>
            <a:r>
              <a:rPr lang="en-US" sz="1900" dirty="0">
                <a:solidFill>
                  <a:schemeClr val="tx1"/>
                </a:solidFill>
              </a:rPr>
              <a:t>GenASM is </a:t>
            </a:r>
            <a:r>
              <a:rPr lang="en-US" sz="1900" dirty="0">
                <a:solidFill>
                  <a:srgbClr val="00B050"/>
                </a:solidFill>
              </a:rPr>
              <a:t>significantly more efficient </a:t>
            </a:r>
            <a:r>
              <a:rPr lang="en-US" sz="1900" dirty="0">
                <a:solidFill>
                  <a:schemeClr val="tx1"/>
                </a:solidFill>
              </a:rPr>
              <a:t>for all the three use cases (in terms of </a:t>
            </a:r>
            <a:r>
              <a:rPr lang="en-US" sz="1900" dirty="0">
                <a:solidFill>
                  <a:srgbClr val="00B050"/>
                </a:solidFill>
              </a:rPr>
              <a:t>throughput</a:t>
            </a:r>
            <a:r>
              <a:rPr lang="en-US" sz="1900" dirty="0">
                <a:solidFill>
                  <a:srgbClr val="0070C0"/>
                </a:solidFill>
              </a:rPr>
              <a:t> </a:t>
            </a:r>
            <a:r>
              <a:rPr lang="en-US" sz="1900" dirty="0">
                <a:solidFill>
                  <a:schemeClr val="tx1"/>
                </a:solidFill>
              </a:rPr>
              <a:t>and</a:t>
            </a:r>
            <a:r>
              <a:rPr lang="en-US" sz="1900" dirty="0"/>
              <a:t> </a:t>
            </a:r>
            <a:r>
              <a:rPr lang="en-US" sz="1900" dirty="0">
                <a:solidFill>
                  <a:srgbClr val="00B050"/>
                </a:solidFill>
              </a:rPr>
              <a:t>throughput per unit power</a:t>
            </a:r>
            <a:r>
              <a:rPr lang="en-US" sz="1900" dirty="0"/>
              <a:t>) </a:t>
            </a:r>
            <a:r>
              <a:rPr lang="en-US" sz="1900" dirty="0">
                <a:solidFill>
                  <a:schemeClr val="tx1"/>
                </a:solidFill>
              </a:rPr>
              <a:t>than state-of-the-art </a:t>
            </a:r>
            <a:r>
              <a:rPr lang="en-US" sz="1900" dirty="0">
                <a:solidFill>
                  <a:srgbClr val="0070C0"/>
                </a:solidFill>
              </a:rPr>
              <a:t>software</a:t>
            </a:r>
            <a:r>
              <a:rPr lang="en-US" sz="1900" dirty="0">
                <a:solidFill>
                  <a:schemeClr val="tx1"/>
                </a:solidFill>
              </a:rPr>
              <a:t> and </a:t>
            </a:r>
            <a:r>
              <a:rPr lang="en-US" sz="1900" dirty="0">
                <a:solidFill>
                  <a:srgbClr val="C00000"/>
                </a:solidFill>
              </a:rPr>
              <a:t>hardware</a:t>
            </a:r>
            <a:r>
              <a:rPr lang="en-US" sz="1900" dirty="0">
                <a:solidFill>
                  <a:schemeClr val="tx1"/>
                </a:solidFill>
              </a:rPr>
              <a:t> baselines</a:t>
            </a:r>
          </a:p>
        </p:txBody>
      </p:sp>
      <p:sp>
        <p:nvSpPr>
          <p:cNvPr id="4" name="Slide Number Placeholder 3">
            <a:extLst>
              <a:ext uri="{FF2B5EF4-FFF2-40B4-BE49-F238E27FC236}">
                <a16:creationId xmlns:a16="http://schemas.microsoft.com/office/drawing/2014/main" id="{DBC85339-0960-2D4F-9702-117C5339C907}"/>
              </a:ext>
            </a:extLst>
          </p:cNvPr>
          <p:cNvSpPr>
            <a:spLocks noGrp="1"/>
          </p:cNvSpPr>
          <p:nvPr>
            <p:ph type="sldNum" sz="quarter" idx="10"/>
          </p:nvPr>
        </p:nvSpPr>
        <p:spPr/>
        <p:txBody>
          <a:bodyPr/>
          <a:lstStyle/>
          <a:p>
            <a:fld id="{BE67019E-6B59-9444-A8F8-0CFAB6B6981D}" type="slidenum">
              <a:rPr lang="en-US" smtClean="0"/>
              <a:pPr/>
              <a:t>37</a:t>
            </a:fld>
            <a:endParaRPr lang="en-US" dirty="0"/>
          </a:p>
        </p:txBody>
      </p:sp>
    </p:spTree>
    <p:custDataLst>
      <p:tags r:id="rId1"/>
    </p:custDataLst>
    <p:extLst>
      <p:ext uri="{BB962C8B-B14F-4D97-AF65-F5344CB8AC3E}">
        <p14:creationId xmlns:p14="http://schemas.microsoft.com/office/powerpoint/2010/main" val="3283718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AE1906-9EC0-874F-8773-3A316CBB1A12}"/>
              </a:ext>
            </a:extLst>
          </p:cNvPr>
          <p:cNvSpPr>
            <a:spLocks noGrp="1"/>
          </p:cNvSpPr>
          <p:nvPr>
            <p:ph type="title"/>
          </p:nvPr>
        </p:nvSpPr>
        <p:spPr/>
        <p:txBody>
          <a:bodyPr>
            <a:normAutofit/>
          </a:bodyPr>
          <a:lstStyle/>
          <a:p>
            <a:r>
              <a:rPr lang="en-US" sz="4300" dirty="0"/>
              <a:t>GenASM [MICRO </a:t>
            </a:r>
            <a:r>
              <a:rPr lang="en-US" sz="4300" dirty="0">
                <a:latin typeface="Calibri" panose="020F0502020204030204" pitchFamily="34" charset="0"/>
              </a:rPr>
              <a:t>2020</a:t>
            </a:r>
            <a:r>
              <a:rPr lang="en-US" sz="4300" dirty="0"/>
              <a:t>]</a:t>
            </a:r>
          </a:p>
        </p:txBody>
      </p:sp>
      <p:sp>
        <p:nvSpPr>
          <p:cNvPr id="4" name="Slide Number Placeholder 3">
            <a:extLst>
              <a:ext uri="{FF2B5EF4-FFF2-40B4-BE49-F238E27FC236}">
                <a16:creationId xmlns:a16="http://schemas.microsoft.com/office/drawing/2014/main" id="{0A6275C2-216A-024B-BB93-67A06F43CD2C}"/>
              </a:ext>
            </a:extLst>
          </p:cNvPr>
          <p:cNvSpPr>
            <a:spLocks noGrp="1"/>
          </p:cNvSpPr>
          <p:nvPr>
            <p:ph type="sldNum" sz="quarter" idx="10"/>
          </p:nvPr>
        </p:nvSpPr>
        <p:spPr/>
        <p:txBody>
          <a:bodyPr/>
          <a:lstStyle/>
          <a:p>
            <a:fld id="{BE67019E-6B59-9444-A8F8-0CFAB6B6981D}" type="slidenum">
              <a:rPr lang="en-US" smtClean="0"/>
              <a:pPr/>
              <a:t>38</a:t>
            </a:fld>
            <a:endParaRPr lang="en-US" dirty="0"/>
          </a:p>
        </p:txBody>
      </p:sp>
      <p:sp>
        <p:nvSpPr>
          <p:cNvPr id="5" name="Rectangle 4">
            <a:extLst>
              <a:ext uri="{FF2B5EF4-FFF2-40B4-BE49-F238E27FC236}">
                <a16:creationId xmlns:a16="http://schemas.microsoft.com/office/drawing/2014/main" id="{6E4C2C41-975F-8F44-943F-FFC171CDD148}"/>
              </a:ext>
            </a:extLst>
          </p:cNvPr>
          <p:cNvSpPr/>
          <p:nvPr/>
        </p:nvSpPr>
        <p:spPr>
          <a:xfrm>
            <a:off x="366963" y="1158087"/>
            <a:ext cx="8410073" cy="2735877"/>
          </a:xfrm>
          <a:prstGeom prst="rect">
            <a:avLst/>
          </a:prstGeom>
        </p:spPr>
        <p:txBody>
          <a:bodyPr wrap="square">
            <a:spAutoFit/>
          </a:bodyPr>
          <a:lstStyle/>
          <a:p>
            <a:pPr>
              <a:lnSpc>
                <a:spcPct val="110000"/>
              </a:lnSpc>
              <a:spcBef>
                <a:spcPts val="300"/>
              </a:spcBef>
            </a:pPr>
            <a:r>
              <a:rPr lang="en-US" sz="1850" u="sng" dirty="0">
                <a:latin typeface="+mj-lt"/>
              </a:rPr>
              <a:t>Damla Senol Cali</a:t>
            </a:r>
            <a:r>
              <a:rPr lang="en-US" sz="1850" dirty="0">
                <a:latin typeface="+mj-lt"/>
              </a:rPr>
              <a:t>, Gurpreet S. Kalsi, </a:t>
            </a:r>
            <a:r>
              <a:rPr lang="en-US" sz="1850" dirty="0" err="1">
                <a:latin typeface="+mj-lt"/>
              </a:rPr>
              <a:t>Zulal</a:t>
            </a:r>
            <a:r>
              <a:rPr lang="en-US" sz="1850" dirty="0">
                <a:latin typeface="+mj-lt"/>
              </a:rPr>
              <a:t> </a:t>
            </a:r>
            <a:r>
              <a:rPr lang="en-US" sz="1850" dirty="0" err="1">
                <a:latin typeface="+mj-lt"/>
              </a:rPr>
              <a:t>Bingol</a:t>
            </a:r>
            <a:r>
              <a:rPr lang="en-US" sz="1850" dirty="0">
                <a:latin typeface="+mj-lt"/>
              </a:rPr>
              <a:t>, Can </a:t>
            </a:r>
            <a:r>
              <a:rPr lang="en-US" sz="1850" dirty="0" err="1">
                <a:latin typeface="+mj-lt"/>
              </a:rPr>
              <a:t>Firtina</a:t>
            </a:r>
            <a:r>
              <a:rPr lang="en-US" sz="1850" dirty="0">
                <a:latin typeface="+mj-lt"/>
              </a:rPr>
              <a:t>, Lavanya Subramanian, Jeremie S. Kim, Rachata </a:t>
            </a:r>
            <a:r>
              <a:rPr lang="en-US" sz="1850" dirty="0" err="1">
                <a:latin typeface="+mj-lt"/>
              </a:rPr>
              <a:t>Ausavarungnirun</a:t>
            </a:r>
            <a:r>
              <a:rPr lang="en-US" sz="1850" dirty="0">
                <a:latin typeface="+mj-lt"/>
              </a:rPr>
              <a:t>, Mohammed </a:t>
            </a:r>
            <a:r>
              <a:rPr lang="en-US" sz="1850" dirty="0" err="1">
                <a:latin typeface="+mj-lt"/>
              </a:rPr>
              <a:t>Alser</a:t>
            </a:r>
            <a:r>
              <a:rPr lang="en-US" sz="1850" dirty="0">
                <a:latin typeface="+mj-lt"/>
              </a:rPr>
              <a:t>, Juan Gomez-Luna, </a:t>
            </a:r>
            <a:r>
              <a:rPr lang="en-US" sz="1850" dirty="0" err="1">
                <a:latin typeface="+mj-lt"/>
              </a:rPr>
              <a:t>Amirali</a:t>
            </a:r>
            <a:r>
              <a:rPr lang="en-US" sz="1850" dirty="0">
                <a:latin typeface="+mj-lt"/>
              </a:rPr>
              <a:t> </a:t>
            </a:r>
            <a:r>
              <a:rPr lang="en-US" sz="1850" dirty="0" err="1">
                <a:latin typeface="+mj-lt"/>
              </a:rPr>
              <a:t>Boroumand</a:t>
            </a:r>
            <a:r>
              <a:rPr lang="en-US" sz="1850" dirty="0">
                <a:latin typeface="+mj-lt"/>
              </a:rPr>
              <a:t>, Anant Nori, Allison </a:t>
            </a:r>
            <a:r>
              <a:rPr lang="en-US" sz="1850" dirty="0" err="1">
                <a:latin typeface="+mj-lt"/>
              </a:rPr>
              <a:t>Scibisz</a:t>
            </a:r>
            <a:r>
              <a:rPr lang="en-US" sz="1850" dirty="0">
                <a:latin typeface="+mj-lt"/>
              </a:rPr>
              <a:t>, Sreenivas </a:t>
            </a:r>
            <a:r>
              <a:rPr lang="en-US" sz="1850" dirty="0" err="1">
                <a:latin typeface="+mj-lt"/>
              </a:rPr>
              <a:t>Subramoney</a:t>
            </a:r>
            <a:r>
              <a:rPr lang="en-US" sz="1850" dirty="0">
                <a:latin typeface="+mj-lt"/>
              </a:rPr>
              <a:t>, Can Alkan, Saugata Ghose, and Onur Mutlu,</a:t>
            </a:r>
          </a:p>
          <a:p>
            <a:pPr>
              <a:lnSpc>
                <a:spcPct val="110000"/>
              </a:lnSpc>
              <a:spcBef>
                <a:spcPts val="300"/>
              </a:spcBef>
            </a:pPr>
            <a:r>
              <a:rPr lang="en-US" sz="1850" b="1" dirty="0">
                <a:solidFill>
                  <a:srgbClr val="0070C0"/>
                </a:solidFill>
                <a:latin typeface="+mj-lt"/>
                <a:hlinkClick r:id="rId3">
                  <a:extLst>
                    <a:ext uri="{A12FA001-AC4F-418D-AE19-62706E023703}">
                      <ahyp:hlinkClr xmlns:ahyp="http://schemas.microsoft.com/office/drawing/2018/hyperlinkcolor" val="tx"/>
                    </a:ext>
                  </a:extLst>
                </a:hlinkClick>
              </a:rPr>
              <a:t>"GenASM: A High-Performance, Low-Power Approximate String Matching Acceleration Framework for Genome Sequence Analysis”</a:t>
            </a:r>
            <a:endParaRPr lang="en-US" sz="1850" b="1" dirty="0">
              <a:solidFill>
                <a:srgbClr val="0070C0"/>
              </a:solidFill>
              <a:latin typeface="+mj-lt"/>
            </a:endParaRPr>
          </a:p>
          <a:p>
            <a:pPr>
              <a:lnSpc>
                <a:spcPct val="110000"/>
              </a:lnSpc>
              <a:spcBef>
                <a:spcPts val="300"/>
              </a:spcBef>
            </a:pPr>
            <a:r>
              <a:rPr lang="en-US" sz="1850" i="1" dirty="0">
                <a:latin typeface="+mj-lt"/>
              </a:rPr>
              <a:t>Proceedings of the </a:t>
            </a:r>
            <a:r>
              <a:rPr lang="en-US" sz="1850" i="1" dirty="0">
                <a:solidFill>
                  <a:srgbClr val="0070C0"/>
                </a:solidFill>
                <a:latin typeface="Calibri" panose="020F0502020204030204" pitchFamily="34" charset="0"/>
                <a:cs typeface="Calibri" panose="020F0502020204030204" pitchFamily="34" charset="0"/>
                <a:hlinkClick r:id="rId4">
                  <a:extLst>
                    <a:ext uri="{A12FA001-AC4F-418D-AE19-62706E023703}">
                      <ahyp:hlinkClr xmlns:ahyp="http://schemas.microsoft.com/office/drawing/2018/hyperlinkcolor" val="tx"/>
                    </a:ext>
                  </a:extLst>
                </a:hlinkClick>
              </a:rPr>
              <a:t>53</a:t>
            </a:r>
            <a:r>
              <a:rPr lang="en-US" sz="1850" i="1" dirty="0">
                <a:solidFill>
                  <a:srgbClr val="0070C0"/>
                </a:solidFill>
                <a:latin typeface="+mj-lt"/>
                <a:hlinkClick r:id="rId4">
                  <a:extLst>
                    <a:ext uri="{A12FA001-AC4F-418D-AE19-62706E023703}">
                      <ahyp:hlinkClr xmlns:ahyp="http://schemas.microsoft.com/office/drawing/2018/hyperlinkcolor" val="tx"/>
                    </a:ext>
                  </a:extLst>
                </a:hlinkClick>
              </a:rPr>
              <a:t>rd International Symposium on Microarchitecture</a:t>
            </a:r>
            <a:r>
              <a:rPr lang="en-US" sz="1850" i="1" dirty="0">
                <a:solidFill>
                  <a:srgbClr val="0070C0"/>
                </a:solidFill>
                <a:latin typeface="+mj-lt"/>
              </a:rPr>
              <a:t> </a:t>
            </a:r>
            <a:r>
              <a:rPr lang="en-US" sz="1850" i="1" dirty="0">
                <a:latin typeface="+mj-lt"/>
              </a:rPr>
              <a:t>(</a:t>
            </a:r>
            <a:r>
              <a:rPr lang="en-US" sz="1850" b="1" i="1" dirty="0">
                <a:latin typeface="+mj-lt"/>
              </a:rPr>
              <a:t>MICRO</a:t>
            </a:r>
            <a:r>
              <a:rPr lang="en-US" sz="1850" i="1" dirty="0">
                <a:latin typeface="+mj-lt"/>
              </a:rPr>
              <a:t>)</a:t>
            </a:r>
            <a:r>
              <a:rPr lang="en-US" sz="1850" dirty="0">
                <a:latin typeface="+mj-lt"/>
              </a:rPr>
              <a:t>, Virtual, October </a:t>
            </a:r>
            <a:r>
              <a:rPr lang="en-US" sz="1850" dirty="0">
                <a:latin typeface="Calibri" panose="020F0502020204030204" pitchFamily="34" charset="0"/>
                <a:cs typeface="Calibri" panose="020F0502020204030204" pitchFamily="34" charset="0"/>
              </a:rPr>
              <a:t>2020.</a:t>
            </a:r>
            <a:endParaRPr lang="en-US" sz="1850" b="0" i="0" u="none" strike="noStrike" dirty="0">
              <a:effectLst/>
              <a:latin typeface="Calibri" panose="020F0502020204030204" pitchFamily="34" charset="0"/>
              <a:cs typeface="Calibri" panose="020F0502020204030204" pitchFamily="34" charset="0"/>
            </a:endParaRPr>
          </a:p>
        </p:txBody>
      </p:sp>
      <p:pic>
        <p:nvPicPr>
          <p:cNvPr id="7" name="Picture 6" descr="A screenshot of a cell phone&#10;&#10;Description automatically generated">
            <a:extLst>
              <a:ext uri="{FF2B5EF4-FFF2-40B4-BE49-F238E27FC236}">
                <a16:creationId xmlns:a16="http://schemas.microsoft.com/office/drawing/2014/main" id="{75D7AD2E-6C1B-B44D-A9AD-3636D8503539}"/>
              </a:ext>
            </a:extLst>
          </p:cNvPr>
          <p:cNvPicPr>
            <a:picLocks noChangeAspect="1"/>
          </p:cNvPicPr>
          <p:nvPr/>
        </p:nvPicPr>
        <p:blipFill>
          <a:blip r:embed="rId5"/>
          <a:stretch>
            <a:fillRect/>
          </a:stretch>
        </p:blipFill>
        <p:spPr>
          <a:xfrm>
            <a:off x="366963" y="4041150"/>
            <a:ext cx="8410073" cy="2214137"/>
          </a:xfrm>
          <a:prstGeom prst="rect">
            <a:avLst/>
          </a:prstGeom>
        </p:spPr>
      </p:pic>
    </p:spTree>
    <p:extLst>
      <p:ext uri="{BB962C8B-B14F-4D97-AF65-F5344CB8AC3E}">
        <p14:creationId xmlns:p14="http://schemas.microsoft.com/office/powerpoint/2010/main" val="6759268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F4BCF1-0A8F-9722-FE6B-C6004947F745}"/>
              </a:ext>
            </a:extLst>
          </p:cNvPr>
          <p:cNvSpPr>
            <a:spLocks noGrp="1"/>
          </p:cNvSpPr>
          <p:nvPr>
            <p:ph type="title"/>
          </p:nvPr>
        </p:nvSpPr>
        <p:spPr/>
        <p:txBody>
          <a:bodyPr>
            <a:normAutofit fontScale="90000"/>
          </a:bodyPr>
          <a:lstStyle/>
          <a:p>
            <a:r>
              <a:rPr lang="en-US" dirty="0"/>
              <a:t>GenASM – GitHub Page</a:t>
            </a:r>
          </a:p>
        </p:txBody>
      </p:sp>
      <p:sp>
        <p:nvSpPr>
          <p:cNvPr id="4" name="Slide Number Placeholder 3">
            <a:extLst>
              <a:ext uri="{FF2B5EF4-FFF2-40B4-BE49-F238E27FC236}">
                <a16:creationId xmlns:a16="http://schemas.microsoft.com/office/drawing/2014/main" id="{F5B4AC9F-E597-F7E3-0460-E833FED791FB}"/>
              </a:ext>
            </a:extLst>
          </p:cNvPr>
          <p:cNvSpPr>
            <a:spLocks noGrp="1"/>
          </p:cNvSpPr>
          <p:nvPr>
            <p:ph type="sldNum" sz="quarter" idx="10"/>
          </p:nvPr>
        </p:nvSpPr>
        <p:spPr/>
        <p:txBody>
          <a:bodyPr/>
          <a:lstStyle/>
          <a:p>
            <a:fld id="{BE67019E-6B59-9444-A8F8-0CFAB6B6981D}" type="slidenum">
              <a:rPr lang="en-US" smtClean="0"/>
              <a:pPr/>
              <a:t>39</a:t>
            </a:fld>
            <a:endParaRPr lang="en-US" dirty="0"/>
          </a:p>
        </p:txBody>
      </p:sp>
      <p:pic>
        <p:nvPicPr>
          <p:cNvPr id="6" name="Picture 5">
            <a:extLst>
              <a:ext uri="{FF2B5EF4-FFF2-40B4-BE49-F238E27FC236}">
                <a16:creationId xmlns:a16="http://schemas.microsoft.com/office/drawing/2014/main" id="{4B3B65F3-28F6-F1E2-056B-949B37B7FBBA}"/>
              </a:ext>
            </a:extLst>
          </p:cNvPr>
          <p:cNvPicPr>
            <a:picLocks noChangeAspect="1"/>
          </p:cNvPicPr>
          <p:nvPr/>
        </p:nvPicPr>
        <p:blipFill>
          <a:blip r:embed="rId2"/>
          <a:stretch>
            <a:fillRect/>
          </a:stretch>
        </p:blipFill>
        <p:spPr>
          <a:xfrm>
            <a:off x="0" y="1745830"/>
            <a:ext cx="9144000" cy="4532200"/>
          </a:xfrm>
          <a:prstGeom prst="rect">
            <a:avLst/>
          </a:prstGeom>
        </p:spPr>
      </p:pic>
      <p:sp>
        <p:nvSpPr>
          <p:cNvPr id="8" name="TextBox 7">
            <a:extLst>
              <a:ext uri="{FF2B5EF4-FFF2-40B4-BE49-F238E27FC236}">
                <a16:creationId xmlns:a16="http://schemas.microsoft.com/office/drawing/2014/main" id="{52C50843-2A0C-2164-A27D-A3C89FEF2907}"/>
              </a:ext>
            </a:extLst>
          </p:cNvPr>
          <p:cNvSpPr txBox="1"/>
          <p:nvPr/>
        </p:nvSpPr>
        <p:spPr>
          <a:xfrm>
            <a:off x="366963" y="1235490"/>
            <a:ext cx="4572000" cy="369332"/>
          </a:xfrm>
          <a:prstGeom prst="rect">
            <a:avLst/>
          </a:prstGeom>
          <a:noFill/>
        </p:spPr>
        <p:txBody>
          <a:bodyPr wrap="square">
            <a:spAutoFit/>
          </a:bodyPr>
          <a:lstStyle/>
          <a:p>
            <a:r>
              <a:rPr lang="en-US" b="1" dirty="0">
                <a:solidFill>
                  <a:srgbClr val="0070C0"/>
                </a:solidFill>
                <a:hlinkClick r:id="rId3">
                  <a:extLst>
                    <a:ext uri="{A12FA001-AC4F-418D-AE19-62706E023703}">
                      <ahyp:hlinkClr xmlns:ahyp="http://schemas.microsoft.com/office/drawing/2018/hyperlinkcolor" val="tx"/>
                    </a:ext>
                  </a:extLst>
                </a:hlinkClick>
              </a:rPr>
              <a:t>https://github.com/CMU-SAFARI/GenASM</a:t>
            </a:r>
            <a:r>
              <a:rPr lang="en-US" b="1" dirty="0">
                <a:solidFill>
                  <a:srgbClr val="0070C0"/>
                </a:solidFill>
              </a:rPr>
              <a:t> </a:t>
            </a:r>
          </a:p>
        </p:txBody>
      </p:sp>
    </p:spTree>
    <p:extLst>
      <p:ext uri="{BB962C8B-B14F-4D97-AF65-F5344CB8AC3E}">
        <p14:creationId xmlns:p14="http://schemas.microsoft.com/office/powerpoint/2010/main" val="26573140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70" name="Picture 6" descr="All nanopore sequencing devices">
            <a:extLst>
              <a:ext uri="{FF2B5EF4-FFF2-40B4-BE49-F238E27FC236}">
                <a16:creationId xmlns:a16="http://schemas.microsoft.com/office/drawing/2014/main" id="{65E8F293-F8F2-3949-A3FA-92EF679E8F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0139" y="1269595"/>
            <a:ext cx="7923722" cy="165352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B250207-A49B-48C8-B287-F2C929920EA8}"/>
              </a:ext>
            </a:extLst>
          </p:cNvPr>
          <p:cNvSpPr>
            <a:spLocks noGrp="1"/>
          </p:cNvSpPr>
          <p:nvPr>
            <p:ph type="title"/>
          </p:nvPr>
        </p:nvSpPr>
        <p:spPr/>
        <p:txBody>
          <a:bodyPr>
            <a:normAutofit fontScale="90000"/>
          </a:bodyPr>
          <a:lstStyle/>
          <a:p>
            <a:r>
              <a:rPr lang="en-US" dirty="0"/>
              <a:t>Sequencing Technologies</a:t>
            </a:r>
          </a:p>
        </p:txBody>
      </p:sp>
      <p:sp>
        <p:nvSpPr>
          <p:cNvPr id="4" name="Slide Number Placeholder 3">
            <a:extLst>
              <a:ext uri="{FF2B5EF4-FFF2-40B4-BE49-F238E27FC236}">
                <a16:creationId xmlns:a16="http://schemas.microsoft.com/office/drawing/2014/main" id="{3A7D66C6-BCF1-45AD-BE5F-E6E8900E9940}"/>
              </a:ext>
            </a:extLst>
          </p:cNvPr>
          <p:cNvSpPr>
            <a:spLocks noGrp="1"/>
          </p:cNvSpPr>
          <p:nvPr>
            <p:ph type="sldNum" sz="quarter" idx="10"/>
          </p:nvPr>
        </p:nvSpPr>
        <p:spPr/>
        <p:txBody>
          <a:bodyPr/>
          <a:lstStyle/>
          <a:p>
            <a:fld id="{BE67019E-6B59-9444-A8F8-0CFAB6B6981D}" type="slidenum">
              <a:rPr lang="en-US" smtClean="0"/>
              <a:pPr/>
              <a:t>4</a:t>
            </a:fld>
            <a:endParaRPr lang="en-US" dirty="0"/>
          </a:p>
        </p:txBody>
      </p:sp>
      <p:sp>
        <p:nvSpPr>
          <p:cNvPr id="42" name="Content Placeholder 2">
            <a:extLst>
              <a:ext uri="{FF2B5EF4-FFF2-40B4-BE49-F238E27FC236}">
                <a16:creationId xmlns:a16="http://schemas.microsoft.com/office/drawing/2014/main" id="{66B2D06E-05B3-0548-970D-25ED2FA211D3}"/>
              </a:ext>
            </a:extLst>
          </p:cNvPr>
          <p:cNvSpPr>
            <a:spLocks noGrp="1"/>
          </p:cNvSpPr>
          <p:nvPr>
            <p:ph idx="1"/>
          </p:nvPr>
        </p:nvSpPr>
        <p:spPr>
          <a:xfrm>
            <a:off x="330926" y="5484539"/>
            <a:ext cx="8410073" cy="883153"/>
          </a:xfrm>
          <a:prstGeom prst="roundRect">
            <a:avLst>
              <a:gd name="adj" fmla="val 5860"/>
            </a:avLst>
          </a:prstGeom>
          <a:solidFill>
            <a:schemeClr val="bg1">
              <a:lumMod val="85000"/>
            </a:schemeClr>
          </a:solidFill>
        </p:spPr>
        <p:txBody>
          <a:bodyPr anchor="ctr" anchorCtr="0">
            <a:noAutofit/>
          </a:bodyPr>
          <a:lstStyle/>
          <a:p>
            <a:pPr marL="0" indent="0" algn="ctr">
              <a:lnSpc>
                <a:spcPct val="110000"/>
              </a:lnSpc>
              <a:spcBef>
                <a:spcPts val="1800"/>
              </a:spcBef>
              <a:spcAft>
                <a:spcPts val="0"/>
              </a:spcAft>
              <a:buNone/>
            </a:pPr>
            <a:r>
              <a:rPr lang="en-US" b="1" i="1" dirty="0">
                <a:solidFill>
                  <a:schemeClr val="tx1"/>
                </a:solidFill>
              </a:rPr>
              <a:t>Short reads: </a:t>
            </a:r>
            <a:r>
              <a:rPr lang="en-US" b="1" dirty="0">
                <a:solidFill>
                  <a:srgbClr val="C00000"/>
                </a:solidFill>
              </a:rPr>
              <a:t>a few hundred base pairs</a:t>
            </a:r>
            <a:r>
              <a:rPr lang="en-US" b="1" dirty="0">
                <a:solidFill>
                  <a:schemeClr val="tx1"/>
                </a:solidFill>
              </a:rPr>
              <a:t> </a:t>
            </a:r>
            <a:r>
              <a:rPr lang="en-US" dirty="0">
                <a:solidFill>
                  <a:schemeClr val="tx1"/>
                </a:solidFill>
              </a:rPr>
              <a:t>and</a:t>
            </a:r>
            <a:r>
              <a:rPr lang="en-US" b="1" dirty="0">
                <a:solidFill>
                  <a:schemeClr val="tx1"/>
                </a:solidFill>
              </a:rPr>
              <a:t> </a:t>
            </a:r>
            <a:r>
              <a:rPr lang="en-US" b="1" dirty="0">
                <a:solidFill>
                  <a:srgbClr val="00B050"/>
                </a:solidFill>
              </a:rPr>
              <a:t>error rate of </a:t>
            </a:r>
            <a:r>
              <a:rPr lang="en-US" b="1" dirty="0">
                <a:solidFill>
                  <a:srgbClr val="00B050"/>
                </a:solidFill>
                <a:latin typeface="Calibri" panose="020F0502020204030204" pitchFamily="34" charset="0"/>
              </a:rPr>
              <a:t>∼0.1%</a:t>
            </a:r>
            <a:endParaRPr lang="en-US" b="1" dirty="0">
              <a:solidFill>
                <a:schemeClr val="tx1"/>
              </a:solidFill>
            </a:endParaRPr>
          </a:p>
          <a:p>
            <a:pPr marL="503238" lvl="1" indent="0">
              <a:lnSpc>
                <a:spcPct val="120000"/>
              </a:lnSpc>
              <a:spcBef>
                <a:spcPts val="0"/>
              </a:spcBef>
              <a:spcAft>
                <a:spcPts val="0"/>
              </a:spcAft>
              <a:buNone/>
            </a:pPr>
            <a:r>
              <a:rPr lang="en-US" sz="2000" b="1" i="1" dirty="0">
                <a:solidFill>
                  <a:schemeClr val="tx1"/>
                </a:solidFill>
              </a:rPr>
              <a:t>Long reads: </a:t>
            </a:r>
            <a:r>
              <a:rPr lang="en-US" sz="2000" b="1" dirty="0">
                <a:solidFill>
                  <a:srgbClr val="00B050"/>
                </a:solidFill>
              </a:rPr>
              <a:t>thousands to millions of base pairs</a:t>
            </a:r>
            <a:r>
              <a:rPr lang="en-US" sz="2000" b="1" dirty="0">
                <a:solidFill>
                  <a:schemeClr val="tx1"/>
                </a:solidFill>
              </a:rPr>
              <a:t> </a:t>
            </a:r>
            <a:r>
              <a:rPr lang="en-US" sz="2000" dirty="0">
                <a:solidFill>
                  <a:schemeClr val="tx1"/>
                </a:solidFill>
              </a:rPr>
              <a:t>and</a:t>
            </a:r>
            <a:r>
              <a:rPr lang="en-US" sz="2000" b="1" dirty="0">
                <a:solidFill>
                  <a:srgbClr val="00B050"/>
                </a:solidFill>
              </a:rPr>
              <a:t> </a:t>
            </a:r>
            <a:r>
              <a:rPr lang="en-US" sz="2000" b="1" dirty="0">
                <a:solidFill>
                  <a:srgbClr val="C00000"/>
                </a:solidFill>
              </a:rPr>
              <a:t>error rate of </a:t>
            </a:r>
            <a:r>
              <a:rPr lang="en-US" sz="2000" b="1" dirty="0">
                <a:solidFill>
                  <a:srgbClr val="C00000"/>
                </a:solidFill>
                <a:latin typeface="Calibri" panose="020F0502020204030204" pitchFamily="34" charset="0"/>
              </a:rPr>
              <a:t>5–10%</a:t>
            </a:r>
            <a:endParaRPr lang="en-US" sz="2000" b="1" i="1" dirty="0">
              <a:solidFill>
                <a:srgbClr val="0070C0"/>
              </a:solidFill>
            </a:endParaRPr>
          </a:p>
        </p:txBody>
      </p:sp>
      <p:pic>
        <p:nvPicPr>
          <p:cNvPr id="11268" name="Picture 4" descr="Instruments">
            <a:extLst>
              <a:ext uri="{FF2B5EF4-FFF2-40B4-BE49-F238E27FC236}">
                <a16:creationId xmlns:a16="http://schemas.microsoft.com/office/drawing/2014/main" id="{CC0851B3-60E2-824A-BE7D-2803E73F90C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70639" y="3066008"/>
            <a:ext cx="3406397" cy="2316350"/>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44">
            <a:extLst>
              <a:ext uri="{FF2B5EF4-FFF2-40B4-BE49-F238E27FC236}">
                <a16:creationId xmlns:a16="http://schemas.microsoft.com/office/drawing/2014/main" id="{FAFE62BC-9A6F-8F41-B7E1-C9E3512F8748}"/>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2192405" y="3618274"/>
            <a:ext cx="2019864" cy="1570979"/>
          </a:xfrm>
          <a:prstGeom prst="rect">
            <a:avLst/>
          </a:prstGeom>
        </p:spPr>
      </p:pic>
      <p:pic>
        <p:nvPicPr>
          <p:cNvPr id="46" name="Picture 45">
            <a:extLst>
              <a:ext uri="{FF2B5EF4-FFF2-40B4-BE49-F238E27FC236}">
                <a16:creationId xmlns:a16="http://schemas.microsoft.com/office/drawing/2014/main" id="{07B34340-077E-5C4E-9D5F-96B81D795134}"/>
              </a:ext>
            </a:extLst>
          </p:cNvPr>
          <p:cNvPicPr>
            <a:picLocks noChangeAspect="1"/>
          </p:cNvPicPr>
          <p:nvPr/>
        </p:nvPicPr>
        <p:blipFill rotWithShape="1">
          <a:blip r:embed="rId6">
            <a:extLst>
              <a:ext uri="{28A0092B-C50C-407E-A947-70E740481C1C}">
                <a14:useLocalDpi xmlns:a14="http://schemas.microsoft.com/office/drawing/2010/main"/>
              </a:ext>
            </a:extLst>
          </a:blip>
          <a:srcRect/>
          <a:stretch/>
        </p:blipFill>
        <p:spPr>
          <a:xfrm>
            <a:off x="746027" y="3177149"/>
            <a:ext cx="1393037" cy="2205209"/>
          </a:xfrm>
          <a:prstGeom prst="rect">
            <a:avLst/>
          </a:prstGeom>
        </p:spPr>
      </p:pic>
      <p:sp>
        <p:nvSpPr>
          <p:cNvPr id="47" name="TextBox 46">
            <a:extLst>
              <a:ext uri="{FF2B5EF4-FFF2-40B4-BE49-F238E27FC236}">
                <a16:creationId xmlns:a16="http://schemas.microsoft.com/office/drawing/2014/main" id="{9302C736-B6B5-254B-9174-7488DBE7BDF4}"/>
              </a:ext>
            </a:extLst>
          </p:cNvPr>
          <p:cNvSpPr txBox="1"/>
          <p:nvPr/>
        </p:nvSpPr>
        <p:spPr>
          <a:xfrm>
            <a:off x="6721135" y="1266833"/>
            <a:ext cx="2019864" cy="64633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effectLst/>
                <a:uLnTx/>
                <a:uFillTx/>
                <a:latin typeface="+mj-lt"/>
                <a:ea typeface="+mn-ea"/>
                <a:cs typeface="+mn-cs"/>
              </a:rPr>
              <a:t>Oxford Nanopore (ONT)</a:t>
            </a:r>
          </a:p>
        </p:txBody>
      </p:sp>
      <p:sp>
        <p:nvSpPr>
          <p:cNvPr id="48" name="TextBox 47">
            <a:extLst>
              <a:ext uri="{FF2B5EF4-FFF2-40B4-BE49-F238E27FC236}">
                <a16:creationId xmlns:a16="http://schemas.microsoft.com/office/drawing/2014/main" id="{77A7B23A-A5D9-854A-A303-9E1EA3E72B58}"/>
              </a:ext>
            </a:extLst>
          </p:cNvPr>
          <p:cNvSpPr txBox="1"/>
          <p:nvPr/>
        </p:nvSpPr>
        <p:spPr>
          <a:xfrm>
            <a:off x="3081038" y="3207849"/>
            <a:ext cx="1347627"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mj-lt"/>
                <a:ea typeface="+mn-ea"/>
                <a:cs typeface="+mn-cs"/>
              </a:rPr>
              <a:t>PacBio</a:t>
            </a:r>
          </a:p>
        </p:txBody>
      </p:sp>
      <p:sp>
        <p:nvSpPr>
          <p:cNvPr id="49" name="TextBox 48">
            <a:extLst>
              <a:ext uri="{FF2B5EF4-FFF2-40B4-BE49-F238E27FC236}">
                <a16:creationId xmlns:a16="http://schemas.microsoft.com/office/drawing/2014/main" id="{8149AD99-E90D-0946-A26D-1977A470545E}"/>
              </a:ext>
            </a:extLst>
          </p:cNvPr>
          <p:cNvSpPr txBox="1"/>
          <p:nvPr/>
        </p:nvSpPr>
        <p:spPr>
          <a:xfrm>
            <a:off x="5254255" y="3072402"/>
            <a:ext cx="1347627"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mj-lt"/>
                <a:ea typeface="+mn-ea"/>
                <a:cs typeface="+mn-cs"/>
              </a:rPr>
              <a:t>Illumina</a:t>
            </a:r>
          </a:p>
        </p:txBody>
      </p:sp>
    </p:spTree>
    <p:extLst>
      <p:ext uri="{BB962C8B-B14F-4D97-AF65-F5344CB8AC3E}">
        <p14:creationId xmlns:p14="http://schemas.microsoft.com/office/powerpoint/2010/main" val="266925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27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126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2">
                                            <p:bg/>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2">
                                            <p:txEl>
                                              <p:pRg st="0" end="0"/>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uiExpand="1" build="p" animBg="1"/>
      <p:bldP spid="47" grpId="0"/>
      <p:bldP spid="48" grpId="0"/>
      <p:bldP spid="49"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7F70F9-EA31-D14C-A94F-4208A379F94D}"/>
              </a:ext>
            </a:extLst>
          </p:cNvPr>
          <p:cNvSpPr>
            <a:spLocks noGrp="1"/>
          </p:cNvSpPr>
          <p:nvPr>
            <p:ph type="title"/>
          </p:nvPr>
        </p:nvSpPr>
        <p:spPr/>
        <p:txBody>
          <a:bodyPr>
            <a:normAutofit fontScale="90000"/>
          </a:bodyPr>
          <a:lstStyle/>
          <a:p>
            <a:r>
              <a:rPr lang="en-US" dirty="0"/>
              <a:t>Research Contributions</a:t>
            </a:r>
          </a:p>
        </p:txBody>
      </p:sp>
      <p:sp>
        <p:nvSpPr>
          <p:cNvPr id="4" name="Slide Number Placeholder 3">
            <a:extLst>
              <a:ext uri="{FF2B5EF4-FFF2-40B4-BE49-F238E27FC236}">
                <a16:creationId xmlns:a16="http://schemas.microsoft.com/office/drawing/2014/main" id="{EDFCB8F0-652E-BF42-913F-CFF992B3F8FF}"/>
              </a:ext>
            </a:extLst>
          </p:cNvPr>
          <p:cNvSpPr>
            <a:spLocks noGrp="1"/>
          </p:cNvSpPr>
          <p:nvPr>
            <p:ph type="sldNum" sz="quarter" idx="10"/>
          </p:nvPr>
        </p:nvSpPr>
        <p:spPr/>
        <p:txBody>
          <a:bodyPr/>
          <a:lstStyle/>
          <a:p>
            <a:fld id="{BE67019E-6B59-9444-A8F8-0CFAB6B6981D}" type="slidenum">
              <a:rPr lang="en-US" smtClean="0"/>
              <a:pPr/>
              <a:t>40</a:t>
            </a:fld>
            <a:endParaRPr lang="en-US" dirty="0"/>
          </a:p>
        </p:txBody>
      </p:sp>
      <p:sp>
        <p:nvSpPr>
          <p:cNvPr id="15" name="TextBox 14">
            <a:extLst>
              <a:ext uri="{FF2B5EF4-FFF2-40B4-BE49-F238E27FC236}">
                <a16:creationId xmlns:a16="http://schemas.microsoft.com/office/drawing/2014/main" id="{309F112B-D0EF-484C-9781-BF71215A1EAD}"/>
              </a:ext>
            </a:extLst>
          </p:cNvPr>
          <p:cNvSpPr txBox="1"/>
          <p:nvPr/>
        </p:nvSpPr>
        <p:spPr>
          <a:xfrm>
            <a:off x="366964" y="2322082"/>
            <a:ext cx="8410072" cy="1200144"/>
          </a:xfrm>
          <a:prstGeom prst="roundRect">
            <a:avLst>
              <a:gd name="adj" fmla="val 4777"/>
            </a:avLst>
          </a:prstGeom>
          <a:solidFill>
            <a:schemeClr val="bg1">
              <a:lumMod val="85000"/>
            </a:schemeClr>
          </a:solidFill>
          <a:ln w="28575">
            <a:solidFill>
              <a:schemeClr val="bg1">
                <a:lumMod val="50000"/>
              </a:schemeClr>
            </a:solidFill>
          </a:ln>
        </p:spPr>
        <p:txBody>
          <a:bodyPr wrap="square" rtlCol="0" anchor="ctr" anchorCtr="0">
            <a:noAutofit/>
          </a:bodyPr>
          <a:lstStyle>
            <a:defPPr>
              <a:defRPr lang="en-US"/>
            </a:defPPr>
            <a:lvl1pPr algn="ctr">
              <a:defRPr sz="2200">
                <a:solidFill>
                  <a:schemeClr val="bg1">
                    <a:lumMod val="50000"/>
                  </a:schemeClr>
                </a:solidFill>
                <a:latin typeface="Corbel" panose="020B0503020204020204" pitchFamily="34" charset="0"/>
                <a:cs typeface="Calibri" panose="020F0502020204030204" pitchFamily="34" charset="0"/>
              </a:defRPr>
            </a:lvl1pPr>
          </a:lstStyle>
          <a:p>
            <a:r>
              <a:rPr lang="en-US" dirty="0"/>
              <a:t>GenASM: Approximate string matching framework for </a:t>
            </a:r>
          </a:p>
          <a:p>
            <a:r>
              <a:rPr lang="en-US" dirty="0"/>
              <a:t>genome sequence analysis</a:t>
            </a:r>
          </a:p>
          <a:p>
            <a:pPr>
              <a:spcBef>
                <a:spcPts val="600"/>
              </a:spcBef>
            </a:pPr>
            <a:r>
              <a:rPr lang="en-US" sz="1800" b="1" i="1" dirty="0"/>
              <a:t>[MICRO </a:t>
            </a:r>
            <a:r>
              <a:rPr lang="en-US" sz="1800" b="1" i="1" dirty="0">
                <a:latin typeface="Calibri" panose="020F0502020204030204" pitchFamily="34" charset="0"/>
              </a:rPr>
              <a:t>2020</a:t>
            </a:r>
            <a:r>
              <a:rPr lang="en-US" sz="1800" b="1" i="1" dirty="0"/>
              <a:t>] </a:t>
            </a:r>
          </a:p>
        </p:txBody>
      </p:sp>
      <p:sp>
        <p:nvSpPr>
          <p:cNvPr id="10" name="TextBox 9">
            <a:extLst>
              <a:ext uri="{FF2B5EF4-FFF2-40B4-BE49-F238E27FC236}">
                <a16:creationId xmlns:a16="http://schemas.microsoft.com/office/drawing/2014/main" id="{1FD8E323-8175-2842-9169-5F6176526376}"/>
              </a:ext>
            </a:extLst>
          </p:cNvPr>
          <p:cNvSpPr txBox="1"/>
          <p:nvPr/>
        </p:nvSpPr>
        <p:spPr>
          <a:xfrm>
            <a:off x="366964" y="3717783"/>
            <a:ext cx="8410072" cy="1200144"/>
          </a:xfrm>
          <a:prstGeom prst="roundRect">
            <a:avLst>
              <a:gd name="adj" fmla="val 4777"/>
            </a:avLst>
          </a:prstGeom>
          <a:solidFill>
            <a:schemeClr val="bg1">
              <a:lumMod val="85000"/>
            </a:schemeClr>
          </a:solidFill>
          <a:ln w="28575">
            <a:solidFill>
              <a:schemeClr val="bg1">
                <a:lumMod val="50000"/>
              </a:schemeClr>
            </a:solidFill>
          </a:ln>
        </p:spPr>
        <p:txBody>
          <a:bodyPr wrap="square" rtlCol="0" anchor="ctr" anchorCtr="0">
            <a:noAutofit/>
          </a:bodyPr>
          <a:lstStyle>
            <a:defPPr>
              <a:defRPr lang="en-US"/>
            </a:defPPr>
            <a:lvl1pPr algn="ctr">
              <a:defRPr sz="2200">
                <a:solidFill>
                  <a:schemeClr val="bg1">
                    <a:lumMod val="50000"/>
                  </a:schemeClr>
                </a:solidFill>
                <a:latin typeface="Corbel" panose="020B0503020204020204" pitchFamily="34" charset="0"/>
                <a:cs typeface="Calibri" panose="020F0502020204030204" pitchFamily="34" charset="0"/>
              </a:defRPr>
            </a:lvl1pPr>
          </a:lstStyle>
          <a:p>
            <a:r>
              <a:rPr lang="en-US" dirty="0" err="1"/>
              <a:t>BitMAc</a:t>
            </a:r>
            <a:r>
              <a:rPr lang="en-US" dirty="0"/>
              <a:t>: FPGA-based near-memory acceleration of  </a:t>
            </a:r>
          </a:p>
          <a:p>
            <a:r>
              <a:rPr lang="en-US" dirty="0"/>
              <a:t>bitvector-based sequence alignment</a:t>
            </a:r>
          </a:p>
          <a:p>
            <a:pPr>
              <a:spcBef>
                <a:spcPts val="600"/>
              </a:spcBef>
            </a:pPr>
            <a:r>
              <a:rPr lang="en-US" sz="1800" b="1" i="1" dirty="0"/>
              <a:t>[Ongoing] </a:t>
            </a:r>
          </a:p>
        </p:txBody>
      </p:sp>
      <p:sp>
        <p:nvSpPr>
          <p:cNvPr id="11" name="TextBox 10">
            <a:extLst>
              <a:ext uri="{FF2B5EF4-FFF2-40B4-BE49-F238E27FC236}">
                <a16:creationId xmlns:a16="http://schemas.microsoft.com/office/drawing/2014/main" id="{D0691FF2-94DE-CE40-B905-C781DEC340B5}"/>
              </a:ext>
            </a:extLst>
          </p:cNvPr>
          <p:cNvSpPr txBox="1"/>
          <p:nvPr/>
        </p:nvSpPr>
        <p:spPr>
          <a:xfrm>
            <a:off x="366963" y="5118415"/>
            <a:ext cx="8410073" cy="1200144"/>
          </a:xfrm>
          <a:prstGeom prst="roundRect">
            <a:avLst>
              <a:gd name="adj" fmla="val 4777"/>
            </a:avLst>
          </a:prstGeom>
          <a:solidFill>
            <a:schemeClr val="accent2">
              <a:lumMod val="20000"/>
              <a:lumOff val="80000"/>
            </a:schemeClr>
          </a:solidFill>
          <a:ln w="28575">
            <a:solidFill>
              <a:schemeClr val="accent1"/>
            </a:solidFill>
          </a:ln>
        </p:spPr>
        <p:txBody>
          <a:bodyPr wrap="square" rtlCol="0" anchor="ctr" anchorCtr="0">
            <a:noAutofit/>
          </a:bodyPr>
          <a:lstStyle>
            <a:defPPr>
              <a:defRPr lang="en-US"/>
            </a:defPPr>
            <a:lvl1pPr algn="ctr">
              <a:defRPr sz="2200">
                <a:latin typeface="Corbel" panose="020B0503020204020204" pitchFamily="34" charset="0"/>
                <a:cs typeface="Calibri" panose="020F0502020204030204" pitchFamily="34" charset="0"/>
              </a:defRPr>
            </a:lvl1pPr>
          </a:lstStyle>
          <a:p>
            <a:pPr algn="ctr"/>
            <a:r>
              <a:rPr lang="en-US" b="1" dirty="0"/>
              <a:t>SeGraM: </a:t>
            </a:r>
            <a:r>
              <a:rPr lang="en-US" sz="2200" dirty="0"/>
              <a:t>Universal genomic mapping accelerator for both         sequence-to-graph and sequence-to-sequence mapping</a:t>
            </a:r>
          </a:p>
          <a:p>
            <a:pPr>
              <a:spcBef>
                <a:spcPts val="600"/>
              </a:spcBef>
            </a:pPr>
            <a:r>
              <a:rPr lang="en-US" sz="1800" b="1" i="1" dirty="0">
                <a:solidFill>
                  <a:srgbClr val="0070C0"/>
                </a:solidFill>
              </a:rPr>
              <a:t>[ISCA </a:t>
            </a:r>
            <a:r>
              <a:rPr lang="en-US" sz="1800" b="1" i="1" dirty="0">
                <a:solidFill>
                  <a:srgbClr val="0070C0"/>
                </a:solidFill>
                <a:latin typeface="Calibri" panose="020F0502020204030204" pitchFamily="34" charset="0"/>
              </a:rPr>
              <a:t>2022</a:t>
            </a:r>
            <a:r>
              <a:rPr lang="en-US" sz="1800" b="1" i="1" dirty="0">
                <a:solidFill>
                  <a:srgbClr val="0070C0"/>
                </a:solidFill>
              </a:rPr>
              <a:t>] </a:t>
            </a:r>
          </a:p>
        </p:txBody>
      </p:sp>
      <p:sp>
        <p:nvSpPr>
          <p:cNvPr id="8" name="TextBox 7">
            <a:extLst>
              <a:ext uri="{FF2B5EF4-FFF2-40B4-BE49-F238E27FC236}">
                <a16:creationId xmlns:a16="http://schemas.microsoft.com/office/drawing/2014/main" id="{D1485A35-EFCC-4718-B485-01C6017C4B14}"/>
              </a:ext>
            </a:extLst>
          </p:cNvPr>
          <p:cNvSpPr txBox="1"/>
          <p:nvPr/>
        </p:nvSpPr>
        <p:spPr>
          <a:xfrm>
            <a:off x="366964" y="1254410"/>
            <a:ext cx="8410072" cy="868856"/>
          </a:xfrm>
          <a:prstGeom prst="roundRect">
            <a:avLst>
              <a:gd name="adj" fmla="val 4777"/>
            </a:avLst>
          </a:prstGeom>
          <a:solidFill>
            <a:schemeClr val="bg1">
              <a:lumMod val="85000"/>
            </a:schemeClr>
          </a:solidFill>
          <a:ln w="28575">
            <a:solidFill>
              <a:schemeClr val="bg1">
                <a:lumMod val="50000"/>
              </a:schemeClr>
            </a:solidFill>
          </a:ln>
        </p:spPr>
        <p:txBody>
          <a:bodyPr wrap="square" rtlCol="0" anchor="ctr" anchorCtr="0">
            <a:noAutofit/>
          </a:bodyPr>
          <a:lstStyle/>
          <a:p>
            <a:pPr algn="ctr"/>
            <a:r>
              <a:rPr lang="en-US" sz="2200" dirty="0">
                <a:solidFill>
                  <a:schemeClr val="bg1">
                    <a:lumMod val="50000"/>
                  </a:schemeClr>
                </a:solidFill>
                <a:latin typeface="Corbel" panose="020B0503020204020204" pitchFamily="34" charset="0"/>
                <a:cs typeface="Calibri" panose="020F0502020204030204" pitchFamily="34" charset="0"/>
              </a:rPr>
              <a:t>Bottleneck analysis of genome assembly pipeline for long reads</a:t>
            </a:r>
          </a:p>
          <a:p>
            <a:pPr algn="ctr">
              <a:spcBef>
                <a:spcPts val="600"/>
              </a:spcBef>
            </a:pPr>
            <a:r>
              <a:rPr lang="en-US" b="1" i="1" dirty="0">
                <a:solidFill>
                  <a:schemeClr val="bg1">
                    <a:lumMod val="50000"/>
                  </a:schemeClr>
                </a:solidFill>
                <a:latin typeface="Corbel" panose="020B0503020204020204" pitchFamily="34" charset="0"/>
                <a:cs typeface="Calibri" panose="020F0502020204030204" pitchFamily="34" charset="0"/>
              </a:rPr>
              <a:t>[Briefings in Bioinformatics, </a:t>
            </a:r>
            <a:r>
              <a:rPr lang="en-US" b="1" i="1" dirty="0">
                <a:solidFill>
                  <a:schemeClr val="bg1">
                    <a:lumMod val="50000"/>
                  </a:schemeClr>
                </a:solidFill>
                <a:latin typeface="Calibri" panose="020F0502020204030204" pitchFamily="34" charset="0"/>
                <a:cs typeface="Calibri" panose="020F0502020204030204" pitchFamily="34" charset="0"/>
              </a:rPr>
              <a:t>2018</a:t>
            </a:r>
            <a:r>
              <a:rPr lang="en-US" b="1" i="1" dirty="0">
                <a:solidFill>
                  <a:schemeClr val="bg1">
                    <a:lumMod val="50000"/>
                  </a:schemeClr>
                </a:solidFill>
                <a:latin typeface="Corbel" panose="020B0503020204020204" pitchFamily="34" charset="0"/>
                <a:cs typeface="Calibri" panose="020F0502020204030204" pitchFamily="34" charset="0"/>
              </a:rPr>
              <a:t>]</a:t>
            </a:r>
            <a:r>
              <a:rPr lang="en-US" sz="2200" i="1" dirty="0">
                <a:solidFill>
                  <a:schemeClr val="bg1">
                    <a:lumMod val="50000"/>
                  </a:schemeClr>
                </a:solidFill>
                <a:latin typeface="Corbel" panose="020B0503020204020204" pitchFamily="34" charset="0"/>
                <a:cs typeface="Calibri" panose="020F0502020204030204" pitchFamily="34" charset="0"/>
              </a:rPr>
              <a:t> </a:t>
            </a:r>
          </a:p>
        </p:txBody>
      </p:sp>
    </p:spTree>
    <p:extLst>
      <p:ext uri="{BB962C8B-B14F-4D97-AF65-F5344CB8AC3E}">
        <p14:creationId xmlns:p14="http://schemas.microsoft.com/office/powerpoint/2010/main" val="263138231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AA6D00-56D8-D04C-9A4A-CB34F95ADD64}"/>
              </a:ext>
            </a:extLst>
          </p:cNvPr>
          <p:cNvSpPr>
            <a:spLocks noGrp="1"/>
          </p:cNvSpPr>
          <p:nvPr>
            <p:ph type="title"/>
          </p:nvPr>
        </p:nvSpPr>
        <p:spPr>
          <a:xfrm>
            <a:off x="366963" y="257434"/>
            <a:ext cx="8410073" cy="753467"/>
          </a:xfrm>
        </p:spPr>
        <p:txBody>
          <a:bodyPr>
            <a:normAutofit fontScale="90000"/>
          </a:bodyPr>
          <a:lstStyle/>
          <a:p>
            <a:r>
              <a:rPr lang="en-US" dirty="0"/>
              <a:t>Genome Sequence Analysis</a:t>
            </a:r>
          </a:p>
        </p:txBody>
      </p:sp>
      <p:sp>
        <p:nvSpPr>
          <p:cNvPr id="3" name="Content Placeholder 2">
            <a:extLst>
              <a:ext uri="{FF2B5EF4-FFF2-40B4-BE49-F238E27FC236}">
                <a16:creationId xmlns:a16="http://schemas.microsoft.com/office/drawing/2014/main" id="{F69C0DC3-C1EF-874A-818E-A979FC3E234A}"/>
              </a:ext>
            </a:extLst>
          </p:cNvPr>
          <p:cNvSpPr>
            <a:spLocks noGrp="1"/>
          </p:cNvSpPr>
          <p:nvPr>
            <p:ph idx="1"/>
          </p:nvPr>
        </p:nvSpPr>
        <p:spPr>
          <a:xfrm>
            <a:off x="366963" y="1147483"/>
            <a:ext cx="8410073" cy="5289176"/>
          </a:xfrm>
        </p:spPr>
        <p:txBody>
          <a:bodyPr>
            <a:noAutofit/>
          </a:bodyPr>
          <a:lstStyle/>
          <a:p>
            <a:pPr marL="342900" indent="-342900">
              <a:lnSpc>
                <a:spcPct val="110000"/>
              </a:lnSpc>
              <a:spcBef>
                <a:spcPts val="600"/>
              </a:spcBef>
              <a:spcAft>
                <a:spcPts val="0"/>
              </a:spcAft>
            </a:pPr>
            <a:r>
              <a:rPr lang="en-US" b="1" dirty="0">
                <a:solidFill>
                  <a:srgbClr val="FE6200"/>
                </a:solidFill>
              </a:rPr>
              <a:t>S</a:t>
            </a:r>
            <a:r>
              <a:rPr lang="en-US" b="1" i="1" dirty="0">
                <a:solidFill>
                  <a:srgbClr val="FE6200"/>
                </a:solidFill>
              </a:rPr>
              <a:t>equence-to-sequence mapping</a:t>
            </a:r>
            <a:r>
              <a:rPr lang="en-US" b="1" dirty="0">
                <a:solidFill>
                  <a:srgbClr val="FE6200"/>
                </a:solidFill>
              </a:rPr>
              <a:t> (</a:t>
            </a:r>
            <a:r>
              <a:rPr lang="en-US" b="1" i="1" dirty="0">
                <a:solidFill>
                  <a:srgbClr val="FE6200"/>
                </a:solidFill>
              </a:rPr>
              <a:t>traditional read mapping</a:t>
            </a:r>
            <a:r>
              <a:rPr lang="en-US" b="1" dirty="0">
                <a:solidFill>
                  <a:srgbClr val="FE6200"/>
                </a:solidFill>
              </a:rPr>
              <a:t>): </a:t>
            </a:r>
          </a:p>
          <a:p>
            <a:pPr marL="666750" lvl="1" indent="-260350">
              <a:lnSpc>
                <a:spcPct val="110000"/>
              </a:lnSpc>
              <a:spcBef>
                <a:spcPts val="600"/>
              </a:spcBef>
              <a:spcAft>
                <a:spcPts val="0"/>
              </a:spcAft>
            </a:pPr>
            <a:r>
              <a:rPr lang="en-US" sz="2000" i="1" dirty="0">
                <a:solidFill>
                  <a:schemeClr val="tx1"/>
                </a:solidFill>
              </a:rPr>
              <a:t>Critical step</a:t>
            </a:r>
            <a:r>
              <a:rPr lang="en-US" sz="2000" dirty="0">
                <a:solidFill>
                  <a:schemeClr val="tx1"/>
                </a:solidFill>
              </a:rPr>
              <a:t> in genome sequence analysis (GSA)</a:t>
            </a:r>
          </a:p>
          <a:p>
            <a:pPr marL="666750" lvl="1" indent="-260350">
              <a:lnSpc>
                <a:spcPct val="110000"/>
              </a:lnSpc>
              <a:spcBef>
                <a:spcPts val="600"/>
              </a:spcBef>
              <a:spcAft>
                <a:spcPts val="0"/>
              </a:spcAft>
            </a:pPr>
            <a:r>
              <a:rPr lang="en-US" sz="2000" dirty="0">
                <a:solidFill>
                  <a:schemeClr val="tx1"/>
                </a:solidFill>
              </a:rPr>
              <a:t>Maps </a:t>
            </a:r>
            <a:r>
              <a:rPr lang="en-US" sz="2000" i="1" dirty="0">
                <a:solidFill>
                  <a:srgbClr val="FE6200"/>
                </a:solidFill>
              </a:rPr>
              <a:t>reads</a:t>
            </a:r>
            <a:r>
              <a:rPr lang="en-US" sz="2000" dirty="0">
                <a:solidFill>
                  <a:schemeClr val="tx1"/>
                </a:solidFill>
              </a:rPr>
              <a:t> collected from an individual to a known </a:t>
            </a:r>
            <a:r>
              <a:rPr lang="en-US" sz="2000" i="1" dirty="0">
                <a:solidFill>
                  <a:srgbClr val="FE6200"/>
                </a:solidFill>
              </a:rPr>
              <a:t>linear reference genome sequence</a:t>
            </a:r>
          </a:p>
          <a:p>
            <a:pPr marL="666750" lvl="1" indent="-260350">
              <a:lnSpc>
                <a:spcPct val="110000"/>
              </a:lnSpc>
              <a:spcBef>
                <a:spcPts val="600"/>
              </a:spcBef>
              <a:spcAft>
                <a:spcPts val="0"/>
              </a:spcAft>
            </a:pPr>
            <a:r>
              <a:rPr lang="en-US" sz="2000" dirty="0">
                <a:solidFill>
                  <a:schemeClr val="tx1"/>
                </a:solidFill>
              </a:rPr>
              <a:t>Well studied with many available </a:t>
            </a:r>
            <a:r>
              <a:rPr lang="en-US" sz="2000" dirty="0">
                <a:solidFill>
                  <a:srgbClr val="FE6200"/>
                </a:solidFill>
              </a:rPr>
              <a:t>tools and accelerators</a:t>
            </a:r>
            <a:endParaRPr lang="en-US" dirty="0">
              <a:solidFill>
                <a:schemeClr val="tx1"/>
              </a:solidFill>
            </a:endParaRPr>
          </a:p>
          <a:p>
            <a:pPr marL="342900" indent="-342900">
              <a:lnSpc>
                <a:spcPct val="110000"/>
              </a:lnSpc>
              <a:spcAft>
                <a:spcPts val="0"/>
              </a:spcAft>
            </a:pPr>
            <a:r>
              <a:rPr lang="en-US" dirty="0">
                <a:solidFill>
                  <a:schemeClr val="tx1"/>
                </a:solidFill>
              </a:rPr>
              <a:t>Recent works replace the linear reference sequence with a </a:t>
            </a:r>
            <a:r>
              <a:rPr lang="en-US" i="1" dirty="0">
                <a:solidFill>
                  <a:srgbClr val="0070C0"/>
                </a:solidFill>
              </a:rPr>
              <a:t>graph-based representation of the reference genome (genome graph)</a:t>
            </a:r>
          </a:p>
          <a:p>
            <a:pPr marL="666750" lvl="1" indent="-260350">
              <a:lnSpc>
                <a:spcPct val="110000"/>
              </a:lnSpc>
              <a:spcBef>
                <a:spcPts val="600"/>
              </a:spcBef>
              <a:spcAft>
                <a:spcPts val="0"/>
              </a:spcAft>
            </a:pPr>
            <a:r>
              <a:rPr lang="en-US" sz="2000" dirty="0">
                <a:solidFill>
                  <a:schemeClr val="tx1"/>
                </a:solidFill>
              </a:rPr>
              <a:t>Captures the </a:t>
            </a:r>
            <a:r>
              <a:rPr lang="en-US" sz="2000" dirty="0">
                <a:solidFill>
                  <a:srgbClr val="0070C0"/>
                </a:solidFill>
              </a:rPr>
              <a:t>genetic variations </a:t>
            </a:r>
            <a:r>
              <a:rPr lang="en-US" sz="2000" dirty="0">
                <a:solidFill>
                  <a:schemeClr val="tx1"/>
                </a:solidFill>
              </a:rPr>
              <a:t>and </a:t>
            </a:r>
            <a:r>
              <a:rPr lang="en-US" sz="2000" dirty="0">
                <a:solidFill>
                  <a:srgbClr val="0070C0"/>
                </a:solidFill>
              </a:rPr>
              <a:t>diversity</a:t>
            </a:r>
            <a:r>
              <a:rPr lang="en-US" sz="2000" dirty="0">
                <a:solidFill>
                  <a:schemeClr val="tx1"/>
                </a:solidFill>
              </a:rPr>
              <a:t> across many individuals in a </a:t>
            </a:r>
            <a:r>
              <a:rPr lang="en-US" sz="2000" dirty="0">
                <a:solidFill>
                  <a:srgbClr val="0070C0"/>
                </a:solidFill>
              </a:rPr>
              <a:t>population</a:t>
            </a:r>
            <a:endParaRPr lang="en-US" dirty="0">
              <a:solidFill>
                <a:schemeClr val="tx1"/>
              </a:solidFill>
            </a:endParaRPr>
          </a:p>
          <a:p>
            <a:pPr marL="342900" indent="-342900">
              <a:lnSpc>
                <a:spcPct val="110000"/>
              </a:lnSpc>
              <a:spcAft>
                <a:spcPts val="0"/>
              </a:spcAft>
            </a:pPr>
            <a:r>
              <a:rPr lang="en-US" b="1" i="1" dirty="0">
                <a:solidFill>
                  <a:srgbClr val="00B050"/>
                </a:solidFill>
              </a:rPr>
              <a:t>Sequence-to-graph mapping </a:t>
            </a:r>
            <a:r>
              <a:rPr lang="en-US" dirty="0">
                <a:solidFill>
                  <a:schemeClr val="tx1"/>
                </a:solidFill>
              </a:rPr>
              <a:t>results in notable quality improvements in GSA</a:t>
            </a:r>
          </a:p>
          <a:p>
            <a:pPr marL="630238" lvl="1" indent="-211138">
              <a:lnSpc>
                <a:spcPct val="110000"/>
              </a:lnSpc>
              <a:spcBef>
                <a:spcPts val="600"/>
              </a:spcBef>
              <a:spcAft>
                <a:spcPts val="0"/>
              </a:spcAft>
            </a:pPr>
            <a:r>
              <a:rPr lang="en-US" sz="2000" dirty="0">
                <a:solidFill>
                  <a:srgbClr val="C00000"/>
                </a:solidFill>
              </a:rPr>
              <a:t>More difficult </a:t>
            </a:r>
            <a:r>
              <a:rPr lang="en-US" sz="2000" dirty="0">
                <a:solidFill>
                  <a:schemeClr val="tx1"/>
                </a:solidFill>
              </a:rPr>
              <a:t>computational problem</a:t>
            </a:r>
          </a:p>
          <a:p>
            <a:pPr marL="630238" lvl="1" indent="-211138">
              <a:lnSpc>
                <a:spcPct val="110000"/>
              </a:lnSpc>
              <a:spcBef>
                <a:spcPts val="600"/>
              </a:spcBef>
              <a:spcAft>
                <a:spcPts val="0"/>
              </a:spcAft>
            </a:pPr>
            <a:r>
              <a:rPr lang="en-US" sz="2000" dirty="0">
                <a:solidFill>
                  <a:srgbClr val="C00000"/>
                </a:solidFill>
              </a:rPr>
              <a:t>Much smaller number </a:t>
            </a:r>
            <a:r>
              <a:rPr lang="en-US" sz="2000" dirty="0">
                <a:solidFill>
                  <a:schemeClr val="tx1"/>
                </a:solidFill>
              </a:rPr>
              <a:t>of practical software tools currently available</a:t>
            </a:r>
          </a:p>
          <a:p>
            <a:pPr marL="630238" lvl="1" indent="-211138">
              <a:lnSpc>
                <a:spcPct val="110000"/>
              </a:lnSpc>
              <a:spcBef>
                <a:spcPts val="600"/>
              </a:spcBef>
              <a:spcAft>
                <a:spcPts val="0"/>
              </a:spcAft>
            </a:pPr>
            <a:r>
              <a:rPr lang="en-US" sz="2000" dirty="0">
                <a:solidFill>
                  <a:srgbClr val="C00000"/>
                </a:solidFill>
              </a:rPr>
              <a:t>No prior </a:t>
            </a:r>
            <a:r>
              <a:rPr lang="en-US" sz="2000" dirty="0">
                <a:solidFill>
                  <a:schemeClr val="tx1"/>
                </a:solidFill>
              </a:rPr>
              <a:t>hardware design for graph-based GSA</a:t>
            </a:r>
          </a:p>
          <a:p>
            <a:pPr marL="446088" indent="-266700">
              <a:lnSpc>
                <a:spcPct val="110000"/>
              </a:lnSpc>
              <a:spcBef>
                <a:spcPts val="0"/>
              </a:spcBef>
              <a:spcAft>
                <a:spcPts val="0"/>
              </a:spcAft>
            </a:pPr>
            <a:endParaRPr lang="en-US" i="1" dirty="0">
              <a:solidFill>
                <a:srgbClr val="FE6200"/>
              </a:solidFill>
            </a:endParaRPr>
          </a:p>
        </p:txBody>
      </p:sp>
      <p:sp>
        <p:nvSpPr>
          <p:cNvPr id="5" name="Slide Number Placeholder 4">
            <a:extLst>
              <a:ext uri="{FF2B5EF4-FFF2-40B4-BE49-F238E27FC236}">
                <a16:creationId xmlns:a16="http://schemas.microsoft.com/office/drawing/2014/main" id="{BF4548FC-B7D5-F84F-83AA-BEEE7ACE5F05}"/>
              </a:ext>
            </a:extLst>
          </p:cNvPr>
          <p:cNvSpPr>
            <a:spLocks noGrp="1"/>
          </p:cNvSpPr>
          <p:nvPr>
            <p:ph type="sldNum" sz="quarter" idx="10"/>
          </p:nvPr>
        </p:nvSpPr>
        <p:spPr/>
        <p:txBody>
          <a:bodyPr/>
          <a:lstStyle/>
          <a:p>
            <a:fld id="{BE67019E-6B59-9444-A8F8-0CFAB6B6981D}" type="slidenum">
              <a:rPr lang="en-US" smtClean="0"/>
              <a:pPr/>
              <a:t>41</a:t>
            </a:fld>
            <a:endParaRPr lang="en-US" dirty="0"/>
          </a:p>
        </p:txBody>
      </p:sp>
    </p:spTree>
    <p:custDataLst>
      <p:tags r:id="rId1"/>
    </p:custDataLst>
    <p:extLst>
      <p:ext uri="{BB962C8B-B14F-4D97-AF65-F5344CB8AC3E}">
        <p14:creationId xmlns:p14="http://schemas.microsoft.com/office/powerpoint/2010/main" val="620876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15"/>
          <p:cNvSpPr txBox="1">
            <a:spLocks noGrp="1"/>
          </p:cNvSpPr>
          <p:nvPr>
            <p:ph type="title"/>
          </p:nvPr>
        </p:nvSpPr>
        <p:spPr>
          <a:xfrm>
            <a:off x="366963" y="257434"/>
            <a:ext cx="8410200" cy="753600"/>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100000"/>
              </a:lnSpc>
              <a:spcBef>
                <a:spcPts val="0"/>
              </a:spcBef>
              <a:spcAft>
                <a:spcPts val="0"/>
              </a:spcAft>
              <a:buClr>
                <a:srgbClr val="0070C0"/>
              </a:buClr>
              <a:buSzPct val="100000"/>
              <a:buFont typeface="Corbel"/>
              <a:buNone/>
            </a:pPr>
            <a:r>
              <a:rPr lang="en-US"/>
              <a:t>Genome Graphs</a:t>
            </a:r>
            <a:endParaRPr/>
          </a:p>
        </p:txBody>
      </p:sp>
      <p:sp>
        <p:nvSpPr>
          <p:cNvPr id="111" name="Google Shape;111;p15"/>
          <p:cNvSpPr txBox="1">
            <a:spLocks noGrp="1"/>
          </p:cNvSpPr>
          <p:nvPr>
            <p:ph type="body" idx="1"/>
          </p:nvPr>
        </p:nvSpPr>
        <p:spPr>
          <a:xfrm>
            <a:off x="366963" y="1153551"/>
            <a:ext cx="8410200" cy="2470182"/>
          </a:xfrm>
          <a:prstGeom prst="rect">
            <a:avLst/>
          </a:prstGeom>
          <a:noFill/>
          <a:ln>
            <a:noFill/>
          </a:ln>
        </p:spPr>
        <p:txBody>
          <a:bodyPr spcFirstLastPara="1" wrap="square" lIns="0" tIns="45700" rIns="0" bIns="45700" anchor="t" anchorCtr="0">
            <a:noAutofit/>
          </a:bodyPr>
          <a:lstStyle/>
          <a:p>
            <a:pPr marL="153988" lvl="0" indent="0" algn="l" rtl="0">
              <a:lnSpc>
                <a:spcPct val="120000"/>
              </a:lnSpc>
              <a:spcBef>
                <a:spcPts val="0"/>
              </a:spcBef>
              <a:spcAft>
                <a:spcPts val="600"/>
              </a:spcAft>
              <a:buSzPts val="2200"/>
              <a:buNone/>
            </a:pPr>
            <a:r>
              <a:rPr lang="en-US" sz="2200" dirty="0">
                <a:solidFill>
                  <a:schemeClr val="tx1"/>
                </a:solidFill>
              </a:rPr>
              <a:t>Genome graphs:</a:t>
            </a:r>
          </a:p>
          <a:p>
            <a:pPr marL="496888" lvl="0" indent="-342900" algn="l" rtl="0">
              <a:lnSpc>
                <a:spcPct val="120000"/>
              </a:lnSpc>
              <a:spcBef>
                <a:spcPts val="0"/>
              </a:spcBef>
              <a:spcAft>
                <a:spcPts val="600"/>
              </a:spcAft>
              <a:buSzPts val="2200"/>
            </a:pPr>
            <a:r>
              <a:rPr lang="en-US" sz="2200" dirty="0">
                <a:solidFill>
                  <a:schemeClr val="tx1"/>
                </a:solidFill>
              </a:rPr>
              <a:t>Combine the </a:t>
            </a:r>
            <a:r>
              <a:rPr lang="en-US" sz="2200" dirty="0">
                <a:solidFill>
                  <a:srgbClr val="C00000"/>
                </a:solidFill>
              </a:rPr>
              <a:t>linear reference genome </a:t>
            </a:r>
            <a:r>
              <a:rPr lang="en-US" sz="2200" dirty="0">
                <a:solidFill>
                  <a:schemeClr val="tx1"/>
                </a:solidFill>
              </a:rPr>
              <a:t>with the </a:t>
            </a:r>
            <a:r>
              <a:rPr lang="en-US" sz="2200" dirty="0">
                <a:solidFill>
                  <a:srgbClr val="0070C0"/>
                </a:solidFill>
              </a:rPr>
              <a:t>known genetic variations in the entire population </a:t>
            </a:r>
            <a:r>
              <a:rPr lang="en-US" sz="2200" dirty="0">
                <a:solidFill>
                  <a:schemeClr val="tx1"/>
                </a:solidFill>
              </a:rPr>
              <a:t>as a graph-based data structure</a:t>
            </a:r>
            <a:endParaRPr sz="2200" dirty="0">
              <a:solidFill>
                <a:schemeClr val="tx1"/>
              </a:solidFill>
            </a:endParaRPr>
          </a:p>
          <a:p>
            <a:pPr marL="496888" lvl="0" indent="-342900">
              <a:lnSpc>
                <a:spcPct val="120000"/>
              </a:lnSpc>
              <a:spcBef>
                <a:spcPts val="0"/>
              </a:spcBef>
              <a:spcAft>
                <a:spcPts val="600"/>
              </a:spcAft>
              <a:buSzPts val="2200"/>
            </a:pPr>
            <a:r>
              <a:rPr lang="en-US" sz="2200" dirty="0">
                <a:solidFill>
                  <a:schemeClr val="tx1"/>
                </a:solidFill>
              </a:rPr>
              <a:t>Enable us to move away from aligning with a single linear reference genome </a:t>
            </a:r>
            <a:r>
              <a:rPr lang="en-US" sz="2200" dirty="0">
                <a:solidFill>
                  <a:srgbClr val="C00000"/>
                </a:solidFill>
              </a:rPr>
              <a:t>(reference bias) </a:t>
            </a:r>
            <a:r>
              <a:rPr lang="en-US" sz="2200" dirty="0">
                <a:solidFill>
                  <a:schemeClr val="tx1"/>
                </a:solidFill>
              </a:rPr>
              <a:t>and </a:t>
            </a:r>
            <a:r>
              <a:rPr lang="en-US" sz="2200" dirty="0">
                <a:solidFill>
                  <a:srgbClr val="00B050"/>
                </a:solidFill>
              </a:rPr>
              <a:t>more accurately express the genetic diversity in a population</a:t>
            </a:r>
            <a:endParaRPr sz="2200" dirty="0">
              <a:solidFill>
                <a:srgbClr val="00B050"/>
              </a:solidFill>
            </a:endParaRPr>
          </a:p>
        </p:txBody>
      </p:sp>
      <p:sp>
        <p:nvSpPr>
          <p:cNvPr id="2" name="Slide Number Placeholder 1">
            <a:extLst>
              <a:ext uri="{FF2B5EF4-FFF2-40B4-BE49-F238E27FC236}">
                <a16:creationId xmlns:a16="http://schemas.microsoft.com/office/drawing/2014/main" id="{FC4DCDA4-118C-D14D-8F71-4A54D1FC58BC}"/>
              </a:ext>
            </a:extLst>
          </p:cNvPr>
          <p:cNvSpPr>
            <a:spLocks noGrp="1"/>
          </p:cNvSpPr>
          <p:nvPr>
            <p:ph type="sldNum" sz="quarter" idx="10"/>
          </p:nvPr>
        </p:nvSpPr>
        <p:spPr/>
        <p:txBody>
          <a:bodyPr/>
          <a:lstStyle/>
          <a:p>
            <a:fld id="{BE67019E-6B59-9444-A8F8-0CFAB6B6981D}" type="slidenum">
              <a:rPr lang="en-US" smtClean="0"/>
              <a:pPr/>
              <a:t>42</a:t>
            </a:fld>
            <a:endParaRPr lang="en-US" dirty="0"/>
          </a:p>
        </p:txBody>
      </p:sp>
      <p:sp>
        <p:nvSpPr>
          <p:cNvPr id="5" name="Google Shape;111;p15">
            <a:extLst>
              <a:ext uri="{FF2B5EF4-FFF2-40B4-BE49-F238E27FC236}">
                <a16:creationId xmlns:a16="http://schemas.microsoft.com/office/drawing/2014/main" id="{FC693FE1-35A2-EC4E-BDF4-3EA0EEB5C5E5}"/>
              </a:ext>
            </a:extLst>
          </p:cNvPr>
          <p:cNvSpPr txBox="1">
            <a:spLocks/>
          </p:cNvSpPr>
          <p:nvPr/>
        </p:nvSpPr>
        <p:spPr>
          <a:xfrm>
            <a:off x="366963" y="3958839"/>
            <a:ext cx="3367441" cy="519351"/>
          </a:xfrm>
          <a:prstGeom prst="rect">
            <a:avLst/>
          </a:prstGeom>
          <a:noFill/>
          <a:ln>
            <a:noFill/>
          </a:ln>
        </p:spPr>
        <p:txBody>
          <a:bodyPr spcFirstLastPara="1" vert="horz" wrap="square" lIns="0" tIns="45700" rIns="0" bIns="45700" rtlCol="0" anchor="t" anchorCtr="0">
            <a:noAutofit/>
          </a:bodyPr>
          <a:lstStyle>
            <a:lvl1pPr marL="454025" indent="-274638" algn="l" defTabSz="914400" rtl="0" eaLnBrk="1" latinLnBrk="0" hangingPunct="1">
              <a:lnSpc>
                <a:spcPct val="90000"/>
              </a:lnSpc>
              <a:spcBef>
                <a:spcPts val="1200"/>
              </a:spcBef>
              <a:spcAft>
                <a:spcPts val="200"/>
              </a:spcAft>
              <a:buClr>
                <a:schemeClr val="accent1"/>
              </a:buClr>
              <a:buSzPct val="90000"/>
              <a:buFont typeface="Wingdings" pitchFamily="2" charset="2"/>
              <a:buChar char="q"/>
              <a:tabLst/>
              <a:defRPr sz="2000" kern="1200">
                <a:solidFill>
                  <a:schemeClr val="tx1">
                    <a:lumMod val="75000"/>
                    <a:lumOff val="25000"/>
                  </a:schemeClr>
                </a:solidFill>
                <a:latin typeface="Corbel" panose="020B0503020204020204" pitchFamily="34" charset="0"/>
                <a:ea typeface="+mn-ea"/>
                <a:cs typeface="Calibri" panose="020F0502020204030204" pitchFamily="34" charset="0"/>
              </a:defRPr>
            </a:lvl1pPr>
            <a:lvl2pPr marL="717550" indent="-263525" algn="l" defTabSz="914400" rtl="0" eaLnBrk="1" latinLnBrk="0" hangingPunct="1">
              <a:lnSpc>
                <a:spcPct val="90000"/>
              </a:lnSpc>
              <a:spcBef>
                <a:spcPts val="200"/>
              </a:spcBef>
              <a:spcAft>
                <a:spcPts val="400"/>
              </a:spcAft>
              <a:buClr>
                <a:schemeClr val="accent1"/>
              </a:buClr>
              <a:buSzPct val="90000"/>
              <a:buFont typeface="Courier New" panose="02070309020205020404" pitchFamily="49" charset="0"/>
              <a:buChar char="o"/>
              <a:tabLst/>
              <a:defRPr sz="1800" kern="1200">
                <a:solidFill>
                  <a:schemeClr val="tx1">
                    <a:lumMod val="75000"/>
                    <a:lumOff val="25000"/>
                  </a:schemeClr>
                </a:solidFill>
                <a:latin typeface="Corbel" panose="020B0503020204020204" pitchFamily="34" charset="0"/>
                <a:ea typeface="+mn-ea"/>
                <a:cs typeface="Calibri" panose="020F0502020204030204" pitchFamily="34" charset="0"/>
              </a:defRPr>
            </a:lvl2pPr>
            <a:lvl3pPr marL="896938" indent="-179388" algn="l" defTabSz="914400" rtl="0" eaLnBrk="1" latinLnBrk="0" hangingPunct="1">
              <a:lnSpc>
                <a:spcPct val="90000"/>
              </a:lnSpc>
              <a:spcBef>
                <a:spcPts val="200"/>
              </a:spcBef>
              <a:spcAft>
                <a:spcPts val="400"/>
              </a:spcAft>
              <a:buClr>
                <a:schemeClr val="accent1"/>
              </a:buClr>
              <a:buSzPct val="90000"/>
              <a:buFont typeface="Wingdings" pitchFamily="2" charset="2"/>
              <a:buChar char="§"/>
              <a:tabLst/>
              <a:defRPr sz="1400" kern="1200">
                <a:solidFill>
                  <a:schemeClr val="tx1">
                    <a:lumMod val="75000"/>
                    <a:lumOff val="25000"/>
                  </a:schemeClr>
                </a:solidFill>
                <a:latin typeface="Corbel" panose="020B0503020204020204" pitchFamily="34" charset="0"/>
                <a:ea typeface="+mn-ea"/>
                <a:cs typeface="Calibri" panose="020F0502020204030204" pitchFamily="34" charset="0"/>
              </a:defRPr>
            </a:lvl3pPr>
            <a:lvl4pPr marL="454025" indent="-274638"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tabLst/>
              <a:defRPr sz="1400" kern="1200">
                <a:solidFill>
                  <a:schemeClr val="tx1">
                    <a:lumMod val="75000"/>
                    <a:lumOff val="25000"/>
                  </a:schemeClr>
                </a:solidFill>
                <a:latin typeface="Corbel" panose="020B0503020204020204" pitchFamily="34" charset="0"/>
                <a:ea typeface="+mn-ea"/>
                <a:cs typeface="Calibri" panose="020F0502020204030204" pitchFamily="34" charset="0"/>
              </a:defRPr>
            </a:lvl4pPr>
            <a:lvl5pPr marL="454025" indent="-274638"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tabLst/>
              <a:defRPr sz="1400" kern="1200">
                <a:solidFill>
                  <a:schemeClr val="tx1">
                    <a:lumMod val="75000"/>
                    <a:lumOff val="25000"/>
                  </a:schemeClr>
                </a:solidFill>
                <a:latin typeface="Corbel" panose="020B0503020204020204" pitchFamily="34" charset="0"/>
                <a:ea typeface="+mn-ea"/>
                <a:cs typeface="Calibri" panose="020F0502020204030204" pitchFamily="34" charset="0"/>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153988" indent="0">
              <a:lnSpc>
                <a:spcPct val="120000"/>
              </a:lnSpc>
              <a:spcBef>
                <a:spcPts val="0"/>
              </a:spcBef>
              <a:spcAft>
                <a:spcPts val="600"/>
              </a:spcAft>
              <a:buSzPts val="2200"/>
              <a:buNone/>
            </a:pPr>
            <a:r>
              <a:rPr lang="en-US" sz="2200" b="1" dirty="0">
                <a:solidFill>
                  <a:srgbClr val="FE6200"/>
                </a:solidFill>
              </a:rPr>
              <a:t>Sequence #1: </a:t>
            </a:r>
            <a:r>
              <a:rPr lang="en-US" sz="2200" dirty="0">
                <a:solidFill>
                  <a:schemeClr val="tx1"/>
                </a:solidFill>
              </a:rPr>
              <a:t>ACGTACGT</a:t>
            </a:r>
          </a:p>
        </p:txBody>
      </p:sp>
      <p:sp>
        <p:nvSpPr>
          <p:cNvPr id="3" name="TextBox 2">
            <a:extLst>
              <a:ext uri="{FF2B5EF4-FFF2-40B4-BE49-F238E27FC236}">
                <a16:creationId xmlns:a16="http://schemas.microsoft.com/office/drawing/2014/main" id="{27DE9D2F-B35D-C140-AE9A-D0D1DC5209F4}"/>
              </a:ext>
            </a:extLst>
          </p:cNvPr>
          <p:cNvSpPr txBox="1"/>
          <p:nvPr/>
        </p:nvSpPr>
        <p:spPr>
          <a:xfrm>
            <a:off x="5717247" y="3958839"/>
            <a:ext cx="1965434" cy="605909"/>
          </a:xfrm>
          <a:prstGeom prst="flowChartTerminator">
            <a:avLst/>
          </a:prstGeom>
          <a:noFill/>
          <a:ln w="38100">
            <a:solidFill>
              <a:schemeClr val="tx1"/>
            </a:solidFill>
          </a:ln>
        </p:spPr>
        <p:txBody>
          <a:bodyPr wrap="square" rtlCol="0">
            <a:spAutoFit/>
          </a:bodyPr>
          <a:lstStyle/>
          <a:p>
            <a:pPr algn="ctr"/>
            <a:r>
              <a:rPr lang="en-US" sz="2200" dirty="0"/>
              <a:t>ACGTACGT</a:t>
            </a:r>
          </a:p>
        </p:txBody>
      </p:sp>
    </p:spTree>
    <p:extLst>
      <p:ext uri="{BB962C8B-B14F-4D97-AF65-F5344CB8AC3E}">
        <p14:creationId xmlns:p14="http://schemas.microsoft.com/office/powerpoint/2010/main" val="2775467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15"/>
          <p:cNvSpPr txBox="1">
            <a:spLocks noGrp="1"/>
          </p:cNvSpPr>
          <p:nvPr>
            <p:ph type="title"/>
          </p:nvPr>
        </p:nvSpPr>
        <p:spPr>
          <a:xfrm>
            <a:off x="366963" y="257434"/>
            <a:ext cx="8410200" cy="753600"/>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100000"/>
              </a:lnSpc>
              <a:spcBef>
                <a:spcPts val="0"/>
              </a:spcBef>
              <a:spcAft>
                <a:spcPts val="0"/>
              </a:spcAft>
              <a:buClr>
                <a:srgbClr val="0070C0"/>
              </a:buClr>
              <a:buSzPct val="100000"/>
              <a:buFont typeface="Corbel"/>
              <a:buNone/>
            </a:pPr>
            <a:r>
              <a:rPr lang="en-US"/>
              <a:t>Genome Graphs</a:t>
            </a:r>
            <a:endParaRPr/>
          </a:p>
        </p:txBody>
      </p:sp>
      <p:sp>
        <p:nvSpPr>
          <p:cNvPr id="111" name="Google Shape;111;p15"/>
          <p:cNvSpPr txBox="1">
            <a:spLocks noGrp="1"/>
          </p:cNvSpPr>
          <p:nvPr>
            <p:ph type="body" idx="1"/>
          </p:nvPr>
        </p:nvSpPr>
        <p:spPr>
          <a:xfrm>
            <a:off x="366963" y="1153550"/>
            <a:ext cx="8410200" cy="2631371"/>
          </a:xfrm>
          <a:prstGeom prst="rect">
            <a:avLst/>
          </a:prstGeom>
          <a:noFill/>
          <a:ln>
            <a:noFill/>
          </a:ln>
        </p:spPr>
        <p:txBody>
          <a:bodyPr spcFirstLastPara="1" wrap="square" lIns="0" tIns="45700" rIns="0" bIns="45700" anchor="t" anchorCtr="0">
            <a:noAutofit/>
          </a:bodyPr>
          <a:lstStyle/>
          <a:p>
            <a:pPr marL="153988" lvl="0" indent="0" algn="l" rtl="0">
              <a:lnSpc>
                <a:spcPct val="120000"/>
              </a:lnSpc>
              <a:spcBef>
                <a:spcPts val="0"/>
              </a:spcBef>
              <a:spcAft>
                <a:spcPts val="600"/>
              </a:spcAft>
              <a:buSzPts val="2200"/>
              <a:buNone/>
            </a:pPr>
            <a:r>
              <a:rPr lang="en-US" sz="2200" dirty="0">
                <a:solidFill>
                  <a:schemeClr val="tx1"/>
                </a:solidFill>
              </a:rPr>
              <a:t>Genome graphs:</a:t>
            </a:r>
          </a:p>
          <a:p>
            <a:pPr marL="496888" lvl="0" indent="-342900" algn="l" rtl="0">
              <a:lnSpc>
                <a:spcPct val="120000"/>
              </a:lnSpc>
              <a:spcBef>
                <a:spcPts val="0"/>
              </a:spcBef>
              <a:spcAft>
                <a:spcPts val="600"/>
              </a:spcAft>
              <a:buSzPts val="2200"/>
            </a:pPr>
            <a:r>
              <a:rPr lang="en-US" sz="2200" dirty="0">
                <a:solidFill>
                  <a:schemeClr val="tx1"/>
                </a:solidFill>
              </a:rPr>
              <a:t>Combine the </a:t>
            </a:r>
            <a:r>
              <a:rPr lang="en-US" sz="2200" dirty="0">
                <a:solidFill>
                  <a:srgbClr val="C00000"/>
                </a:solidFill>
              </a:rPr>
              <a:t>linear reference genome </a:t>
            </a:r>
            <a:r>
              <a:rPr lang="en-US" sz="2200" dirty="0">
                <a:solidFill>
                  <a:schemeClr val="tx1"/>
                </a:solidFill>
              </a:rPr>
              <a:t>with the </a:t>
            </a:r>
            <a:r>
              <a:rPr lang="en-US" sz="2200" dirty="0">
                <a:solidFill>
                  <a:srgbClr val="0070C0"/>
                </a:solidFill>
              </a:rPr>
              <a:t>known genetic variations in the entire population </a:t>
            </a:r>
            <a:r>
              <a:rPr lang="en-US" sz="2200" dirty="0">
                <a:solidFill>
                  <a:schemeClr val="tx1"/>
                </a:solidFill>
              </a:rPr>
              <a:t>as a graph-based data structure</a:t>
            </a:r>
          </a:p>
          <a:p>
            <a:pPr marL="496888" lvl="0" indent="-342900">
              <a:lnSpc>
                <a:spcPct val="120000"/>
              </a:lnSpc>
              <a:spcBef>
                <a:spcPts val="0"/>
              </a:spcBef>
              <a:spcAft>
                <a:spcPts val="600"/>
              </a:spcAft>
              <a:buSzPts val="2200"/>
            </a:pPr>
            <a:r>
              <a:rPr lang="en-US" sz="2200" dirty="0">
                <a:solidFill>
                  <a:schemeClr val="tx1"/>
                </a:solidFill>
              </a:rPr>
              <a:t>Enable us to move away from aligning with a single linear reference genome </a:t>
            </a:r>
            <a:r>
              <a:rPr lang="en-US" sz="2200" dirty="0">
                <a:solidFill>
                  <a:srgbClr val="C00000"/>
                </a:solidFill>
              </a:rPr>
              <a:t>(reference bias) </a:t>
            </a:r>
            <a:r>
              <a:rPr lang="en-US" sz="2200" dirty="0">
                <a:solidFill>
                  <a:schemeClr val="tx1"/>
                </a:solidFill>
              </a:rPr>
              <a:t>and </a:t>
            </a:r>
            <a:r>
              <a:rPr lang="en-US" sz="2200" dirty="0">
                <a:solidFill>
                  <a:srgbClr val="00B050"/>
                </a:solidFill>
              </a:rPr>
              <a:t>more accurately express the genetic diversity in a population</a:t>
            </a:r>
          </a:p>
        </p:txBody>
      </p:sp>
      <p:sp>
        <p:nvSpPr>
          <p:cNvPr id="2" name="Slide Number Placeholder 1">
            <a:extLst>
              <a:ext uri="{FF2B5EF4-FFF2-40B4-BE49-F238E27FC236}">
                <a16:creationId xmlns:a16="http://schemas.microsoft.com/office/drawing/2014/main" id="{FC4DCDA4-118C-D14D-8F71-4A54D1FC58BC}"/>
              </a:ext>
            </a:extLst>
          </p:cNvPr>
          <p:cNvSpPr>
            <a:spLocks noGrp="1"/>
          </p:cNvSpPr>
          <p:nvPr>
            <p:ph type="sldNum" sz="quarter" idx="10"/>
          </p:nvPr>
        </p:nvSpPr>
        <p:spPr/>
        <p:txBody>
          <a:bodyPr/>
          <a:lstStyle/>
          <a:p>
            <a:fld id="{BE67019E-6B59-9444-A8F8-0CFAB6B6981D}" type="slidenum">
              <a:rPr lang="en-US" smtClean="0"/>
              <a:pPr/>
              <a:t>43</a:t>
            </a:fld>
            <a:endParaRPr lang="en-US" dirty="0"/>
          </a:p>
        </p:txBody>
      </p:sp>
      <p:sp>
        <p:nvSpPr>
          <p:cNvPr id="5" name="Google Shape;111;p15">
            <a:extLst>
              <a:ext uri="{FF2B5EF4-FFF2-40B4-BE49-F238E27FC236}">
                <a16:creationId xmlns:a16="http://schemas.microsoft.com/office/drawing/2014/main" id="{FC693FE1-35A2-EC4E-BDF4-3EA0EEB5C5E5}"/>
              </a:ext>
            </a:extLst>
          </p:cNvPr>
          <p:cNvSpPr txBox="1">
            <a:spLocks/>
          </p:cNvSpPr>
          <p:nvPr/>
        </p:nvSpPr>
        <p:spPr>
          <a:xfrm>
            <a:off x="366963" y="3958839"/>
            <a:ext cx="3367441" cy="2331125"/>
          </a:xfrm>
          <a:prstGeom prst="rect">
            <a:avLst/>
          </a:prstGeom>
          <a:noFill/>
          <a:ln>
            <a:noFill/>
          </a:ln>
        </p:spPr>
        <p:txBody>
          <a:bodyPr spcFirstLastPara="1" vert="horz" wrap="square" lIns="0" tIns="45700" rIns="0" bIns="45700" rtlCol="0" anchor="t" anchorCtr="0">
            <a:noAutofit/>
          </a:bodyPr>
          <a:lstStyle>
            <a:lvl1pPr marL="454025" indent="-274638" algn="l" defTabSz="914400" rtl="0" eaLnBrk="1" latinLnBrk="0" hangingPunct="1">
              <a:lnSpc>
                <a:spcPct val="90000"/>
              </a:lnSpc>
              <a:spcBef>
                <a:spcPts val="1200"/>
              </a:spcBef>
              <a:spcAft>
                <a:spcPts val="200"/>
              </a:spcAft>
              <a:buClr>
                <a:schemeClr val="accent1"/>
              </a:buClr>
              <a:buSzPct val="90000"/>
              <a:buFont typeface="Wingdings" pitchFamily="2" charset="2"/>
              <a:buChar char="q"/>
              <a:tabLst/>
              <a:defRPr sz="2000" kern="1200">
                <a:solidFill>
                  <a:schemeClr val="tx1">
                    <a:lumMod val="75000"/>
                    <a:lumOff val="25000"/>
                  </a:schemeClr>
                </a:solidFill>
                <a:latin typeface="Corbel" panose="020B0503020204020204" pitchFamily="34" charset="0"/>
                <a:ea typeface="+mn-ea"/>
                <a:cs typeface="Calibri" panose="020F0502020204030204" pitchFamily="34" charset="0"/>
              </a:defRPr>
            </a:lvl1pPr>
            <a:lvl2pPr marL="717550" indent="-263525" algn="l" defTabSz="914400" rtl="0" eaLnBrk="1" latinLnBrk="0" hangingPunct="1">
              <a:lnSpc>
                <a:spcPct val="90000"/>
              </a:lnSpc>
              <a:spcBef>
                <a:spcPts val="200"/>
              </a:spcBef>
              <a:spcAft>
                <a:spcPts val="400"/>
              </a:spcAft>
              <a:buClr>
                <a:schemeClr val="accent1"/>
              </a:buClr>
              <a:buSzPct val="90000"/>
              <a:buFont typeface="Courier New" panose="02070309020205020404" pitchFamily="49" charset="0"/>
              <a:buChar char="o"/>
              <a:tabLst/>
              <a:defRPr sz="1800" kern="1200">
                <a:solidFill>
                  <a:schemeClr val="tx1">
                    <a:lumMod val="75000"/>
                    <a:lumOff val="25000"/>
                  </a:schemeClr>
                </a:solidFill>
                <a:latin typeface="Corbel" panose="020B0503020204020204" pitchFamily="34" charset="0"/>
                <a:ea typeface="+mn-ea"/>
                <a:cs typeface="Calibri" panose="020F0502020204030204" pitchFamily="34" charset="0"/>
              </a:defRPr>
            </a:lvl2pPr>
            <a:lvl3pPr marL="896938" indent="-179388" algn="l" defTabSz="914400" rtl="0" eaLnBrk="1" latinLnBrk="0" hangingPunct="1">
              <a:lnSpc>
                <a:spcPct val="90000"/>
              </a:lnSpc>
              <a:spcBef>
                <a:spcPts val="200"/>
              </a:spcBef>
              <a:spcAft>
                <a:spcPts val="400"/>
              </a:spcAft>
              <a:buClr>
                <a:schemeClr val="accent1"/>
              </a:buClr>
              <a:buSzPct val="90000"/>
              <a:buFont typeface="Wingdings" pitchFamily="2" charset="2"/>
              <a:buChar char="§"/>
              <a:tabLst/>
              <a:defRPr sz="1400" kern="1200">
                <a:solidFill>
                  <a:schemeClr val="tx1">
                    <a:lumMod val="75000"/>
                    <a:lumOff val="25000"/>
                  </a:schemeClr>
                </a:solidFill>
                <a:latin typeface="Corbel" panose="020B0503020204020204" pitchFamily="34" charset="0"/>
                <a:ea typeface="+mn-ea"/>
                <a:cs typeface="Calibri" panose="020F0502020204030204" pitchFamily="34" charset="0"/>
              </a:defRPr>
            </a:lvl3pPr>
            <a:lvl4pPr marL="454025" indent="-274638"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tabLst/>
              <a:defRPr sz="1400" kern="1200">
                <a:solidFill>
                  <a:schemeClr val="tx1">
                    <a:lumMod val="75000"/>
                    <a:lumOff val="25000"/>
                  </a:schemeClr>
                </a:solidFill>
                <a:latin typeface="Corbel" panose="020B0503020204020204" pitchFamily="34" charset="0"/>
                <a:ea typeface="+mn-ea"/>
                <a:cs typeface="Calibri" panose="020F0502020204030204" pitchFamily="34" charset="0"/>
              </a:defRPr>
            </a:lvl4pPr>
            <a:lvl5pPr marL="454025" indent="-274638"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tabLst/>
              <a:defRPr sz="1400" kern="1200">
                <a:solidFill>
                  <a:schemeClr val="tx1">
                    <a:lumMod val="75000"/>
                    <a:lumOff val="25000"/>
                  </a:schemeClr>
                </a:solidFill>
                <a:latin typeface="Corbel" panose="020B0503020204020204" pitchFamily="34" charset="0"/>
                <a:ea typeface="+mn-ea"/>
                <a:cs typeface="Calibri" panose="020F0502020204030204" pitchFamily="34" charset="0"/>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153988" indent="0">
              <a:lnSpc>
                <a:spcPct val="120000"/>
              </a:lnSpc>
              <a:spcBef>
                <a:spcPts val="0"/>
              </a:spcBef>
              <a:spcAft>
                <a:spcPts val="600"/>
              </a:spcAft>
              <a:buSzPts val="2200"/>
              <a:buNone/>
            </a:pPr>
            <a:r>
              <a:rPr lang="en-US" sz="2200" b="1" dirty="0">
                <a:solidFill>
                  <a:srgbClr val="FE6200"/>
                </a:solidFill>
              </a:rPr>
              <a:t>Sequence #1: </a:t>
            </a:r>
            <a:r>
              <a:rPr lang="en-US" sz="2200" dirty="0">
                <a:solidFill>
                  <a:schemeClr val="tx1"/>
                </a:solidFill>
              </a:rPr>
              <a:t>ACG</a:t>
            </a:r>
            <a:r>
              <a:rPr lang="en-US" sz="2200" b="1" dirty="0">
                <a:solidFill>
                  <a:srgbClr val="FE6200"/>
                </a:solidFill>
              </a:rPr>
              <a:t>T</a:t>
            </a:r>
            <a:r>
              <a:rPr lang="en-US" sz="2200" dirty="0">
                <a:solidFill>
                  <a:schemeClr val="tx1"/>
                </a:solidFill>
              </a:rPr>
              <a:t>ACGT</a:t>
            </a:r>
          </a:p>
          <a:p>
            <a:pPr marL="153988" indent="0">
              <a:lnSpc>
                <a:spcPct val="120000"/>
              </a:lnSpc>
              <a:spcBef>
                <a:spcPts val="0"/>
              </a:spcBef>
              <a:spcAft>
                <a:spcPts val="600"/>
              </a:spcAft>
              <a:buSzPts val="2200"/>
              <a:buNone/>
            </a:pPr>
            <a:r>
              <a:rPr lang="en-US" sz="2200" b="1" dirty="0">
                <a:solidFill>
                  <a:srgbClr val="00B050"/>
                </a:solidFill>
              </a:rPr>
              <a:t>Sequence #2: </a:t>
            </a:r>
            <a:r>
              <a:rPr lang="en-US" sz="2200" dirty="0">
                <a:solidFill>
                  <a:schemeClr val="tx1"/>
                </a:solidFill>
              </a:rPr>
              <a:t>ACG</a:t>
            </a:r>
            <a:r>
              <a:rPr lang="en-US" sz="2200" b="1" dirty="0">
                <a:solidFill>
                  <a:srgbClr val="00B050"/>
                </a:solidFill>
              </a:rPr>
              <a:t>G</a:t>
            </a:r>
            <a:r>
              <a:rPr lang="en-US" sz="2200" dirty="0">
                <a:solidFill>
                  <a:schemeClr val="tx1"/>
                </a:solidFill>
              </a:rPr>
              <a:t>ACGT</a:t>
            </a:r>
          </a:p>
          <a:p>
            <a:pPr marL="153988" indent="0">
              <a:lnSpc>
                <a:spcPct val="120000"/>
              </a:lnSpc>
              <a:spcBef>
                <a:spcPts val="0"/>
              </a:spcBef>
              <a:spcAft>
                <a:spcPts val="600"/>
              </a:spcAft>
              <a:buSzPts val="2200"/>
              <a:buNone/>
            </a:pPr>
            <a:endParaRPr lang="en-US" sz="2200" dirty="0">
              <a:solidFill>
                <a:schemeClr val="tx1"/>
              </a:solidFill>
            </a:endParaRPr>
          </a:p>
        </p:txBody>
      </p:sp>
      <p:sp>
        <p:nvSpPr>
          <p:cNvPr id="3" name="TextBox 2">
            <a:extLst>
              <a:ext uri="{FF2B5EF4-FFF2-40B4-BE49-F238E27FC236}">
                <a16:creationId xmlns:a16="http://schemas.microsoft.com/office/drawing/2014/main" id="{27DE9D2F-B35D-C140-AE9A-D0D1DC5209F4}"/>
              </a:ext>
            </a:extLst>
          </p:cNvPr>
          <p:cNvSpPr txBox="1"/>
          <p:nvPr/>
        </p:nvSpPr>
        <p:spPr>
          <a:xfrm>
            <a:off x="5717247" y="3958839"/>
            <a:ext cx="1965434" cy="605909"/>
          </a:xfrm>
          <a:prstGeom prst="flowChartTerminator">
            <a:avLst/>
          </a:prstGeom>
          <a:noFill/>
          <a:ln w="38100">
            <a:solidFill>
              <a:schemeClr val="tx1"/>
            </a:solidFill>
          </a:ln>
        </p:spPr>
        <p:txBody>
          <a:bodyPr wrap="square" rtlCol="0">
            <a:spAutoFit/>
          </a:bodyPr>
          <a:lstStyle/>
          <a:p>
            <a:pPr algn="ctr"/>
            <a:r>
              <a:rPr lang="en-US" sz="2200" dirty="0"/>
              <a:t>ACGTACGT</a:t>
            </a:r>
          </a:p>
        </p:txBody>
      </p:sp>
    </p:spTree>
    <p:extLst>
      <p:ext uri="{BB962C8B-B14F-4D97-AF65-F5344CB8AC3E}">
        <p14:creationId xmlns:p14="http://schemas.microsoft.com/office/powerpoint/2010/main" val="225890965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15"/>
          <p:cNvSpPr txBox="1">
            <a:spLocks noGrp="1"/>
          </p:cNvSpPr>
          <p:nvPr>
            <p:ph type="title"/>
          </p:nvPr>
        </p:nvSpPr>
        <p:spPr>
          <a:xfrm>
            <a:off x="366963" y="257434"/>
            <a:ext cx="8410200" cy="753600"/>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100000"/>
              </a:lnSpc>
              <a:spcBef>
                <a:spcPts val="0"/>
              </a:spcBef>
              <a:spcAft>
                <a:spcPts val="0"/>
              </a:spcAft>
              <a:buClr>
                <a:srgbClr val="0070C0"/>
              </a:buClr>
              <a:buSzPct val="100000"/>
              <a:buFont typeface="Corbel"/>
              <a:buNone/>
            </a:pPr>
            <a:r>
              <a:rPr lang="en-US"/>
              <a:t>Genome Graphs</a:t>
            </a:r>
            <a:endParaRPr/>
          </a:p>
        </p:txBody>
      </p:sp>
      <p:sp>
        <p:nvSpPr>
          <p:cNvPr id="111" name="Google Shape;111;p15"/>
          <p:cNvSpPr txBox="1">
            <a:spLocks noGrp="1"/>
          </p:cNvSpPr>
          <p:nvPr>
            <p:ph type="body" idx="1"/>
          </p:nvPr>
        </p:nvSpPr>
        <p:spPr>
          <a:xfrm>
            <a:off x="366963" y="1153551"/>
            <a:ext cx="8410200" cy="2470182"/>
          </a:xfrm>
          <a:prstGeom prst="rect">
            <a:avLst/>
          </a:prstGeom>
          <a:noFill/>
          <a:ln>
            <a:noFill/>
          </a:ln>
        </p:spPr>
        <p:txBody>
          <a:bodyPr spcFirstLastPara="1" wrap="square" lIns="0" tIns="45700" rIns="0" bIns="45700" anchor="t" anchorCtr="0">
            <a:noAutofit/>
          </a:bodyPr>
          <a:lstStyle/>
          <a:p>
            <a:pPr marL="153988" lvl="0" indent="0" algn="l" rtl="0">
              <a:lnSpc>
                <a:spcPct val="120000"/>
              </a:lnSpc>
              <a:spcBef>
                <a:spcPts val="0"/>
              </a:spcBef>
              <a:spcAft>
                <a:spcPts val="600"/>
              </a:spcAft>
              <a:buSzPts val="2200"/>
              <a:buNone/>
            </a:pPr>
            <a:r>
              <a:rPr lang="en-US" sz="2200" dirty="0">
                <a:solidFill>
                  <a:schemeClr val="tx1"/>
                </a:solidFill>
              </a:rPr>
              <a:t>Genome graphs:</a:t>
            </a:r>
          </a:p>
          <a:p>
            <a:pPr marL="496888" lvl="0" indent="-342900" algn="l" rtl="0">
              <a:lnSpc>
                <a:spcPct val="120000"/>
              </a:lnSpc>
              <a:spcBef>
                <a:spcPts val="0"/>
              </a:spcBef>
              <a:spcAft>
                <a:spcPts val="600"/>
              </a:spcAft>
              <a:buSzPts val="2200"/>
            </a:pPr>
            <a:r>
              <a:rPr lang="en-US" sz="2200" dirty="0">
                <a:solidFill>
                  <a:schemeClr val="tx1"/>
                </a:solidFill>
              </a:rPr>
              <a:t>Combine the </a:t>
            </a:r>
            <a:r>
              <a:rPr lang="en-US" sz="2200" dirty="0">
                <a:solidFill>
                  <a:srgbClr val="C00000"/>
                </a:solidFill>
              </a:rPr>
              <a:t>linear reference genome </a:t>
            </a:r>
            <a:r>
              <a:rPr lang="en-US" sz="2200" dirty="0">
                <a:solidFill>
                  <a:schemeClr val="tx1"/>
                </a:solidFill>
              </a:rPr>
              <a:t>with the </a:t>
            </a:r>
            <a:r>
              <a:rPr lang="en-US" sz="2200" dirty="0">
                <a:solidFill>
                  <a:srgbClr val="0070C0"/>
                </a:solidFill>
              </a:rPr>
              <a:t>known genetic variations in the entire population </a:t>
            </a:r>
            <a:r>
              <a:rPr lang="en-US" sz="2200" dirty="0">
                <a:solidFill>
                  <a:schemeClr val="tx1"/>
                </a:solidFill>
              </a:rPr>
              <a:t>as a graph-based data structure</a:t>
            </a:r>
          </a:p>
          <a:p>
            <a:pPr marL="496888" lvl="0" indent="-342900">
              <a:lnSpc>
                <a:spcPct val="120000"/>
              </a:lnSpc>
              <a:spcBef>
                <a:spcPts val="0"/>
              </a:spcBef>
              <a:spcAft>
                <a:spcPts val="600"/>
              </a:spcAft>
              <a:buSzPts val="2200"/>
            </a:pPr>
            <a:r>
              <a:rPr lang="en-US" sz="2200" dirty="0">
                <a:solidFill>
                  <a:schemeClr val="tx1"/>
                </a:solidFill>
              </a:rPr>
              <a:t>Enable us to move away from aligning with a single linear reference genome </a:t>
            </a:r>
            <a:r>
              <a:rPr lang="en-US" sz="2200" dirty="0">
                <a:solidFill>
                  <a:srgbClr val="C00000"/>
                </a:solidFill>
              </a:rPr>
              <a:t>(reference bias) </a:t>
            </a:r>
            <a:r>
              <a:rPr lang="en-US" sz="2200" dirty="0">
                <a:solidFill>
                  <a:schemeClr val="tx1"/>
                </a:solidFill>
              </a:rPr>
              <a:t>and </a:t>
            </a:r>
            <a:r>
              <a:rPr lang="en-US" sz="2200" dirty="0">
                <a:solidFill>
                  <a:srgbClr val="00B050"/>
                </a:solidFill>
              </a:rPr>
              <a:t>more accurately express the genetic diversity in a population</a:t>
            </a:r>
          </a:p>
        </p:txBody>
      </p:sp>
      <p:sp>
        <p:nvSpPr>
          <p:cNvPr id="2" name="Slide Number Placeholder 1">
            <a:extLst>
              <a:ext uri="{FF2B5EF4-FFF2-40B4-BE49-F238E27FC236}">
                <a16:creationId xmlns:a16="http://schemas.microsoft.com/office/drawing/2014/main" id="{FC4DCDA4-118C-D14D-8F71-4A54D1FC58BC}"/>
              </a:ext>
            </a:extLst>
          </p:cNvPr>
          <p:cNvSpPr>
            <a:spLocks noGrp="1"/>
          </p:cNvSpPr>
          <p:nvPr>
            <p:ph type="sldNum" sz="quarter" idx="10"/>
          </p:nvPr>
        </p:nvSpPr>
        <p:spPr/>
        <p:txBody>
          <a:bodyPr/>
          <a:lstStyle/>
          <a:p>
            <a:fld id="{BE67019E-6B59-9444-A8F8-0CFAB6B6981D}" type="slidenum">
              <a:rPr lang="en-US" smtClean="0"/>
              <a:pPr/>
              <a:t>44</a:t>
            </a:fld>
            <a:endParaRPr lang="en-US" dirty="0"/>
          </a:p>
        </p:txBody>
      </p:sp>
      <p:sp>
        <p:nvSpPr>
          <p:cNvPr id="3" name="TextBox 2">
            <a:extLst>
              <a:ext uri="{FF2B5EF4-FFF2-40B4-BE49-F238E27FC236}">
                <a16:creationId xmlns:a16="http://schemas.microsoft.com/office/drawing/2014/main" id="{27DE9D2F-B35D-C140-AE9A-D0D1DC5209F4}"/>
              </a:ext>
            </a:extLst>
          </p:cNvPr>
          <p:cNvSpPr txBox="1"/>
          <p:nvPr/>
        </p:nvSpPr>
        <p:spPr>
          <a:xfrm>
            <a:off x="4308760" y="4188772"/>
            <a:ext cx="1311350" cy="605909"/>
          </a:xfrm>
          <a:prstGeom prst="flowChartTerminator">
            <a:avLst/>
          </a:prstGeom>
          <a:noFill/>
          <a:ln w="38100">
            <a:solidFill>
              <a:schemeClr val="tx1"/>
            </a:solidFill>
          </a:ln>
        </p:spPr>
        <p:txBody>
          <a:bodyPr wrap="square" rtlCol="0">
            <a:spAutoFit/>
          </a:bodyPr>
          <a:lstStyle/>
          <a:p>
            <a:pPr algn="ctr"/>
            <a:r>
              <a:rPr lang="en-US" sz="2200" dirty="0"/>
              <a:t>ACG</a:t>
            </a:r>
          </a:p>
        </p:txBody>
      </p:sp>
      <p:sp>
        <p:nvSpPr>
          <p:cNvPr id="7" name="TextBox 6">
            <a:extLst>
              <a:ext uri="{FF2B5EF4-FFF2-40B4-BE49-F238E27FC236}">
                <a16:creationId xmlns:a16="http://schemas.microsoft.com/office/drawing/2014/main" id="{925AD122-D9AE-C448-9D67-9EEE51A835C7}"/>
              </a:ext>
            </a:extLst>
          </p:cNvPr>
          <p:cNvSpPr txBox="1"/>
          <p:nvPr/>
        </p:nvSpPr>
        <p:spPr>
          <a:xfrm>
            <a:off x="7409218" y="4174735"/>
            <a:ext cx="1260661" cy="605909"/>
          </a:xfrm>
          <a:prstGeom prst="flowChartTerminator">
            <a:avLst/>
          </a:prstGeom>
          <a:noFill/>
          <a:ln w="38100">
            <a:solidFill>
              <a:schemeClr val="tx1"/>
            </a:solidFill>
          </a:ln>
        </p:spPr>
        <p:txBody>
          <a:bodyPr wrap="square" rtlCol="0">
            <a:spAutoFit/>
          </a:bodyPr>
          <a:lstStyle/>
          <a:p>
            <a:pPr algn="ctr"/>
            <a:r>
              <a:rPr lang="en-US" sz="2200" dirty="0"/>
              <a:t>ACGT</a:t>
            </a:r>
          </a:p>
        </p:txBody>
      </p:sp>
      <p:sp>
        <p:nvSpPr>
          <p:cNvPr id="8" name="TextBox 7">
            <a:extLst>
              <a:ext uri="{FF2B5EF4-FFF2-40B4-BE49-F238E27FC236}">
                <a16:creationId xmlns:a16="http://schemas.microsoft.com/office/drawing/2014/main" id="{FBC3D6C5-52A5-134C-9E1A-A96336D01445}"/>
              </a:ext>
            </a:extLst>
          </p:cNvPr>
          <p:cNvSpPr txBox="1"/>
          <p:nvPr/>
        </p:nvSpPr>
        <p:spPr>
          <a:xfrm>
            <a:off x="5989473" y="3597658"/>
            <a:ext cx="611875" cy="605909"/>
          </a:xfrm>
          <a:prstGeom prst="flowChartTerminator">
            <a:avLst/>
          </a:prstGeom>
          <a:noFill/>
          <a:ln w="38100">
            <a:solidFill>
              <a:schemeClr val="tx1"/>
            </a:solidFill>
          </a:ln>
        </p:spPr>
        <p:txBody>
          <a:bodyPr wrap="square" rtlCol="0">
            <a:spAutoFit/>
          </a:bodyPr>
          <a:lstStyle/>
          <a:p>
            <a:pPr algn="ctr"/>
            <a:r>
              <a:rPr lang="en-US" sz="2200" b="1" dirty="0">
                <a:solidFill>
                  <a:srgbClr val="FE6200"/>
                </a:solidFill>
              </a:rPr>
              <a:t>T</a:t>
            </a:r>
          </a:p>
        </p:txBody>
      </p:sp>
      <p:sp>
        <p:nvSpPr>
          <p:cNvPr id="9" name="TextBox 8">
            <a:extLst>
              <a:ext uri="{FF2B5EF4-FFF2-40B4-BE49-F238E27FC236}">
                <a16:creationId xmlns:a16="http://schemas.microsoft.com/office/drawing/2014/main" id="{663FD748-D271-3D48-A6E5-F6A385504E34}"/>
              </a:ext>
            </a:extLst>
          </p:cNvPr>
          <p:cNvSpPr txBox="1"/>
          <p:nvPr/>
        </p:nvSpPr>
        <p:spPr>
          <a:xfrm>
            <a:off x="5989473" y="5401494"/>
            <a:ext cx="611875" cy="605909"/>
          </a:xfrm>
          <a:prstGeom prst="flowChartTerminator">
            <a:avLst/>
          </a:prstGeom>
          <a:noFill/>
          <a:ln w="38100">
            <a:solidFill>
              <a:schemeClr val="tx1"/>
            </a:solidFill>
          </a:ln>
        </p:spPr>
        <p:txBody>
          <a:bodyPr wrap="square" rtlCol="0">
            <a:spAutoFit/>
          </a:bodyPr>
          <a:lstStyle/>
          <a:p>
            <a:pPr algn="ctr"/>
            <a:r>
              <a:rPr lang="en-US" sz="2200" b="1" dirty="0">
                <a:solidFill>
                  <a:srgbClr val="00B050"/>
                </a:solidFill>
              </a:rPr>
              <a:t>G</a:t>
            </a:r>
          </a:p>
        </p:txBody>
      </p:sp>
      <p:cxnSp>
        <p:nvCxnSpPr>
          <p:cNvPr id="6" name="Curved Connector 5">
            <a:extLst>
              <a:ext uri="{FF2B5EF4-FFF2-40B4-BE49-F238E27FC236}">
                <a16:creationId xmlns:a16="http://schemas.microsoft.com/office/drawing/2014/main" id="{7572CBE8-808F-2142-8675-82B9013DD9BD}"/>
              </a:ext>
            </a:extLst>
          </p:cNvPr>
          <p:cNvCxnSpPr>
            <a:stCxn id="3" idx="0"/>
            <a:endCxn id="8" idx="1"/>
          </p:cNvCxnSpPr>
          <p:nvPr/>
        </p:nvCxnSpPr>
        <p:spPr>
          <a:xfrm rot="5400000" flipH="1" flipV="1">
            <a:off x="5332875" y="3532174"/>
            <a:ext cx="288159" cy="1025038"/>
          </a:xfrm>
          <a:prstGeom prst="curvedConnector2">
            <a:avLst/>
          </a:prstGeom>
          <a:ln w="38100">
            <a:solidFill>
              <a:srgbClr val="FE62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a:extLst>
              <a:ext uri="{FF2B5EF4-FFF2-40B4-BE49-F238E27FC236}">
                <a16:creationId xmlns:a16="http://schemas.microsoft.com/office/drawing/2014/main" id="{1CFF7F6F-BFD4-614D-8470-D753B5DC3874}"/>
              </a:ext>
            </a:extLst>
          </p:cNvPr>
          <p:cNvCxnSpPr>
            <a:cxnSpLocks/>
            <a:stCxn id="3" idx="2"/>
            <a:endCxn id="9" idx="1"/>
          </p:cNvCxnSpPr>
          <p:nvPr/>
        </p:nvCxnSpPr>
        <p:spPr>
          <a:xfrm rot="16200000" flipH="1">
            <a:off x="5022070" y="4737046"/>
            <a:ext cx="909768" cy="1025038"/>
          </a:xfrm>
          <a:prstGeom prst="curvedConnector2">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urved Connector 14">
            <a:extLst>
              <a:ext uri="{FF2B5EF4-FFF2-40B4-BE49-F238E27FC236}">
                <a16:creationId xmlns:a16="http://schemas.microsoft.com/office/drawing/2014/main" id="{6D9A26CE-E295-AA45-82A8-B78C312A3E84}"/>
              </a:ext>
            </a:extLst>
          </p:cNvPr>
          <p:cNvCxnSpPr>
            <a:cxnSpLocks/>
            <a:stCxn id="8" idx="3"/>
            <a:endCxn id="7" idx="0"/>
          </p:cNvCxnSpPr>
          <p:nvPr/>
        </p:nvCxnSpPr>
        <p:spPr>
          <a:xfrm>
            <a:off x="6601348" y="3900613"/>
            <a:ext cx="1438201" cy="274122"/>
          </a:xfrm>
          <a:prstGeom prst="curvedConnector2">
            <a:avLst/>
          </a:prstGeom>
          <a:ln w="38100">
            <a:solidFill>
              <a:srgbClr val="FE62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Curved Connector 17">
            <a:extLst>
              <a:ext uri="{FF2B5EF4-FFF2-40B4-BE49-F238E27FC236}">
                <a16:creationId xmlns:a16="http://schemas.microsoft.com/office/drawing/2014/main" id="{8E766EDD-4CB3-BD48-A382-5814587A7E55}"/>
              </a:ext>
            </a:extLst>
          </p:cNvPr>
          <p:cNvCxnSpPr>
            <a:cxnSpLocks/>
            <a:stCxn id="9" idx="3"/>
            <a:endCxn id="7" idx="2"/>
          </p:cNvCxnSpPr>
          <p:nvPr/>
        </p:nvCxnSpPr>
        <p:spPr>
          <a:xfrm flipV="1">
            <a:off x="6601348" y="4780644"/>
            <a:ext cx="1438201" cy="923805"/>
          </a:xfrm>
          <a:prstGeom prst="curvedConnector2">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2" name="Google Shape;111;p15">
            <a:extLst>
              <a:ext uri="{FF2B5EF4-FFF2-40B4-BE49-F238E27FC236}">
                <a16:creationId xmlns:a16="http://schemas.microsoft.com/office/drawing/2014/main" id="{D9760FDA-0EAF-5549-9F25-970B7A2C419E}"/>
              </a:ext>
            </a:extLst>
          </p:cNvPr>
          <p:cNvSpPr txBox="1">
            <a:spLocks/>
          </p:cNvSpPr>
          <p:nvPr/>
        </p:nvSpPr>
        <p:spPr>
          <a:xfrm>
            <a:off x="366963" y="3958839"/>
            <a:ext cx="3549363" cy="2331125"/>
          </a:xfrm>
          <a:prstGeom prst="rect">
            <a:avLst/>
          </a:prstGeom>
          <a:noFill/>
          <a:ln>
            <a:noFill/>
          </a:ln>
        </p:spPr>
        <p:txBody>
          <a:bodyPr spcFirstLastPara="1" vert="horz" wrap="square" lIns="0" tIns="45700" rIns="0" bIns="45700" rtlCol="0" anchor="t" anchorCtr="0">
            <a:noAutofit/>
          </a:bodyPr>
          <a:lstStyle>
            <a:lvl1pPr marL="454025" indent="-274638" algn="l" defTabSz="914400" rtl="0" eaLnBrk="1" latinLnBrk="0" hangingPunct="1">
              <a:lnSpc>
                <a:spcPct val="90000"/>
              </a:lnSpc>
              <a:spcBef>
                <a:spcPts val="1200"/>
              </a:spcBef>
              <a:spcAft>
                <a:spcPts val="200"/>
              </a:spcAft>
              <a:buClr>
                <a:schemeClr val="accent1"/>
              </a:buClr>
              <a:buSzPct val="90000"/>
              <a:buFont typeface="Wingdings" pitchFamily="2" charset="2"/>
              <a:buChar char="q"/>
              <a:tabLst/>
              <a:defRPr sz="2000" kern="1200">
                <a:solidFill>
                  <a:schemeClr val="tx1">
                    <a:lumMod val="75000"/>
                    <a:lumOff val="25000"/>
                  </a:schemeClr>
                </a:solidFill>
                <a:latin typeface="Corbel" panose="020B0503020204020204" pitchFamily="34" charset="0"/>
                <a:ea typeface="+mn-ea"/>
                <a:cs typeface="Calibri" panose="020F0502020204030204" pitchFamily="34" charset="0"/>
              </a:defRPr>
            </a:lvl1pPr>
            <a:lvl2pPr marL="717550" indent="-263525" algn="l" defTabSz="914400" rtl="0" eaLnBrk="1" latinLnBrk="0" hangingPunct="1">
              <a:lnSpc>
                <a:spcPct val="90000"/>
              </a:lnSpc>
              <a:spcBef>
                <a:spcPts val="200"/>
              </a:spcBef>
              <a:spcAft>
                <a:spcPts val="400"/>
              </a:spcAft>
              <a:buClr>
                <a:schemeClr val="accent1"/>
              </a:buClr>
              <a:buSzPct val="90000"/>
              <a:buFont typeface="Courier New" panose="02070309020205020404" pitchFamily="49" charset="0"/>
              <a:buChar char="o"/>
              <a:tabLst/>
              <a:defRPr sz="1800" kern="1200">
                <a:solidFill>
                  <a:schemeClr val="tx1">
                    <a:lumMod val="75000"/>
                    <a:lumOff val="25000"/>
                  </a:schemeClr>
                </a:solidFill>
                <a:latin typeface="Corbel" panose="020B0503020204020204" pitchFamily="34" charset="0"/>
                <a:ea typeface="+mn-ea"/>
                <a:cs typeface="Calibri" panose="020F0502020204030204" pitchFamily="34" charset="0"/>
              </a:defRPr>
            </a:lvl2pPr>
            <a:lvl3pPr marL="896938" indent="-179388" algn="l" defTabSz="914400" rtl="0" eaLnBrk="1" latinLnBrk="0" hangingPunct="1">
              <a:lnSpc>
                <a:spcPct val="90000"/>
              </a:lnSpc>
              <a:spcBef>
                <a:spcPts val="200"/>
              </a:spcBef>
              <a:spcAft>
                <a:spcPts val="400"/>
              </a:spcAft>
              <a:buClr>
                <a:schemeClr val="accent1"/>
              </a:buClr>
              <a:buSzPct val="90000"/>
              <a:buFont typeface="Wingdings" pitchFamily="2" charset="2"/>
              <a:buChar char="§"/>
              <a:tabLst/>
              <a:defRPr sz="1400" kern="1200">
                <a:solidFill>
                  <a:schemeClr val="tx1">
                    <a:lumMod val="75000"/>
                    <a:lumOff val="25000"/>
                  </a:schemeClr>
                </a:solidFill>
                <a:latin typeface="Corbel" panose="020B0503020204020204" pitchFamily="34" charset="0"/>
                <a:ea typeface="+mn-ea"/>
                <a:cs typeface="Calibri" panose="020F0502020204030204" pitchFamily="34" charset="0"/>
              </a:defRPr>
            </a:lvl3pPr>
            <a:lvl4pPr marL="454025" indent="-274638"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tabLst/>
              <a:defRPr sz="1400" kern="1200">
                <a:solidFill>
                  <a:schemeClr val="tx1">
                    <a:lumMod val="75000"/>
                    <a:lumOff val="25000"/>
                  </a:schemeClr>
                </a:solidFill>
                <a:latin typeface="Corbel" panose="020B0503020204020204" pitchFamily="34" charset="0"/>
                <a:ea typeface="+mn-ea"/>
                <a:cs typeface="Calibri" panose="020F0502020204030204" pitchFamily="34" charset="0"/>
              </a:defRPr>
            </a:lvl4pPr>
            <a:lvl5pPr marL="454025" indent="-274638"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tabLst/>
              <a:defRPr sz="1400" kern="1200">
                <a:solidFill>
                  <a:schemeClr val="tx1">
                    <a:lumMod val="75000"/>
                    <a:lumOff val="25000"/>
                  </a:schemeClr>
                </a:solidFill>
                <a:latin typeface="Corbel" panose="020B0503020204020204" pitchFamily="34" charset="0"/>
                <a:ea typeface="+mn-ea"/>
                <a:cs typeface="Calibri" panose="020F0502020204030204" pitchFamily="34" charset="0"/>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153988" indent="0">
              <a:lnSpc>
                <a:spcPct val="120000"/>
              </a:lnSpc>
              <a:spcBef>
                <a:spcPts val="0"/>
              </a:spcBef>
              <a:spcAft>
                <a:spcPts val="600"/>
              </a:spcAft>
              <a:buSzPts val="2200"/>
              <a:buNone/>
            </a:pPr>
            <a:r>
              <a:rPr lang="en-US" sz="2200" b="1" dirty="0">
                <a:solidFill>
                  <a:srgbClr val="FE6200"/>
                </a:solidFill>
              </a:rPr>
              <a:t>Sequence #1: </a:t>
            </a:r>
            <a:r>
              <a:rPr lang="en-US" sz="2200" dirty="0">
                <a:solidFill>
                  <a:schemeClr val="tx1"/>
                </a:solidFill>
              </a:rPr>
              <a:t>ACG</a:t>
            </a:r>
            <a:r>
              <a:rPr lang="en-US" sz="2200" b="1" dirty="0">
                <a:solidFill>
                  <a:srgbClr val="FE6200"/>
                </a:solidFill>
              </a:rPr>
              <a:t>T</a:t>
            </a:r>
            <a:r>
              <a:rPr lang="en-US" sz="2200" dirty="0">
                <a:solidFill>
                  <a:schemeClr val="tx1"/>
                </a:solidFill>
              </a:rPr>
              <a:t>ACGT</a:t>
            </a:r>
          </a:p>
          <a:p>
            <a:pPr marL="153988" indent="0">
              <a:lnSpc>
                <a:spcPct val="120000"/>
              </a:lnSpc>
              <a:spcBef>
                <a:spcPts val="0"/>
              </a:spcBef>
              <a:spcAft>
                <a:spcPts val="600"/>
              </a:spcAft>
              <a:buSzPts val="2200"/>
              <a:buNone/>
            </a:pPr>
            <a:r>
              <a:rPr lang="en-US" sz="2200" b="1" dirty="0">
                <a:solidFill>
                  <a:srgbClr val="00B050"/>
                </a:solidFill>
              </a:rPr>
              <a:t>Sequence #2: </a:t>
            </a:r>
            <a:r>
              <a:rPr lang="en-US" sz="2200" dirty="0">
                <a:solidFill>
                  <a:schemeClr val="tx1"/>
                </a:solidFill>
              </a:rPr>
              <a:t>ACG</a:t>
            </a:r>
            <a:r>
              <a:rPr lang="en-US" sz="2200" b="1" dirty="0">
                <a:solidFill>
                  <a:srgbClr val="00B050"/>
                </a:solidFill>
              </a:rPr>
              <a:t>G</a:t>
            </a:r>
            <a:r>
              <a:rPr lang="en-US" sz="2200" dirty="0">
                <a:solidFill>
                  <a:schemeClr val="tx1"/>
                </a:solidFill>
              </a:rPr>
              <a:t>ACGT</a:t>
            </a:r>
          </a:p>
          <a:p>
            <a:pPr marL="153988" indent="0">
              <a:lnSpc>
                <a:spcPct val="120000"/>
              </a:lnSpc>
              <a:spcBef>
                <a:spcPts val="0"/>
              </a:spcBef>
              <a:spcAft>
                <a:spcPts val="600"/>
              </a:spcAft>
              <a:buSzPts val="2200"/>
              <a:buNone/>
            </a:pPr>
            <a:endParaRPr lang="en-US" sz="2200" dirty="0">
              <a:solidFill>
                <a:schemeClr val="tx1"/>
              </a:solidFill>
            </a:endParaRPr>
          </a:p>
        </p:txBody>
      </p:sp>
    </p:spTree>
    <p:extLst>
      <p:ext uri="{BB962C8B-B14F-4D97-AF65-F5344CB8AC3E}">
        <p14:creationId xmlns:p14="http://schemas.microsoft.com/office/powerpoint/2010/main" val="1142925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15"/>
          <p:cNvSpPr txBox="1">
            <a:spLocks noGrp="1"/>
          </p:cNvSpPr>
          <p:nvPr>
            <p:ph type="title"/>
          </p:nvPr>
        </p:nvSpPr>
        <p:spPr>
          <a:xfrm>
            <a:off x="366963" y="257434"/>
            <a:ext cx="8410200" cy="753600"/>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100000"/>
              </a:lnSpc>
              <a:spcBef>
                <a:spcPts val="0"/>
              </a:spcBef>
              <a:spcAft>
                <a:spcPts val="0"/>
              </a:spcAft>
              <a:buClr>
                <a:srgbClr val="0070C0"/>
              </a:buClr>
              <a:buSzPct val="100000"/>
              <a:buFont typeface="Corbel"/>
              <a:buNone/>
            </a:pPr>
            <a:r>
              <a:rPr lang="en-US"/>
              <a:t>Genome Graphs</a:t>
            </a:r>
            <a:endParaRPr/>
          </a:p>
        </p:txBody>
      </p:sp>
      <p:sp>
        <p:nvSpPr>
          <p:cNvPr id="111" name="Google Shape;111;p15"/>
          <p:cNvSpPr txBox="1">
            <a:spLocks noGrp="1"/>
          </p:cNvSpPr>
          <p:nvPr>
            <p:ph type="body" idx="1"/>
          </p:nvPr>
        </p:nvSpPr>
        <p:spPr>
          <a:xfrm>
            <a:off x="366963" y="1153551"/>
            <a:ext cx="8410200" cy="2470182"/>
          </a:xfrm>
          <a:prstGeom prst="rect">
            <a:avLst/>
          </a:prstGeom>
          <a:noFill/>
          <a:ln>
            <a:noFill/>
          </a:ln>
        </p:spPr>
        <p:txBody>
          <a:bodyPr spcFirstLastPara="1" wrap="square" lIns="0" tIns="45700" rIns="0" bIns="45700" anchor="t" anchorCtr="0">
            <a:noAutofit/>
          </a:bodyPr>
          <a:lstStyle/>
          <a:p>
            <a:pPr marL="153988" lvl="0" indent="0" algn="l" rtl="0">
              <a:lnSpc>
                <a:spcPct val="120000"/>
              </a:lnSpc>
              <a:spcBef>
                <a:spcPts val="0"/>
              </a:spcBef>
              <a:spcAft>
                <a:spcPts val="600"/>
              </a:spcAft>
              <a:buSzPts val="2200"/>
              <a:buNone/>
            </a:pPr>
            <a:r>
              <a:rPr lang="en-US" sz="2200" dirty="0">
                <a:solidFill>
                  <a:schemeClr val="tx1"/>
                </a:solidFill>
              </a:rPr>
              <a:t>Genome graphs:</a:t>
            </a:r>
          </a:p>
          <a:p>
            <a:pPr marL="496888" lvl="0" indent="-342900" algn="l" rtl="0">
              <a:lnSpc>
                <a:spcPct val="120000"/>
              </a:lnSpc>
              <a:spcBef>
                <a:spcPts val="0"/>
              </a:spcBef>
              <a:spcAft>
                <a:spcPts val="600"/>
              </a:spcAft>
              <a:buSzPts val="2200"/>
            </a:pPr>
            <a:r>
              <a:rPr lang="en-US" sz="2200" dirty="0">
                <a:solidFill>
                  <a:schemeClr val="tx1"/>
                </a:solidFill>
              </a:rPr>
              <a:t>Combine the </a:t>
            </a:r>
            <a:r>
              <a:rPr lang="en-US" sz="2200" dirty="0">
                <a:solidFill>
                  <a:srgbClr val="C00000"/>
                </a:solidFill>
              </a:rPr>
              <a:t>linear reference genome </a:t>
            </a:r>
            <a:r>
              <a:rPr lang="en-US" sz="2200" dirty="0">
                <a:solidFill>
                  <a:schemeClr val="tx1"/>
                </a:solidFill>
              </a:rPr>
              <a:t>with the </a:t>
            </a:r>
            <a:r>
              <a:rPr lang="en-US" sz="2200" dirty="0">
                <a:solidFill>
                  <a:srgbClr val="0070C0"/>
                </a:solidFill>
              </a:rPr>
              <a:t>known genetic variations in the entire population </a:t>
            </a:r>
            <a:r>
              <a:rPr lang="en-US" sz="2200" dirty="0">
                <a:solidFill>
                  <a:schemeClr val="tx1"/>
                </a:solidFill>
              </a:rPr>
              <a:t>as a graph-based data structure</a:t>
            </a:r>
          </a:p>
          <a:p>
            <a:pPr marL="496888" lvl="0" indent="-342900">
              <a:lnSpc>
                <a:spcPct val="120000"/>
              </a:lnSpc>
              <a:spcBef>
                <a:spcPts val="0"/>
              </a:spcBef>
              <a:spcAft>
                <a:spcPts val="600"/>
              </a:spcAft>
              <a:buSzPts val="2200"/>
            </a:pPr>
            <a:r>
              <a:rPr lang="en-US" sz="2200" dirty="0">
                <a:solidFill>
                  <a:schemeClr val="tx1"/>
                </a:solidFill>
              </a:rPr>
              <a:t>Enable us to move away from aligning with a single linear reference genome </a:t>
            </a:r>
            <a:r>
              <a:rPr lang="en-US" sz="2200" dirty="0">
                <a:solidFill>
                  <a:srgbClr val="C00000"/>
                </a:solidFill>
              </a:rPr>
              <a:t>(reference bias) </a:t>
            </a:r>
            <a:r>
              <a:rPr lang="en-US" sz="2200" dirty="0">
                <a:solidFill>
                  <a:schemeClr val="tx1"/>
                </a:solidFill>
              </a:rPr>
              <a:t>and </a:t>
            </a:r>
            <a:r>
              <a:rPr lang="en-US" sz="2200" dirty="0">
                <a:solidFill>
                  <a:srgbClr val="00B050"/>
                </a:solidFill>
              </a:rPr>
              <a:t>more accurately express the genetic diversity in a population</a:t>
            </a:r>
          </a:p>
        </p:txBody>
      </p:sp>
      <p:sp>
        <p:nvSpPr>
          <p:cNvPr id="2" name="Slide Number Placeholder 1">
            <a:extLst>
              <a:ext uri="{FF2B5EF4-FFF2-40B4-BE49-F238E27FC236}">
                <a16:creationId xmlns:a16="http://schemas.microsoft.com/office/drawing/2014/main" id="{FC4DCDA4-118C-D14D-8F71-4A54D1FC58BC}"/>
              </a:ext>
            </a:extLst>
          </p:cNvPr>
          <p:cNvSpPr>
            <a:spLocks noGrp="1"/>
          </p:cNvSpPr>
          <p:nvPr>
            <p:ph type="sldNum" sz="quarter" idx="10"/>
          </p:nvPr>
        </p:nvSpPr>
        <p:spPr/>
        <p:txBody>
          <a:bodyPr/>
          <a:lstStyle/>
          <a:p>
            <a:fld id="{BE67019E-6B59-9444-A8F8-0CFAB6B6981D}" type="slidenum">
              <a:rPr lang="en-US" smtClean="0"/>
              <a:pPr/>
              <a:t>45</a:t>
            </a:fld>
            <a:endParaRPr lang="en-US" dirty="0"/>
          </a:p>
        </p:txBody>
      </p:sp>
      <p:sp>
        <p:nvSpPr>
          <p:cNvPr id="3" name="TextBox 2">
            <a:extLst>
              <a:ext uri="{FF2B5EF4-FFF2-40B4-BE49-F238E27FC236}">
                <a16:creationId xmlns:a16="http://schemas.microsoft.com/office/drawing/2014/main" id="{27DE9D2F-B35D-C140-AE9A-D0D1DC5209F4}"/>
              </a:ext>
            </a:extLst>
          </p:cNvPr>
          <p:cNvSpPr txBox="1"/>
          <p:nvPr/>
        </p:nvSpPr>
        <p:spPr>
          <a:xfrm>
            <a:off x="4308760" y="4188772"/>
            <a:ext cx="1311350" cy="605909"/>
          </a:xfrm>
          <a:prstGeom prst="flowChartTerminator">
            <a:avLst/>
          </a:prstGeom>
          <a:noFill/>
          <a:ln w="38100">
            <a:solidFill>
              <a:schemeClr val="tx1"/>
            </a:solidFill>
          </a:ln>
        </p:spPr>
        <p:txBody>
          <a:bodyPr wrap="square" rtlCol="0">
            <a:spAutoFit/>
          </a:bodyPr>
          <a:lstStyle/>
          <a:p>
            <a:pPr algn="ctr"/>
            <a:r>
              <a:rPr lang="en-US" sz="2200" dirty="0"/>
              <a:t>ACG</a:t>
            </a:r>
          </a:p>
        </p:txBody>
      </p:sp>
      <p:sp>
        <p:nvSpPr>
          <p:cNvPr id="7" name="TextBox 6">
            <a:extLst>
              <a:ext uri="{FF2B5EF4-FFF2-40B4-BE49-F238E27FC236}">
                <a16:creationId xmlns:a16="http://schemas.microsoft.com/office/drawing/2014/main" id="{925AD122-D9AE-C448-9D67-9EEE51A835C7}"/>
              </a:ext>
            </a:extLst>
          </p:cNvPr>
          <p:cNvSpPr txBox="1"/>
          <p:nvPr/>
        </p:nvSpPr>
        <p:spPr>
          <a:xfrm>
            <a:off x="7409218" y="4174735"/>
            <a:ext cx="1260661" cy="605909"/>
          </a:xfrm>
          <a:prstGeom prst="flowChartTerminator">
            <a:avLst/>
          </a:prstGeom>
          <a:noFill/>
          <a:ln w="38100">
            <a:solidFill>
              <a:schemeClr val="tx1"/>
            </a:solidFill>
          </a:ln>
        </p:spPr>
        <p:txBody>
          <a:bodyPr wrap="square" rtlCol="0">
            <a:spAutoFit/>
          </a:bodyPr>
          <a:lstStyle/>
          <a:p>
            <a:pPr algn="ctr"/>
            <a:r>
              <a:rPr lang="en-US" sz="2200" dirty="0"/>
              <a:t>ACGT</a:t>
            </a:r>
          </a:p>
        </p:txBody>
      </p:sp>
      <p:sp>
        <p:nvSpPr>
          <p:cNvPr id="8" name="TextBox 7">
            <a:extLst>
              <a:ext uri="{FF2B5EF4-FFF2-40B4-BE49-F238E27FC236}">
                <a16:creationId xmlns:a16="http://schemas.microsoft.com/office/drawing/2014/main" id="{FBC3D6C5-52A5-134C-9E1A-A96336D01445}"/>
              </a:ext>
            </a:extLst>
          </p:cNvPr>
          <p:cNvSpPr txBox="1"/>
          <p:nvPr/>
        </p:nvSpPr>
        <p:spPr>
          <a:xfrm>
            <a:off x="5989473" y="3597658"/>
            <a:ext cx="611875" cy="605909"/>
          </a:xfrm>
          <a:prstGeom prst="flowChartTerminator">
            <a:avLst/>
          </a:prstGeom>
          <a:noFill/>
          <a:ln w="38100">
            <a:solidFill>
              <a:schemeClr val="tx1"/>
            </a:solidFill>
          </a:ln>
        </p:spPr>
        <p:txBody>
          <a:bodyPr wrap="square" rtlCol="0">
            <a:spAutoFit/>
          </a:bodyPr>
          <a:lstStyle/>
          <a:p>
            <a:pPr algn="ctr"/>
            <a:r>
              <a:rPr lang="en-US" sz="2200" b="1" dirty="0">
                <a:solidFill>
                  <a:srgbClr val="FE6200"/>
                </a:solidFill>
              </a:rPr>
              <a:t>T</a:t>
            </a:r>
          </a:p>
        </p:txBody>
      </p:sp>
      <p:sp>
        <p:nvSpPr>
          <p:cNvPr id="9" name="TextBox 8">
            <a:extLst>
              <a:ext uri="{FF2B5EF4-FFF2-40B4-BE49-F238E27FC236}">
                <a16:creationId xmlns:a16="http://schemas.microsoft.com/office/drawing/2014/main" id="{663FD748-D271-3D48-A6E5-F6A385504E34}"/>
              </a:ext>
            </a:extLst>
          </p:cNvPr>
          <p:cNvSpPr txBox="1"/>
          <p:nvPr/>
        </p:nvSpPr>
        <p:spPr>
          <a:xfrm>
            <a:off x="5989473" y="5401494"/>
            <a:ext cx="611875" cy="605909"/>
          </a:xfrm>
          <a:prstGeom prst="flowChartTerminator">
            <a:avLst/>
          </a:prstGeom>
          <a:noFill/>
          <a:ln w="38100">
            <a:solidFill>
              <a:schemeClr val="tx1"/>
            </a:solidFill>
          </a:ln>
        </p:spPr>
        <p:txBody>
          <a:bodyPr wrap="square" rtlCol="0">
            <a:spAutoFit/>
          </a:bodyPr>
          <a:lstStyle/>
          <a:p>
            <a:pPr algn="ctr"/>
            <a:r>
              <a:rPr lang="en-US" sz="2200" b="1" dirty="0">
                <a:solidFill>
                  <a:srgbClr val="00B050"/>
                </a:solidFill>
              </a:rPr>
              <a:t>G</a:t>
            </a:r>
          </a:p>
        </p:txBody>
      </p:sp>
      <p:cxnSp>
        <p:nvCxnSpPr>
          <p:cNvPr id="6" name="Curved Connector 5">
            <a:extLst>
              <a:ext uri="{FF2B5EF4-FFF2-40B4-BE49-F238E27FC236}">
                <a16:creationId xmlns:a16="http://schemas.microsoft.com/office/drawing/2014/main" id="{7572CBE8-808F-2142-8675-82B9013DD9BD}"/>
              </a:ext>
            </a:extLst>
          </p:cNvPr>
          <p:cNvCxnSpPr>
            <a:stCxn id="3" idx="0"/>
            <a:endCxn id="8" idx="1"/>
          </p:cNvCxnSpPr>
          <p:nvPr/>
        </p:nvCxnSpPr>
        <p:spPr>
          <a:xfrm rot="5400000" flipH="1" flipV="1">
            <a:off x="5332875" y="3532174"/>
            <a:ext cx="288159" cy="1025038"/>
          </a:xfrm>
          <a:prstGeom prst="curvedConnector2">
            <a:avLst/>
          </a:prstGeom>
          <a:ln w="38100">
            <a:solidFill>
              <a:srgbClr val="FE62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a:extLst>
              <a:ext uri="{FF2B5EF4-FFF2-40B4-BE49-F238E27FC236}">
                <a16:creationId xmlns:a16="http://schemas.microsoft.com/office/drawing/2014/main" id="{1CFF7F6F-BFD4-614D-8470-D753B5DC3874}"/>
              </a:ext>
            </a:extLst>
          </p:cNvPr>
          <p:cNvCxnSpPr>
            <a:cxnSpLocks/>
            <a:stCxn id="3" idx="2"/>
            <a:endCxn id="9" idx="1"/>
          </p:cNvCxnSpPr>
          <p:nvPr/>
        </p:nvCxnSpPr>
        <p:spPr>
          <a:xfrm rot="16200000" flipH="1">
            <a:off x="5022070" y="4737046"/>
            <a:ext cx="909768" cy="1025038"/>
          </a:xfrm>
          <a:prstGeom prst="curvedConnector2">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urved Connector 14">
            <a:extLst>
              <a:ext uri="{FF2B5EF4-FFF2-40B4-BE49-F238E27FC236}">
                <a16:creationId xmlns:a16="http://schemas.microsoft.com/office/drawing/2014/main" id="{6D9A26CE-E295-AA45-82A8-B78C312A3E84}"/>
              </a:ext>
            </a:extLst>
          </p:cNvPr>
          <p:cNvCxnSpPr>
            <a:cxnSpLocks/>
            <a:stCxn id="8" idx="3"/>
            <a:endCxn id="7" idx="0"/>
          </p:cNvCxnSpPr>
          <p:nvPr/>
        </p:nvCxnSpPr>
        <p:spPr>
          <a:xfrm>
            <a:off x="6601348" y="3900613"/>
            <a:ext cx="1438201" cy="274122"/>
          </a:xfrm>
          <a:prstGeom prst="curvedConnector2">
            <a:avLst/>
          </a:prstGeom>
          <a:ln w="38100">
            <a:solidFill>
              <a:srgbClr val="FE62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Curved Connector 17">
            <a:extLst>
              <a:ext uri="{FF2B5EF4-FFF2-40B4-BE49-F238E27FC236}">
                <a16:creationId xmlns:a16="http://schemas.microsoft.com/office/drawing/2014/main" id="{8E766EDD-4CB3-BD48-A382-5814587A7E55}"/>
              </a:ext>
            </a:extLst>
          </p:cNvPr>
          <p:cNvCxnSpPr>
            <a:cxnSpLocks/>
            <a:stCxn id="9" idx="3"/>
            <a:endCxn id="7" idx="2"/>
          </p:cNvCxnSpPr>
          <p:nvPr/>
        </p:nvCxnSpPr>
        <p:spPr>
          <a:xfrm flipV="1">
            <a:off x="6601348" y="4780644"/>
            <a:ext cx="1438201" cy="923805"/>
          </a:xfrm>
          <a:prstGeom prst="curvedConnector2">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2" name="Google Shape;111;p15">
            <a:extLst>
              <a:ext uri="{FF2B5EF4-FFF2-40B4-BE49-F238E27FC236}">
                <a16:creationId xmlns:a16="http://schemas.microsoft.com/office/drawing/2014/main" id="{D9760FDA-0EAF-5549-9F25-970B7A2C419E}"/>
              </a:ext>
            </a:extLst>
          </p:cNvPr>
          <p:cNvSpPr txBox="1">
            <a:spLocks/>
          </p:cNvSpPr>
          <p:nvPr/>
        </p:nvSpPr>
        <p:spPr>
          <a:xfrm>
            <a:off x="366963" y="3958839"/>
            <a:ext cx="3549363" cy="2331125"/>
          </a:xfrm>
          <a:prstGeom prst="rect">
            <a:avLst/>
          </a:prstGeom>
          <a:noFill/>
          <a:ln>
            <a:noFill/>
          </a:ln>
        </p:spPr>
        <p:txBody>
          <a:bodyPr spcFirstLastPara="1" vert="horz" wrap="square" lIns="0" tIns="45700" rIns="0" bIns="45700" rtlCol="0" anchor="t" anchorCtr="0">
            <a:noAutofit/>
          </a:bodyPr>
          <a:lstStyle>
            <a:lvl1pPr marL="454025" indent="-274638" algn="l" defTabSz="914400" rtl="0" eaLnBrk="1" latinLnBrk="0" hangingPunct="1">
              <a:lnSpc>
                <a:spcPct val="90000"/>
              </a:lnSpc>
              <a:spcBef>
                <a:spcPts val="1200"/>
              </a:spcBef>
              <a:spcAft>
                <a:spcPts val="200"/>
              </a:spcAft>
              <a:buClr>
                <a:schemeClr val="accent1"/>
              </a:buClr>
              <a:buSzPct val="90000"/>
              <a:buFont typeface="Wingdings" pitchFamily="2" charset="2"/>
              <a:buChar char="q"/>
              <a:tabLst/>
              <a:defRPr sz="2000" kern="1200">
                <a:solidFill>
                  <a:schemeClr val="tx1">
                    <a:lumMod val="75000"/>
                    <a:lumOff val="25000"/>
                  </a:schemeClr>
                </a:solidFill>
                <a:latin typeface="Corbel" panose="020B0503020204020204" pitchFamily="34" charset="0"/>
                <a:ea typeface="+mn-ea"/>
                <a:cs typeface="Calibri" panose="020F0502020204030204" pitchFamily="34" charset="0"/>
              </a:defRPr>
            </a:lvl1pPr>
            <a:lvl2pPr marL="717550" indent="-263525" algn="l" defTabSz="914400" rtl="0" eaLnBrk="1" latinLnBrk="0" hangingPunct="1">
              <a:lnSpc>
                <a:spcPct val="90000"/>
              </a:lnSpc>
              <a:spcBef>
                <a:spcPts val="200"/>
              </a:spcBef>
              <a:spcAft>
                <a:spcPts val="400"/>
              </a:spcAft>
              <a:buClr>
                <a:schemeClr val="accent1"/>
              </a:buClr>
              <a:buSzPct val="90000"/>
              <a:buFont typeface="Courier New" panose="02070309020205020404" pitchFamily="49" charset="0"/>
              <a:buChar char="o"/>
              <a:tabLst/>
              <a:defRPr sz="1800" kern="1200">
                <a:solidFill>
                  <a:schemeClr val="tx1">
                    <a:lumMod val="75000"/>
                    <a:lumOff val="25000"/>
                  </a:schemeClr>
                </a:solidFill>
                <a:latin typeface="Corbel" panose="020B0503020204020204" pitchFamily="34" charset="0"/>
                <a:ea typeface="+mn-ea"/>
                <a:cs typeface="Calibri" panose="020F0502020204030204" pitchFamily="34" charset="0"/>
              </a:defRPr>
            </a:lvl2pPr>
            <a:lvl3pPr marL="896938" indent="-179388" algn="l" defTabSz="914400" rtl="0" eaLnBrk="1" latinLnBrk="0" hangingPunct="1">
              <a:lnSpc>
                <a:spcPct val="90000"/>
              </a:lnSpc>
              <a:spcBef>
                <a:spcPts val="200"/>
              </a:spcBef>
              <a:spcAft>
                <a:spcPts val="400"/>
              </a:spcAft>
              <a:buClr>
                <a:schemeClr val="accent1"/>
              </a:buClr>
              <a:buSzPct val="90000"/>
              <a:buFont typeface="Wingdings" pitchFamily="2" charset="2"/>
              <a:buChar char="§"/>
              <a:tabLst/>
              <a:defRPr sz="1400" kern="1200">
                <a:solidFill>
                  <a:schemeClr val="tx1">
                    <a:lumMod val="75000"/>
                    <a:lumOff val="25000"/>
                  </a:schemeClr>
                </a:solidFill>
                <a:latin typeface="Corbel" panose="020B0503020204020204" pitchFamily="34" charset="0"/>
                <a:ea typeface="+mn-ea"/>
                <a:cs typeface="Calibri" panose="020F0502020204030204" pitchFamily="34" charset="0"/>
              </a:defRPr>
            </a:lvl3pPr>
            <a:lvl4pPr marL="454025" indent="-274638"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tabLst/>
              <a:defRPr sz="1400" kern="1200">
                <a:solidFill>
                  <a:schemeClr val="tx1">
                    <a:lumMod val="75000"/>
                    <a:lumOff val="25000"/>
                  </a:schemeClr>
                </a:solidFill>
                <a:latin typeface="Corbel" panose="020B0503020204020204" pitchFamily="34" charset="0"/>
                <a:ea typeface="+mn-ea"/>
                <a:cs typeface="Calibri" panose="020F0502020204030204" pitchFamily="34" charset="0"/>
              </a:defRPr>
            </a:lvl4pPr>
            <a:lvl5pPr marL="454025" indent="-274638"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tabLst/>
              <a:defRPr sz="1400" kern="1200">
                <a:solidFill>
                  <a:schemeClr val="tx1">
                    <a:lumMod val="75000"/>
                    <a:lumOff val="25000"/>
                  </a:schemeClr>
                </a:solidFill>
                <a:latin typeface="Corbel" panose="020B0503020204020204" pitchFamily="34" charset="0"/>
                <a:ea typeface="+mn-ea"/>
                <a:cs typeface="Calibri" panose="020F0502020204030204" pitchFamily="34" charset="0"/>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153988" indent="0">
              <a:lnSpc>
                <a:spcPct val="120000"/>
              </a:lnSpc>
              <a:spcBef>
                <a:spcPts val="0"/>
              </a:spcBef>
              <a:spcAft>
                <a:spcPts val="600"/>
              </a:spcAft>
              <a:buSzPts val="2200"/>
              <a:buNone/>
            </a:pPr>
            <a:r>
              <a:rPr lang="en-US" sz="2200" b="1" dirty="0">
                <a:solidFill>
                  <a:srgbClr val="FE6200"/>
                </a:solidFill>
              </a:rPr>
              <a:t>Sequence #1: </a:t>
            </a:r>
            <a:r>
              <a:rPr lang="en-US" sz="2200" dirty="0">
                <a:solidFill>
                  <a:schemeClr val="tx1"/>
                </a:solidFill>
              </a:rPr>
              <a:t>ACG</a:t>
            </a:r>
            <a:r>
              <a:rPr lang="en-US" sz="2200" b="1" dirty="0">
                <a:solidFill>
                  <a:srgbClr val="FE6200"/>
                </a:solidFill>
              </a:rPr>
              <a:t>T</a:t>
            </a:r>
            <a:r>
              <a:rPr lang="en-US" sz="2200" dirty="0">
                <a:solidFill>
                  <a:schemeClr val="tx1"/>
                </a:solidFill>
              </a:rPr>
              <a:t>ACGT</a:t>
            </a:r>
          </a:p>
          <a:p>
            <a:pPr marL="153988" indent="0">
              <a:lnSpc>
                <a:spcPct val="120000"/>
              </a:lnSpc>
              <a:spcBef>
                <a:spcPts val="0"/>
              </a:spcBef>
              <a:spcAft>
                <a:spcPts val="600"/>
              </a:spcAft>
              <a:buSzPts val="2200"/>
              <a:buNone/>
            </a:pPr>
            <a:r>
              <a:rPr lang="en-US" sz="2200" b="1" dirty="0">
                <a:solidFill>
                  <a:srgbClr val="00B050"/>
                </a:solidFill>
              </a:rPr>
              <a:t>Sequence #2: </a:t>
            </a:r>
            <a:r>
              <a:rPr lang="en-US" sz="2200" dirty="0">
                <a:solidFill>
                  <a:schemeClr val="tx1"/>
                </a:solidFill>
              </a:rPr>
              <a:t>ACG</a:t>
            </a:r>
            <a:r>
              <a:rPr lang="en-US" sz="2200" b="1" dirty="0">
                <a:solidFill>
                  <a:srgbClr val="00B050"/>
                </a:solidFill>
              </a:rPr>
              <a:t>G</a:t>
            </a:r>
            <a:r>
              <a:rPr lang="en-US" sz="2200" dirty="0">
                <a:solidFill>
                  <a:schemeClr val="tx1"/>
                </a:solidFill>
              </a:rPr>
              <a:t>ACGT</a:t>
            </a:r>
          </a:p>
          <a:p>
            <a:pPr marL="153988" indent="0">
              <a:lnSpc>
                <a:spcPct val="120000"/>
              </a:lnSpc>
              <a:spcBef>
                <a:spcPts val="0"/>
              </a:spcBef>
              <a:spcAft>
                <a:spcPts val="600"/>
              </a:spcAft>
              <a:buSzPts val="2200"/>
              <a:buNone/>
            </a:pPr>
            <a:r>
              <a:rPr lang="en-US" sz="2200" b="1" dirty="0">
                <a:solidFill>
                  <a:srgbClr val="7030A0"/>
                </a:solidFill>
              </a:rPr>
              <a:t>Sequence #3: </a:t>
            </a:r>
            <a:r>
              <a:rPr lang="en-US" sz="2200" dirty="0">
                <a:solidFill>
                  <a:schemeClr val="tx1"/>
                </a:solidFill>
              </a:rPr>
              <a:t>ACG</a:t>
            </a:r>
            <a:r>
              <a:rPr lang="en-US" sz="2200" b="1" dirty="0">
                <a:solidFill>
                  <a:srgbClr val="7030A0"/>
                </a:solidFill>
              </a:rPr>
              <a:t>TT</a:t>
            </a:r>
            <a:r>
              <a:rPr lang="en-US" sz="2200" dirty="0">
                <a:solidFill>
                  <a:schemeClr val="tx1"/>
                </a:solidFill>
              </a:rPr>
              <a:t>ACGT</a:t>
            </a:r>
          </a:p>
          <a:p>
            <a:pPr marL="153988" indent="0">
              <a:lnSpc>
                <a:spcPct val="120000"/>
              </a:lnSpc>
              <a:spcBef>
                <a:spcPts val="0"/>
              </a:spcBef>
              <a:spcAft>
                <a:spcPts val="600"/>
              </a:spcAft>
              <a:buSzPts val="2200"/>
              <a:buNone/>
            </a:pPr>
            <a:endParaRPr lang="en-US" sz="2200" dirty="0">
              <a:solidFill>
                <a:schemeClr val="tx1"/>
              </a:solidFill>
            </a:endParaRPr>
          </a:p>
        </p:txBody>
      </p:sp>
    </p:spTree>
    <p:extLst>
      <p:ext uri="{BB962C8B-B14F-4D97-AF65-F5344CB8AC3E}">
        <p14:creationId xmlns:p14="http://schemas.microsoft.com/office/powerpoint/2010/main" val="371869891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15"/>
          <p:cNvSpPr txBox="1">
            <a:spLocks noGrp="1"/>
          </p:cNvSpPr>
          <p:nvPr>
            <p:ph type="title"/>
          </p:nvPr>
        </p:nvSpPr>
        <p:spPr>
          <a:xfrm>
            <a:off x="366963" y="257434"/>
            <a:ext cx="8410200" cy="753600"/>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100000"/>
              </a:lnSpc>
              <a:spcBef>
                <a:spcPts val="0"/>
              </a:spcBef>
              <a:spcAft>
                <a:spcPts val="0"/>
              </a:spcAft>
              <a:buClr>
                <a:srgbClr val="0070C0"/>
              </a:buClr>
              <a:buSzPct val="100000"/>
              <a:buFont typeface="Corbel"/>
              <a:buNone/>
            </a:pPr>
            <a:r>
              <a:rPr lang="en-US"/>
              <a:t>Genome Graphs</a:t>
            </a:r>
            <a:endParaRPr/>
          </a:p>
        </p:txBody>
      </p:sp>
      <p:sp>
        <p:nvSpPr>
          <p:cNvPr id="111" name="Google Shape;111;p15"/>
          <p:cNvSpPr txBox="1">
            <a:spLocks noGrp="1"/>
          </p:cNvSpPr>
          <p:nvPr>
            <p:ph type="body" idx="1"/>
          </p:nvPr>
        </p:nvSpPr>
        <p:spPr>
          <a:xfrm>
            <a:off x="366963" y="1153551"/>
            <a:ext cx="8410200" cy="2470182"/>
          </a:xfrm>
          <a:prstGeom prst="rect">
            <a:avLst/>
          </a:prstGeom>
          <a:noFill/>
          <a:ln>
            <a:noFill/>
          </a:ln>
        </p:spPr>
        <p:txBody>
          <a:bodyPr spcFirstLastPara="1" wrap="square" lIns="0" tIns="45700" rIns="0" bIns="45700" anchor="t" anchorCtr="0">
            <a:noAutofit/>
          </a:bodyPr>
          <a:lstStyle/>
          <a:p>
            <a:pPr marL="153988" lvl="0" indent="0" algn="l" rtl="0">
              <a:lnSpc>
                <a:spcPct val="120000"/>
              </a:lnSpc>
              <a:spcBef>
                <a:spcPts val="0"/>
              </a:spcBef>
              <a:spcAft>
                <a:spcPts val="600"/>
              </a:spcAft>
              <a:buSzPts val="2200"/>
              <a:buNone/>
            </a:pPr>
            <a:r>
              <a:rPr lang="en-US" sz="2200" dirty="0">
                <a:solidFill>
                  <a:schemeClr val="tx1"/>
                </a:solidFill>
              </a:rPr>
              <a:t>Genome graphs:</a:t>
            </a:r>
          </a:p>
          <a:p>
            <a:pPr marL="496888" lvl="0" indent="-342900" algn="l" rtl="0">
              <a:lnSpc>
                <a:spcPct val="120000"/>
              </a:lnSpc>
              <a:spcBef>
                <a:spcPts val="0"/>
              </a:spcBef>
              <a:spcAft>
                <a:spcPts val="600"/>
              </a:spcAft>
              <a:buSzPts val="2200"/>
            </a:pPr>
            <a:r>
              <a:rPr lang="en-US" sz="2200" dirty="0">
                <a:solidFill>
                  <a:schemeClr val="tx1"/>
                </a:solidFill>
              </a:rPr>
              <a:t>Combine the </a:t>
            </a:r>
            <a:r>
              <a:rPr lang="en-US" sz="2200" dirty="0">
                <a:solidFill>
                  <a:srgbClr val="C00000"/>
                </a:solidFill>
              </a:rPr>
              <a:t>linear reference genome </a:t>
            </a:r>
            <a:r>
              <a:rPr lang="en-US" sz="2200" dirty="0">
                <a:solidFill>
                  <a:schemeClr val="tx1"/>
                </a:solidFill>
              </a:rPr>
              <a:t>with the </a:t>
            </a:r>
            <a:r>
              <a:rPr lang="en-US" sz="2200" dirty="0">
                <a:solidFill>
                  <a:srgbClr val="0070C0"/>
                </a:solidFill>
              </a:rPr>
              <a:t>known genetic variations in the entire population </a:t>
            </a:r>
            <a:r>
              <a:rPr lang="en-US" sz="2200" dirty="0">
                <a:solidFill>
                  <a:schemeClr val="tx1"/>
                </a:solidFill>
              </a:rPr>
              <a:t>as a graph-based data structure</a:t>
            </a:r>
          </a:p>
          <a:p>
            <a:pPr marL="496888" lvl="0" indent="-342900">
              <a:lnSpc>
                <a:spcPct val="120000"/>
              </a:lnSpc>
              <a:spcBef>
                <a:spcPts val="0"/>
              </a:spcBef>
              <a:spcAft>
                <a:spcPts val="600"/>
              </a:spcAft>
              <a:buSzPts val="2200"/>
            </a:pPr>
            <a:r>
              <a:rPr lang="en-US" sz="2200" dirty="0">
                <a:solidFill>
                  <a:schemeClr val="tx1"/>
                </a:solidFill>
              </a:rPr>
              <a:t>Enable us to move away from aligning with a single linear reference genome </a:t>
            </a:r>
            <a:r>
              <a:rPr lang="en-US" sz="2200" dirty="0">
                <a:solidFill>
                  <a:srgbClr val="C00000"/>
                </a:solidFill>
              </a:rPr>
              <a:t>(reference bias) </a:t>
            </a:r>
            <a:r>
              <a:rPr lang="en-US" sz="2200" dirty="0">
                <a:solidFill>
                  <a:schemeClr val="tx1"/>
                </a:solidFill>
              </a:rPr>
              <a:t>and </a:t>
            </a:r>
            <a:r>
              <a:rPr lang="en-US" sz="2200" dirty="0">
                <a:solidFill>
                  <a:srgbClr val="00B050"/>
                </a:solidFill>
              </a:rPr>
              <a:t>more accurately express the genetic diversity in a population</a:t>
            </a:r>
          </a:p>
        </p:txBody>
      </p:sp>
      <p:sp>
        <p:nvSpPr>
          <p:cNvPr id="2" name="Slide Number Placeholder 1">
            <a:extLst>
              <a:ext uri="{FF2B5EF4-FFF2-40B4-BE49-F238E27FC236}">
                <a16:creationId xmlns:a16="http://schemas.microsoft.com/office/drawing/2014/main" id="{FC4DCDA4-118C-D14D-8F71-4A54D1FC58BC}"/>
              </a:ext>
            </a:extLst>
          </p:cNvPr>
          <p:cNvSpPr>
            <a:spLocks noGrp="1"/>
          </p:cNvSpPr>
          <p:nvPr>
            <p:ph type="sldNum" sz="quarter" idx="10"/>
          </p:nvPr>
        </p:nvSpPr>
        <p:spPr/>
        <p:txBody>
          <a:bodyPr/>
          <a:lstStyle/>
          <a:p>
            <a:fld id="{BE67019E-6B59-9444-A8F8-0CFAB6B6981D}" type="slidenum">
              <a:rPr lang="en-US" smtClean="0"/>
              <a:pPr/>
              <a:t>46</a:t>
            </a:fld>
            <a:endParaRPr lang="en-US" dirty="0"/>
          </a:p>
        </p:txBody>
      </p:sp>
      <p:sp>
        <p:nvSpPr>
          <p:cNvPr id="3" name="TextBox 2">
            <a:extLst>
              <a:ext uri="{FF2B5EF4-FFF2-40B4-BE49-F238E27FC236}">
                <a16:creationId xmlns:a16="http://schemas.microsoft.com/office/drawing/2014/main" id="{27DE9D2F-B35D-C140-AE9A-D0D1DC5209F4}"/>
              </a:ext>
            </a:extLst>
          </p:cNvPr>
          <p:cNvSpPr txBox="1"/>
          <p:nvPr/>
        </p:nvSpPr>
        <p:spPr>
          <a:xfrm>
            <a:off x="4308760" y="4188772"/>
            <a:ext cx="1311350" cy="605909"/>
          </a:xfrm>
          <a:prstGeom prst="flowChartTerminator">
            <a:avLst/>
          </a:prstGeom>
          <a:noFill/>
          <a:ln w="38100">
            <a:solidFill>
              <a:schemeClr val="tx1"/>
            </a:solidFill>
          </a:ln>
        </p:spPr>
        <p:txBody>
          <a:bodyPr wrap="square" rtlCol="0">
            <a:spAutoFit/>
          </a:bodyPr>
          <a:lstStyle/>
          <a:p>
            <a:pPr algn="ctr"/>
            <a:r>
              <a:rPr lang="en-US" sz="2200" dirty="0"/>
              <a:t>ACG</a:t>
            </a:r>
          </a:p>
        </p:txBody>
      </p:sp>
      <p:sp>
        <p:nvSpPr>
          <p:cNvPr id="7" name="TextBox 6">
            <a:extLst>
              <a:ext uri="{FF2B5EF4-FFF2-40B4-BE49-F238E27FC236}">
                <a16:creationId xmlns:a16="http://schemas.microsoft.com/office/drawing/2014/main" id="{925AD122-D9AE-C448-9D67-9EEE51A835C7}"/>
              </a:ext>
            </a:extLst>
          </p:cNvPr>
          <p:cNvSpPr txBox="1"/>
          <p:nvPr/>
        </p:nvSpPr>
        <p:spPr>
          <a:xfrm>
            <a:off x="7409218" y="4174735"/>
            <a:ext cx="1260661" cy="605909"/>
          </a:xfrm>
          <a:prstGeom prst="flowChartTerminator">
            <a:avLst/>
          </a:prstGeom>
          <a:noFill/>
          <a:ln w="38100">
            <a:solidFill>
              <a:schemeClr val="tx1"/>
            </a:solidFill>
          </a:ln>
        </p:spPr>
        <p:txBody>
          <a:bodyPr wrap="square" rtlCol="0">
            <a:spAutoFit/>
          </a:bodyPr>
          <a:lstStyle/>
          <a:p>
            <a:pPr algn="ctr"/>
            <a:r>
              <a:rPr lang="en-US" sz="2200" dirty="0"/>
              <a:t>ACGT</a:t>
            </a:r>
          </a:p>
        </p:txBody>
      </p:sp>
      <p:sp>
        <p:nvSpPr>
          <p:cNvPr id="8" name="TextBox 7">
            <a:extLst>
              <a:ext uri="{FF2B5EF4-FFF2-40B4-BE49-F238E27FC236}">
                <a16:creationId xmlns:a16="http://schemas.microsoft.com/office/drawing/2014/main" id="{FBC3D6C5-52A5-134C-9E1A-A96336D01445}"/>
              </a:ext>
            </a:extLst>
          </p:cNvPr>
          <p:cNvSpPr txBox="1"/>
          <p:nvPr/>
        </p:nvSpPr>
        <p:spPr>
          <a:xfrm>
            <a:off x="5989473" y="3597658"/>
            <a:ext cx="611875" cy="605909"/>
          </a:xfrm>
          <a:prstGeom prst="flowChartTerminator">
            <a:avLst/>
          </a:prstGeom>
          <a:noFill/>
          <a:ln w="38100">
            <a:solidFill>
              <a:schemeClr val="tx1"/>
            </a:solidFill>
          </a:ln>
        </p:spPr>
        <p:txBody>
          <a:bodyPr wrap="square" rtlCol="0">
            <a:spAutoFit/>
          </a:bodyPr>
          <a:lstStyle/>
          <a:p>
            <a:pPr algn="ctr"/>
            <a:r>
              <a:rPr lang="en-US" sz="2200" b="1" dirty="0">
                <a:solidFill>
                  <a:srgbClr val="FE6200"/>
                </a:solidFill>
              </a:rPr>
              <a:t>T</a:t>
            </a:r>
          </a:p>
        </p:txBody>
      </p:sp>
      <p:sp>
        <p:nvSpPr>
          <p:cNvPr id="9" name="TextBox 8">
            <a:extLst>
              <a:ext uri="{FF2B5EF4-FFF2-40B4-BE49-F238E27FC236}">
                <a16:creationId xmlns:a16="http://schemas.microsoft.com/office/drawing/2014/main" id="{663FD748-D271-3D48-A6E5-F6A385504E34}"/>
              </a:ext>
            </a:extLst>
          </p:cNvPr>
          <p:cNvSpPr txBox="1"/>
          <p:nvPr/>
        </p:nvSpPr>
        <p:spPr>
          <a:xfrm>
            <a:off x="5989473" y="5401494"/>
            <a:ext cx="611875" cy="605909"/>
          </a:xfrm>
          <a:prstGeom prst="flowChartTerminator">
            <a:avLst/>
          </a:prstGeom>
          <a:noFill/>
          <a:ln w="38100">
            <a:solidFill>
              <a:schemeClr val="tx1"/>
            </a:solidFill>
          </a:ln>
        </p:spPr>
        <p:txBody>
          <a:bodyPr wrap="square" rtlCol="0">
            <a:spAutoFit/>
          </a:bodyPr>
          <a:lstStyle/>
          <a:p>
            <a:pPr algn="ctr"/>
            <a:r>
              <a:rPr lang="en-US" sz="2200" b="1" dirty="0">
                <a:solidFill>
                  <a:srgbClr val="00B050"/>
                </a:solidFill>
              </a:rPr>
              <a:t>G</a:t>
            </a:r>
          </a:p>
        </p:txBody>
      </p:sp>
      <p:cxnSp>
        <p:nvCxnSpPr>
          <p:cNvPr id="6" name="Curved Connector 5">
            <a:extLst>
              <a:ext uri="{FF2B5EF4-FFF2-40B4-BE49-F238E27FC236}">
                <a16:creationId xmlns:a16="http://schemas.microsoft.com/office/drawing/2014/main" id="{7572CBE8-808F-2142-8675-82B9013DD9BD}"/>
              </a:ext>
            </a:extLst>
          </p:cNvPr>
          <p:cNvCxnSpPr>
            <a:stCxn id="3" idx="0"/>
            <a:endCxn id="8" idx="1"/>
          </p:cNvCxnSpPr>
          <p:nvPr/>
        </p:nvCxnSpPr>
        <p:spPr>
          <a:xfrm rot="5400000" flipH="1" flipV="1">
            <a:off x="5332875" y="3532174"/>
            <a:ext cx="288159" cy="1025038"/>
          </a:xfrm>
          <a:prstGeom prst="curvedConnector2">
            <a:avLst/>
          </a:prstGeom>
          <a:ln w="38100">
            <a:solidFill>
              <a:srgbClr val="FE62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a:extLst>
              <a:ext uri="{FF2B5EF4-FFF2-40B4-BE49-F238E27FC236}">
                <a16:creationId xmlns:a16="http://schemas.microsoft.com/office/drawing/2014/main" id="{1CFF7F6F-BFD4-614D-8470-D753B5DC3874}"/>
              </a:ext>
            </a:extLst>
          </p:cNvPr>
          <p:cNvCxnSpPr>
            <a:cxnSpLocks/>
            <a:stCxn id="3" idx="2"/>
            <a:endCxn id="9" idx="1"/>
          </p:cNvCxnSpPr>
          <p:nvPr/>
        </p:nvCxnSpPr>
        <p:spPr>
          <a:xfrm rot="16200000" flipH="1">
            <a:off x="5022070" y="4737046"/>
            <a:ext cx="909768" cy="1025038"/>
          </a:xfrm>
          <a:prstGeom prst="curvedConnector2">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urved Connector 14">
            <a:extLst>
              <a:ext uri="{FF2B5EF4-FFF2-40B4-BE49-F238E27FC236}">
                <a16:creationId xmlns:a16="http://schemas.microsoft.com/office/drawing/2014/main" id="{6D9A26CE-E295-AA45-82A8-B78C312A3E84}"/>
              </a:ext>
            </a:extLst>
          </p:cNvPr>
          <p:cNvCxnSpPr>
            <a:cxnSpLocks/>
            <a:stCxn id="8" idx="3"/>
            <a:endCxn id="7" idx="0"/>
          </p:cNvCxnSpPr>
          <p:nvPr/>
        </p:nvCxnSpPr>
        <p:spPr>
          <a:xfrm>
            <a:off x="6601348" y="3900613"/>
            <a:ext cx="1438201" cy="274122"/>
          </a:xfrm>
          <a:prstGeom prst="curvedConnector2">
            <a:avLst/>
          </a:prstGeom>
          <a:ln w="38100">
            <a:solidFill>
              <a:srgbClr val="FE62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Curved Connector 17">
            <a:extLst>
              <a:ext uri="{FF2B5EF4-FFF2-40B4-BE49-F238E27FC236}">
                <a16:creationId xmlns:a16="http://schemas.microsoft.com/office/drawing/2014/main" id="{8E766EDD-4CB3-BD48-A382-5814587A7E55}"/>
              </a:ext>
            </a:extLst>
          </p:cNvPr>
          <p:cNvCxnSpPr>
            <a:cxnSpLocks/>
            <a:stCxn id="9" idx="3"/>
            <a:endCxn id="7" idx="2"/>
          </p:cNvCxnSpPr>
          <p:nvPr/>
        </p:nvCxnSpPr>
        <p:spPr>
          <a:xfrm flipV="1">
            <a:off x="6601348" y="4780644"/>
            <a:ext cx="1438201" cy="923805"/>
          </a:xfrm>
          <a:prstGeom prst="curvedConnector2">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CE31B286-8767-8244-90C6-AE7B2578B24D}"/>
              </a:ext>
            </a:extLst>
          </p:cNvPr>
          <p:cNvSpPr txBox="1"/>
          <p:nvPr/>
        </p:nvSpPr>
        <p:spPr>
          <a:xfrm>
            <a:off x="6427980" y="4445085"/>
            <a:ext cx="611875" cy="605909"/>
          </a:xfrm>
          <a:prstGeom prst="flowChartTerminator">
            <a:avLst/>
          </a:prstGeom>
          <a:noFill/>
          <a:ln w="38100">
            <a:solidFill>
              <a:schemeClr val="tx1"/>
            </a:solidFill>
          </a:ln>
        </p:spPr>
        <p:txBody>
          <a:bodyPr wrap="square" rtlCol="0">
            <a:spAutoFit/>
          </a:bodyPr>
          <a:lstStyle/>
          <a:p>
            <a:pPr algn="ctr"/>
            <a:r>
              <a:rPr lang="en-US" sz="2200" b="1" dirty="0">
                <a:solidFill>
                  <a:srgbClr val="7030A0"/>
                </a:solidFill>
              </a:rPr>
              <a:t>T</a:t>
            </a:r>
          </a:p>
        </p:txBody>
      </p:sp>
      <p:cxnSp>
        <p:nvCxnSpPr>
          <p:cNvPr id="19" name="Curved Connector 18">
            <a:extLst>
              <a:ext uri="{FF2B5EF4-FFF2-40B4-BE49-F238E27FC236}">
                <a16:creationId xmlns:a16="http://schemas.microsoft.com/office/drawing/2014/main" id="{E19F0209-8C34-324D-B07F-F5AC626B9C12}"/>
              </a:ext>
            </a:extLst>
          </p:cNvPr>
          <p:cNvCxnSpPr>
            <a:cxnSpLocks/>
            <a:stCxn id="8" idx="2"/>
            <a:endCxn id="14" idx="1"/>
          </p:cNvCxnSpPr>
          <p:nvPr/>
        </p:nvCxnSpPr>
        <p:spPr>
          <a:xfrm rot="16200000" flipH="1">
            <a:off x="6089459" y="4409518"/>
            <a:ext cx="544473" cy="132569"/>
          </a:xfrm>
          <a:prstGeom prst="curvedConnector2">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Curved Connector 20">
            <a:extLst>
              <a:ext uri="{FF2B5EF4-FFF2-40B4-BE49-F238E27FC236}">
                <a16:creationId xmlns:a16="http://schemas.microsoft.com/office/drawing/2014/main" id="{97CDDCDC-6C54-E64C-94BA-36E4CAE5FCB9}"/>
              </a:ext>
            </a:extLst>
          </p:cNvPr>
          <p:cNvCxnSpPr>
            <a:cxnSpLocks/>
            <a:stCxn id="14" idx="3"/>
            <a:endCxn id="7" idx="1"/>
          </p:cNvCxnSpPr>
          <p:nvPr/>
        </p:nvCxnSpPr>
        <p:spPr>
          <a:xfrm flipV="1">
            <a:off x="7039855" y="4477690"/>
            <a:ext cx="369363" cy="270350"/>
          </a:xfrm>
          <a:prstGeom prst="curvedConnector3">
            <a:avLst>
              <a:gd name="adj1" fmla="val 50000"/>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22" name="Google Shape;111;p15">
            <a:extLst>
              <a:ext uri="{FF2B5EF4-FFF2-40B4-BE49-F238E27FC236}">
                <a16:creationId xmlns:a16="http://schemas.microsoft.com/office/drawing/2014/main" id="{D9760FDA-0EAF-5549-9F25-970B7A2C419E}"/>
              </a:ext>
            </a:extLst>
          </p:cNvPr>
          <p:cNvSpPr txBox="1">
            <a:spLocks/>
          </p:cNvSpPr>
          <p:nvPr/>
        </p:nvSpPr>
        <p:spPr>
          <a:xfrm>
            <a:off x="366963" y="3958839"/>
            <a:ext cx="3549363" cy="2331125"/>
          </a:xfrm>
          <a:prstGeom prst="rect">
            <a:avLst/>
          </a:prstGeom>
          <a:noFill/>
          <a:ln>
            <a:noFill/>
          </a:ln>
        </p:spPr>
        <p:txBody>
          <a:bodyPr spcFirstLastPara="1" vert="horz" wrap="square" lIns="0" tIns="45700" rIns="0" bIns="45700" rtlCol="0" anchor="t" anchorCtr="0">
            <a:noAutofit/>
          </a:bodyPr>
          <a:lstStyle>
            <a:lvl1pPr marL="454025" indent="-274638" algn="l" defTabSz="914400" rtl="0" eaLnBrk="1" latinLnBrk="0" hangingPunct="1">
              <a:lnSpc>
                <a:spcPct val="90000"/>
              </a:lnSpc>
              <a:spcBef>
                <a:spcPts val="1200"/>
              </a:spcBef>
              <a:spcAft>
                <a:spcPts val="200"/>
              </a:spcAft>
              <a:buClr>
                <a:schemeClr val="accent1"/>
              </a:buClr>
              <a:buSzPct val="90000"/>
              <a:buFont typeface="Wingdings" pitchFamily="2" charset="2"/>
              <a:buChar char="q"/>
              <a:tabLst/>
              <a:defRPr sz="2000" kern="1200">
                <a:solidFill>
                  <a:schemeClr val="tx1">
                    <a:lumMod val="75000"/>
                    <a:lumOff val="25000"/>
                  </a:schemeClr>
                </a:solidFill>
                <a:latin typeface="Corbel" panose="020B0503020204020204" pitchFamily="34" charset="0"/>
                <a:ea typeface="+mn-ea"/>
                <a:cs typeface="Calibri" panose="020F0502020204030204" pitchFamily="34" charset="0"/>
              </a:defRPr>
            </a:lvl1pPr>
            <a:lvl2pPr marL="717550" indent="-263525" algn="l" defTabSz="914400" rtl="0" eaLnBrk="1" latinLnBrk="0" hangingPunct="1">
              <a:lnSpc>
                <a:spcPct val="90000"/>
              </a:lnSpc>
              <a:spcBef>
                <a:spcPts val="200"/>
              </a:spcBef>
              <a:spcAft>
                <a:spcPts val="400"/>
              </a:spcAft>
              <a:buClr>
                <a:schemeClr val="accent1"/>
              </a:buClr>
              <a:buSzPct val="90000"/>
              <a:buFont typeface="Courier New" panose="02070309020205020404" pitchFamily="49" charset="0"/>
              <a:buChar char="o"/>
              <a:tabLst/>
              <a:defRPr sz="1800" kern="1200">
                <a:solidFill>
                  <a:schemeClr val="tx1">
                    <a:lumMod val="75000"/>
                    <a:lumOff val="25000"/>
                  </a:schemeClr>
                </a:solidFill>
                <a:latin typeface="Corbel" panose="020B0503020204020204" pitchFamily="34" charset="0"/>
                <a:ea typeface="+mn-ea"/>
                <a:cs typeface="Calibri" panose="020F0502020204030204" pitchFamily="34" charset="0"/>
              </a:defRPr>
            </a:lvl2pPr>
            <a:lvl3pPr marL="896938" indent="-179388" algn="l" defTabSz="914400" rtl="0" eaLnBrk="1" latinLnBrk="0" hangingPunct="1">
              <a:lnSpc>
                <a:spcPct val="90000"/>
              </a:lnSpc>
              <a:spcBef>
                <a:spcPts val="200"/>
              </a:spcBef>
              <a:spcAft>
                <a:spcPts val="400"/>
              </a:spcAft>
              <a:buClr>
                <a:schemeClr val="accent1"/>
              </a:buClr>
              <a:buSzPct val="90000"/>
              <a:buFont typeface="Wingdings" pitchFamily="2" charset="2"/>
              <a:buChar char="§"/>
              <a:tabLst/>
              <a:defRPr sz="1400" kern="1200">
                <a:solidFill>
                  <a:schemeClr val="tx1">
                    <a:lumMod val="75000"/>
                    <a:lumOff val="25000"/>
                  </a:schemeClr>
                </a:solidFill>
                <a:latin typeface="Corbel" panose="020B0503020204020204" pitchFamily="34" charset="0"/>
                <a:ea typeface="+mn-ea"/>
                <a:cs typeface="Calibri" panose="020F0502020204030204" pitchFamily="34" charset="0"/>
              </a:defRPr>
            </a:lvl3pPr>
            <a:lvl4pPr marL="454025" indent="-274638"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tabLst/>
              <a:defRPr sz="1400" kern="1200">
                <a:solidFill>
                  <a:schemeClr val="tx1">
                    <a:lumMod val="75000"/>
                    <a:lumOff val="25000"/>
                  </a:schemeClr>
                </a:solidFill>
                <a:latin typeface="Corbel" panose="020B0503020204020204" pitchFamily="34" charset="0"/>
                <a:ea typeface="+mn-ea"/>
                <a:cs typeface="Calibri" panose="020F0502020204030204" pitchFamily="34" charset="0"/>
              </a:defRPr>
            </a:lvl4pPr>
            <a:lvl5pPr marL="454025" indent="-274638"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tabLst/>
              <a:defRPr sz="1400" kern="1200">
                <a:solidFill>
                  <a:schemeClr val="tx1">
                    <a:lumMod val="75000"/>
                    <a:lumOff val="25000"/>
                  </a:schemeClr>
                </a:solidFill>
                <a:latin typeface="Corbel" panose="020B0503020204020204" pitchFamily="34" charset="0"/>
                <a:ea typeface="+mn-ea"/>
                <a:cs typeface="Calibri" panose="020F0502020204030204" pitchFamily="34" charset="0"/>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153988" indent="0">
              <a:lnSpc>
                <a:spcPct val="120000"/>
              </a:lnSpc>
              <a:spcBef>
                <a:spcPts val="0"/>
              </a:spcBef>
              <a:spcAft>
                <a:spcPts val="600"/>
              </a:spcAft>
              <a:buSzPts val="2200"/>
              <a:buNone/>
            </a:pPr>
            <a:r>
              <a:rPr lang="en-US" sz="2200" b="1" dirty="0">
                <a:solidFill>
                  <a:srgbClr val="FE6200"/>
                </a:solidFill>
              </a:rPr>
              <a:t>Sequence #1: </a:t>
            </a:r>
            <a:r>
              <a:rPr lang="en-US" sz="2200" dirty="0">
                <a:solidFill>
                  <a:schemeClr val="tx1"/>
                </a:solidFill>
              </a:rPr>
              <a:t>ACG</a:t>
            </a:r>
            <a:r>
              <a:rPr lang="en-US" sz="2200" b="1" dirty="0">
                <a:solidFill>
                  <a:srgbClr val="FE6200"/>
                </a:solidFill>
              </a:rPr>
              <a:t>T</a:t>
            </a:r>
            <a:r>
              <a:rPr lang="en-US" sz="2200" dirty="0">
                <a:solidFill>
                  <a:schemeClr val="tx1"/>
                </a:solidFill>
              </a:rPr>
              <a:t>ACGT</a:t>
            </a:r>
          </a:p>
          <a:p>
            <a:pPr marL="153988" indent="0">
              <a:lnSpc>
                <a:spcPct val="120000"/>
              </a:lnSpc>
              <a:spcBef>
                <a:spcPts val="0"/>
              </a:spcBef>
              <a:spcAft>
                <a:spcPts val="600"/>
              </a:spcAft>
              <a:buSzPts val="2200"/>
              <a:buNone/>
            </a:pPr>
            <a:r>
              <a:rPr lang="en-US" sz="2200" b="1" dirty="0">
                <a:solidFill>
                  <a:srgbClr val="00B050"/>
                </a:solidFill>
              </a:rPr>
              <a:t>Sequence #2: </a:t>
            </a:r>
            <a:r>
              <a:rPr lang="en-US" sz="2200" dirty="0">
                <a:solidFill>
                  <a:schemeClr val="tx1"/>
                </a:solidFill>
              </a:rPr>
              <a:t>ACG</a:t>
            </a:r>
            <a:r>
              <a:rPr lang="en-US" sz="2200" b="1" dirty="0">
                <a:solidFill>
                  <a:srgbClr val="00B050"/>
                </a:solidFill>
              </a:rPr>
              <a:t>G</a:t>
            </a:r>
            <a:r>
              <a:rPr lang="en-US" sz="2200" dirty="0">
                <a:solidFill>
                  <a:schemeClr val="tx1"/>
                </a:solidFill>
              </a:rPr>
              <a:t>ACGT</a:t>
            </a:r>
          </a:p>
          <a:p>
            <a:pPr marL="153988" indent="0">
              <a:lnSpc>
                <a:spcPct val="120000"/>
              </a:lnSpc>
              <a:spcBef>
                <a:spcPts val="0"/>
              </a:spcBef>
              <a:spcAft>
                <a:spcPts val="600"/>
              </a:spcAft>
              <a:buSzPts val="2200"/>
              <a:buNone/>
            </a:pPr>
            <a:r>
              <a:rPr lang="en-US" sz="2200" b="1" dirty="0">
                <a:solidFill>
                  <a:srgbClr val="7030A0"/>
                </a:solidFill>
              </a:rPr>
              <a:t>Sequence #3: </a:t>
            </a:r>
            <a:r>
              <a:rPr lang="en-US" sz="2200" dirty="0">
                <a:solidFill>
                  <a:schemeClr val="tx1"/>
                </a:solidFill>
              </a:rPr>
              <a:t>ACG</a:t>
            </a:r>
            <a:r>
              <a:rPr lang="en-US" sz="2200" b="1" dirty="0">
                <a:solidFill>
                  <a:srgbClr val="7030A0"/>
                </a:solidFill>
              </a:rPr>
              <a:t>TT</a:t>
            </a:r>
            <a:r>
              <a:rPr lang="en-US" sz="2200" dirty="0">
                <a:solidFill>
                  <a:schemeClr val="tx1"/>
                </a:solidFill>
              </a:rPr>
              <a:t>ACGT</a:t>
            </a:r>
          </a:p>
          <a:p>
            <a:pPr marL="153988" indent="0">
              <a:lnSpc>
                <a:spcPct val="120000"/>
              </a:lnSpc>
              <a:spcBef>
                <a:spcPts val="0"/>
              </a:spcBef>
              <a:spcAft>
                <a:spcPts val="600"/>
              </a:spcAft>
              <a:buSzPts val="2200"/>
              <a:buNone/>
            </a:pPr>
            <a:endParaRPr lang="en-US" sz="2200" dirty="0">
              <a:solidFill>
                <a:schemeClr val="tx1"/>
              </a:solidFill>
            </a:endParaRPr>
          </a:p>
        </p:txBody>
      </p:sp>
    </p:spTree>
    <p:extLst>
      <p:ext uri="{BB962C8B-B14F-4D97-AF65-F5344CB8AC3E}">
        <p14:creationId xmlns:p14="http://schemas.microsoft.com/office/powerpoint/2010/main" val="34659672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15"/>
          <p:cNvSpPr txBox="1">
            <a:spLocks noGrp="1"/>
          </p:cNvSpPr>
          <p:nvPr>
            <p:ph type="title"/>
          </p:nvPr>
        </p:nvSpPr>
        <p:spPr>
          <a:xfrm>
            <a:off x="366963" y="257434"/>
            <a:ext cx="8410200" cy="753600"/>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100000"/>
              </a:lnSpc>
              <a:spcBef>
                <a:spcPts val="0"/>
              </a:spcBef>
              <a:spcAft>
                <a:spcPts val="0"/>
              </a:spcAft>
              <a:buClr>
                <a:srgbClr val="0070C0"/>
              </a:buClr>
              <a:buSzPct val="100000"/>
              <a:buFont typeface="Corbel"/>
              <a:buNone/>
            </a:pPr>
            <a:r>
              <a:rPr lang="en-US"/>
              <a:t>Genome Graphs</a:t>
            </a:r>
            <a:endParaRPr/>
          </a:p>
        </p:txBody>
      </p:sp>
      <p:sp>
        <p:nvSpPr>
          <p:cNvPr id="111" name="Google Shape;111;p15"/>
          <p:cNvSpPr txBox="1">
            <a:spLocks noGrp="1"/>
          </p:cNvSpPr>
          <p:nvPr>
            <p:ph type="body" idx="1"/>
          </p:nvPr>
        </p:nvSpPr>
        <p:spPr>
          <a:xfrm>
            <a:off x="366963" y="1153551"/>
            <a:ext cx="8410200" cy="2470182"/>
          </a:xfrm>
          <a:prstGeom prst="rect">
            <a:avLst/>
          </a:prstGeom>
          <a:noFill/>
          <a:ln>
            <a:noFill/>
          </a:ln>
        </p:spPr>
        <p:txBody>
          <a:bodyPr spcFirstLastPara="1" wrap="square" lIns="0" tIns="45700" rIns="0" bIns="45700" anchor="t" anchorCtr="0">
            <a:noAutofit/>
          </a:bodyPr>
          <a:lstStyle/>
          <a:p>
            <a:pPr marL="153988" lvl="0" indent="0" algn="l" rtl="0">
              <a:lnSpc>
                <a:spcPct val="120000"/>
              </a:lnSpc>
              <a:spcBef>
                <a:spcPts val="0"/>
              </a:spcBef>
              <a:spcAft>
                <a:spcPts val="600"/>
              </a:spcAft>
              <a:buSzPts val="2200"/>
              <a:buNone/>
            </a:pPr>
            <a:r>
              <a:rPr lang="en-US" sz="2200" dirty="0">
                <a:solidFill>
                  <a:schemeClr val="tx1"/>
                </a:solidFill>
              </a:rPr>
              <a:t>Genome graphs:</a:t>
            </a:r>
          </a:p>
          <a:p>
            <a:pPr marL="496888" lvl="0" indent="-342900" algn="l" rtl="0">
              <a:lnSpc>
                <a:spcPct val="120000"/>
              </a:lnSpc>
              <a:spcBef>
                <a:spcPts val="0"/>
              </a:spcBef>
              <a:spcAft>
                <a:spcPts val="600"/>
              </a:spcAft>
              <a:buSzPts val="2200"/>
            </a:pPr>
            <a:r>
              <a:rPr lang="en-US" sz="2200" dirty="0">
                <a:solidFill>
                  <a:schemeClr val="tx1"/>
                </a:solidFill>
              </a:rPr>
              <a:t>Combine the </a:t>
            </a:r>
            <a:r>
              <a:rPr lang="en-US" sz="2200" dirty="0">
                <a:solidFill>
                  <a:srgbClr val="C00000"/>
                </a:solidFill>
              </a:rPr>
              <a:t>linear reference genome </a:t>
            </a:r>
            <a:r>
              <a:rPr lang="en-US" sz="2200" dirty="0">
                <a:solidFill>
                  <a:schemeClr val="tx1"/>
                </a:solidFill>
              </a:rPr>
              <a:t>with the </a:t>
            </a:r>
            <a:r>
              <a:rPr lang="en-US" sz="2200" dirty="0">
                <a:solidFill>
                  <a:srgbClr val="0070C0"/>
                </a:solidFill>
              </a:rPr>
              <a:t>known genetic variations in the entire population </a:t>
            </a:r>
            <a:r>
              <a:rPr lang="en-US" sz="2200" dirty="0">
                <a:solidFill>
                  <a:schemeClr val="tx1"/>
                </a:solidFill>
              </a:rPr>
              <a:t>as a graph-based data structure</a:t>
            </a:r>
          </a:p>
          <a:p>
            <a:pPr marL="496888" lvl="0" indent="-342900">
              <a:lnSpc>
                <a:spcPct val="120000"/>
              </a:lnSpc>
              <a:spcBef>
                <a:spcPts val="0"/>
              </a:spcBef>
              <a:spcAft>
                <a:spcPts val="600"/>
              </a:spcAft>
              <a:buSzPts val="2200"/>
            </a:pPr>
            <a:r>
              <a:rPr lang="en-US" sz="2200" dirty="0">
                <a:solidFill>
                  <a:schemeClr val="tx1"/>
                </a:solidFill>
              </a:rPr>
              <a:t>Enable us to move away from aligning with a single linear reference genome </a:t>
            </a:r>
            <a:r>
              <a:rPr lang="en-US" sz="2200" dirty="0">
                <a:solidFill>
                  <a:srgbClr val="C00000"/>
                </a:solidFill>
              </a:rPr>
              <a:t>(reference bias) </a:t>
            </a:r>
            <a:r>
              <a:rPr lang="en-US" sz="2200" dirty="0">
                <a:solidFill>
                  <a:schemeClr val="tx1"/>
                </a:solidFill>
              </a:rPr>
              <a:t>and </a:t>
            </a:r>
            <a:r>
              <a:rPr lang="en-US" sz="2200" dirty="0">
                <a:solidFill>
                  <a:srgbClr val="00B050"/>
                </a:solidFill>
              </a:rPr>
              <a:t>more accurately express the genetic diversity in a population</a:t>
            </a:r>
          </a:p>
        </p:txBody>
      </p:sp>
      <p:sp>
        <p:nvSpPr>
          <p:cNvPr id="2" name="Slide Number Placeholder 1">
            <a:extLst>
              <a:ext uri="{FF2B5EF4-FFF2-40B4-BE49-F238E27FC236}">
                <a16:creationId xmlns:a16="http://schemas.microsoft.com/office/drawing/2014/main" id="{FC4DCDA4-118C-D14D-8F71-4A54D1FC58BC}"/>
              </a:ext>
            </a:extLst>
          </p:cNvPr>
          <p:cNvSpPr>
            <a:spLocks noGrp="1"/>
          </p:cNvSpPr>
          <p:nvPr>
            <p:ph type="sldNum" sz="quarter" idx="10"/>
          </p:nvPr>
        </p:nvSpPr>
        <p:spPr/>
        <p:txBody>
          <a:bodyPr/>
          <a:lstStyle/>
          <a:p>
            <a:fld id="{BE67019E-6B59-9444-A8F8-0CFAB6B6981D}" type="slidenum">
              <a:rPr lang="en-US" smtClean="0"/>
              <a:pPr/>
              <a:t>47</a:t>
            </a:fld>
            <a:endParaRPr lang="en-US" dirty="0"/>
          </a:p>
        </p:txBody>
      </p:sp>
      <p:sp>
        <p:nvSpPr>
          <p:cNvPr id="3" name="TextBox 2">
            <a:extLst>
              <a:ext uri="{FF2B5EF4-FFF2-40B4-BE49-F238E27FC236}">
                <a16:creationId xmlns:a16="http://schemas.microsoft.com/office/drawing/2014/main" id="{27DE9D2F-B35D-C140-AE9A-D0D1DC5209F4}"/>
              </a:ext>
            </a:extLst>
          </p:cNvPr>
          <p:cNvSpPr txBox="1"/>
          <p:nvPr/>
        </p:nvSpPr>
        <p:spPr>
          <a:xfrm>
            <a:off x="4308760" y="4188772"/>
            <a:ext cx="1311350" cy="605909"/>
          </a:xfrm>
          <a:prstGeom prst="flowChartTerminator">
            <a:avLst/>
          </a:prstGeom>
          <a:noFill/>
          <a:ln w="38100">
            <a:solidFill>
              <a:schemeClr val="tx1"/>
            </a:solidFill>
          </a:ln>
        </p:spPr>
        <p:txBody>
          <a:bodyPr wrap="square" rtlCol="0">
            <a:spAutoFit/>
          </a:bodyPr>
          <a:lstStyle/>
          <a:p>
            <a:pPr algn="ctr"/>
            <a:r>
              <a:rPr lang="en-US" sz="2200" dirty="0"/>
              <a:t>ACG</a:t>
            </a:r>
          </a:p>
        </p:txBody>
      </p:sp>
      <p:sp>
        <p:nvSpPr>
          <p:cNvPr id="7" name="TextBox 6">
            <a:extLst>
              <a:ext uri="{FF2B5EF4-FFF2-40B4-BE49-F238E27FC236}">
                <a16:creationId xmlns:a16="http://schemas.microsoft.com/office/drawing/2014/main" id="{925AD122-D9AE-C448-9D67-9EEE51A835C7}"/>
              </a:ext>
            </a:extLst>
          </p:cNvPr>
          <p:cNvSpPr txBox="1"/>
          <p:nvPr/>
        </p:nvSpPr>
        <p:spPr>
          <a:xfrm>
            <a:off x="7409218" y="4174735"/>
            <a:ext cx="1260661" cy="605909"/>
          </a:xfrm>
          <a:prstGeom prst="flowChartTerminator">
            <a:avLst/>
          </a:prstGeom>
          <a:noFill/>
          <a:ln w="38100">
            <a:solidFill>
              <a:schemeClr val="tx1"/>
            </a:solidFill>
          </a:ln>
        </p:spPr>
        <p:txBody>
          <a:bodyPr wrap="square" rtlCol="0">
            <a:spAutoFit/>
          </a:bodyPr>
          <a:lstStyle/>
          <a:p>
            <a:pPr algn="ctr"/>
            <a:r>
              <a:rPr lang="en-US" sz="2200" dirty="0"/>
              <a:t>ACGT</a:t>
            </a:r>
          </a:p>
        </p:txBody>
      </p:sp>
      <p:sp>
        <p:nvSpPr>
          <p:cNvPr id="8" name="TextBox 7">
            <a:extLst>
              <a:ext uri="{FF2B5EF4-FFF2-40B4-BE49-F238E27FC236}">
                <a16:creationId xmlns:a16="http://schemas.microsoft.com/office/drawing/2014/main" id="{FBC3D6C5-52A5-134C-9E1A-A96336D01445}"/>
              </a:ext>
            </a:extLst>
          </p:cNvPr>
          <p:cNvSpPr txBox="1"/>
          <p:nvPr/>
        </p:nvSpPr>
        <p:spPr>
          <a:xfrm>
            <a:off x="5989473" y="3597658"/>
            <a:ext cx="611875" cy="605909"/>
          </a:xfrm>
          <a:prstGeom prst="flowChartTerminator">
            <a:avLst/>
          </a:prstGeom>
          <a:noFill/>
          <a:ln w="38100">
            <a:solidFill>
              <a:schemeClr val="tx1"/>
            </a:solidFill>
          </a:ln>
        </p:spPr>
        <p:txBody>
          <a:bodyPr wrap="square" rtlCol="0">
            <a:spAutoFit/>
          </a:bodyPr>
          <a:lstStyle/>
          <a:p>
            <a:pPr algn="ctr"/>
            <a:r>
              <a:rPr lang="en-US" sz="2200" b="1" dirty="0">
                <a:solidFill>
                  <a:srgbClr val="FE6200"/>
                </a:solidFill>
              </a:rPr>
              <a:t>T</a:t>
            </a:r>
          </a:p>
        </p:txBody>
      </p:sp>
      <p:sp>
        <p:nvSpPr>
          <p:cNvPr id="9" name="TextBox 8">
            <a:extLst>
              <a:ext uri="{FF2B5EF4-FFF2-40B4-BE49-F238E27FC236}">
                <a16:creationId xmlns:a16="http://schemas.microsoft.com/office/drawing/2014/main" id="{663FD748-D271-3D48-A6E5-F6A385504E34}"/>
              </a:ext>
            </a:extLst>
          </p:cNvPr>
          <p:cNvSpPr txBox="1"/>
          <p:nvPr/>
        </p:nvSpPr>
        <p:spPr>
          <a:xfrm>
            <a:off x="5989473" y="5401494"/>
            <a:ext cx="611875" cy="605909"/>
          </a:xfrm>
          <a:prstGeom prst="flowChartTerminator">
            <a:avLst/>
          </a:prstGeom>
          <a:noFill/>
          <a:ln w="38100">
            <a:solidFill>
              <a:schemeClr val="tx1"/>
            </a:solidFill>
          </a:ln>
        </p:spPr>
        <p:txBody>
          <a:bodyPr wrap="square" rtlCol="0">
            <a:spAutoFit/>
          </a:bodyPr>
          <a:lstStyle/>
          <a:p>
            <a:pPr algn="ctr"/>
            <a:r>
              <a:rPr lang="en-US" sz="2200" b="1" dirty="0">
                <a:solidFill>
                  <a:srgbClr val="00B050"/>
                </a:solidFill>
              </a:rPr>
              <a:t>G</a:t>
            </a:r>
          </a:p>
        </p:txBody>
      </p:sp>
      <p:cxnSp>
        <p:nvCxnSpPr>
          <p:cNvPr id="6" name="Curved Connector 5">
            <a:extLst>
              <a:ext uri="{FF2B5EF4-FFF2-40B4-BE49-F238E27FC236}">
                <a16:creationId xmlns:a16="http://schemas.microsoft.com/office/drawing/2014/main" id="{7572CBE8-808F-2142-8675-82B9013DD9BD}"/>
              </a:ext>
            </a:extLst>
          </p:cNvPr>
          <p:cNvCxnSpPr>
            <a:stCxn id="3" idx="0"/>
            <a:endCxn id="8" idx="1"/>
          </p:cNvCxnSpPr>
          <p:nvPr/>
        </p:nvCxnSpPr>
        <p:spPr>
          <a:xfrm rot="5400000" flipH="1" flipV="1">
            <a:off x="5332875" y="3532174"/>
            <a:ext cx="288159" cy="1025038"/>
          </a:xfrm>
          <a:prstGeom prst="curvedConnector2">
            <a:avLst/>
          </a:prstGeom>
          <a:ln w="38100">
            <a:solidFill>
              <a:srgbClr val="FE62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a:extLst>
              <a:ext uri="{FF2B5EF4-FFF2-40B4-BE49-F238E27FC236}">
                <a16:creationId xmlns:a16="http://schemas.microsoft.com/office/drawing/2014/main" id="{1CFF7F6F-BFD4-614D-8470-D753B5DC3874}"/>
              </a:ext>
            </a:extLst>
          </p:cNvPr>
          <p:cNvCxnSpPr>
            <a:cxnSpLocks/>
            <a:stCxn id="3" idx="2"/>
            <a:endCxn id="9" idx="1"/>
          </p:cNvCxnSpPr>
          <p:nvPr/>
        </p:nvCxnSpPr>
        <p:spPr>
          <a:xfrm rot="16200000" flipH="1">
            <a:off x="5022070" y="4737046"/>
            <a:ext cx="909768" cy="1025038"/>
          </a:xfrm>
          <a:prstGeom prst="curvedConnector2">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urved Connector 14">
            <a:extLst>
              <a:ext uri="{FF2B5EF4-FFF2-40B4-BE49-F238E27FC236}">
                <a16:creationId xmlns:a16="http://schemas.microsoft.com/office/drawing/2014/main" id="{6D9A26CE-E295-AA45-82A8-B78C312A3E84}"/>
              </a:ext>
            </a:extLst>
          </p:cNvPr>
          <p:cNvCxnSpPr>
            <a:cxnSpLocks/>
            <a:stCxn id="8" idx="3"/>
            <a:endCxn id="7" idx="0"/>
          </p:cNvCxnSpPr>
          <p:nvPr/>
        </p:nvCxnSpPr>
        <p:spPr>
          <a:xfrm>
            <a:off x="6601348" y="3900613"/>
            <a:ext cx="1438201" cy="274122"/>
          </a:xfrm>
          <a:prstGeom prst="curvedConnector2">
            <a:avLst/>
          </a:prstGeom>
          <a:ln w="38100">
            <a:solidFill>
              <a:srgbClr val="FE62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Curved Connector 17">
            <a:extLst>
              <a:ext uri="{FF2B5EF4-FFF2-40B4-BE49-F238E27FC236}">
                <a16:creationId xmlns:a16="http://schemas.microsoft.com/office/drawing/2014/main" id="{8E766EDD-4CB3-BD48-A382-5814587A7E55}"/>
              </a:ext>
            </a:extLst>
          </p:cNvPr>
          <p:cNvCxnSpPr>
            <a:cxnSpLocks/>
            <a:stCxn id="9" idx="3"/>
            <a:endCxn id="7" idx="2"/>
          </p:cNvCxnSpPr>
          <p:nvPr/>
        </p:nvCxnSpPr>
        <p:spPr>
          <a:xfrm flipV="1">
            <a:off x="6601348" y="4780644"/>
            <a:ext cx="1438201" cy="923805"/>
          </a:xfrm>
          <a:prstGeom prst="curvedConnector2">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CE31B286-8767-8244-90C6-AE7B2578B24D}"/>
              </a:ext>
            </a:extLst>
          </p:cNvPr>
          <p:cNvSpPr txBox="1"/>
          <p:nvPr/>
        </p:nvSpPr>
        <p:spPr>
          <a:xfrm>
            <a:off x="6427980" y="4445085"/>
            <a:ext cx="611875" cy="605909"/>
          </a:xfrm>
          <a:prstGeom prst="flowChartTerminator">
            <a:avLst/>
          </a:prstGeom>
          <a:noFill/>
          <a:ln w="38100">
            <a:solidFill>
              <a:schemeClr val="tx1"/>
            </a:solidFill>
          </a:ln>
        </p:spPr>
        <p:txBody>
          <a:bodyPr wrap="square" rtlCol="0">
            <a:spAutoFit/>
          </a:bodyPr>
          <a:lstStyle/>
          <a:p>
            <a:pPr algn="ctr"/>
            <a:r>
              <a:rPr lang="en-US" sz="2200" b="1" dirty="0">
                <a:solidFill>
                  <a:srgbClr val="7030A0"/>
                </a:solidFill>
              </a:rPr>
              <a:t>T</a:t>
            </a:r>
          </a:p>
        </p:txBody>
      </p:sp>
      <p:cxnSp>
        <p:nvCxnSpPr>
          <p:cNvPr id="19" name="Curved Connector 18">
            <a:extLst>
              <a:ext uri="{FF2B5EF4-FFF2-40B4-BE49-F238E27FC236}">
                <a16:creationId xmlns:a16="http://schemas.microsoft.com/office/drawing/2014/main" id="{E19F0209-8C34-324D-B07F-F5AC626B9C12}"/>
              </a:ext>
            </a:extLst>
          </p:cNvPr>
          <p:cNvCxnSpPr>
            <a:cxnSpLocks/>
            <a:stCxn id="8" idx="2"/>
            <a:endCxn id="14" idx="1"/>
          </p:cNvCxnSpPr>
          <p:nvPr/>
        </p:nvCxnSpPr>
        <p:spPr>
          <a:xfrm rot="16200000" flipH="1">
            <a:off x="6089459" y="4409518"/>
            <a:ext cx="544473" cy="132569"/>
          </a:xfrm>
          <a:prstGeom prst="curvedConnector2">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Curved Connector 20">
            <a:extLst>
              <a:ext uri="{FF2B5EF4-FFF2-40B4-BE49-F238E27FC236}">
                <a16:creationId xmlns:a16="http://schemas.microsoft.com/office/drawing/2014/main" id="{97CDDCDC-6C54-E64C-94BA-36E4CAE5FCB9}"/>
              </a:ext>
            </a:extLst>
          </p:cNvPr>
          <p:cNvCxnSpPr>
            <a:cxnSpLocks/>
            <a:stCxn id="14" idx="3"/>
            <a:endCxn id="7" idx="1"/>
          </p:cNvCxnSpPr>
          <p:nvPr/>
        </p:nvCxnSpPr>
        <p:spPr>
          <a:xfrm flipV="1">
            <a:off x="7039855" y="4477690"/>
            <a:ext cx="369363" cy="270350"/>
          </a:xfrm>
          <a:prstGeom prst="curvedConnector3">
            <a:avLst>
              <a:gd name="adj1" fmla="val 50000"/>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22" name="Google Shape;111;p15">
            <a:extLst>
              <a:ext uri="{FF2B5EF4-FFF2-40B4-BE49-F238E27FC236}">
                <a16:creationId xmlns:a16="http://schemas.microsoft.com/office/drawing/2014/main" id="{D9760FDA-0EAF-5549-9F25-970B7A2C419E}"/>
              </a:ext>
            </a:extLst>
          </p:cNvPr>
          <p:cNvSpPr txBox="1">
            <a:spLocks/>
          </p:cNvSpPr>
          <p:nvPr/>
        </p:nvSpPr>
        <p:spPr>
          <a:xfrm>
            <a:off x="366963" y="3958839"/>
            <a:ext cx="3549363" cy="2331125"/>
          </a:xfrm>
          <a:prstGeom prst="rect">
            <a:avLst/>
          </a:prstGeom>
          <a:noFill/>
          <a:ln>
            <a:noFill/>
          </a:ln>
        </p:spPr>
        <p:txBody>
          <a:bodyPr spcFirstLastPara="1" vert="horz" wrap="square" lIns="0" tIns="45700" rIns="0" bIns="45700" rtlCol="0" anchor="t" anchorCtr="0">
            <a:noAutofit/>
          </a:bodyPr>
          <a:lstStyle>
            <a:lvl1pPr marL="454025" indent="-274638" algn="l" defTabSz="914400" rtl="0" eaLnBrk="1" latinLnBrk="0" hangingPunct="1">
              <a:lnSpc>
                <a:spcPct val="90000"/>
              </a:lnSpc>
              <a:spcBef>
                <a:spcPts val="1200"/>
              </a:spcBef>
              <a:spcAft>
                <a:spcPts val="200"/>
              </a:spcAft>
              <a:buClr>
                <a:schemeClr val="accent1"/>
              </a:buClr>
              <a:buSzPct val="90000"/>
              <a:buFont typeface="Wingdings" pitchFamily="2" charset="2"/>
              <a:buChar char="q"/>
              <a:tabLst/>
              <a:defRPr sz="2000" kern="1200">
                <a:solidFill>
                  <a:schemeClr val="tx1">
                    <a:lumMod val="75000"/>
                    <a:lumOff val="25000"/>
                  </a:schemeClr>
                </a:solidFill>
                <a:latin typeface="Corbel" panose="020B0503020204020204" pitchFamily="34" charset="0"/>
                <a:ea typeface="+mn-ea"/>
                <a:cs typeface="Calibri" panose="020F0502020204030204" pitchFamily="34" charset="0"/>
              </a:defRPr>
            </a:lvl1pPr>
            <a:lvl2pPr marL="717550" indent="-263525" algn="l" defTabSz="914400" rtl="0" eaLnBrk="1" latinLnBrk="0" hangingPunct="1">
              <a:lnSpc>
                <a:spcPct val="90000"/>
              </a:lnSpc>
              <a:spcBef>
                <a:spcPts val="200"/>
              </a:spcBef>
              <a:spcAft>
                <a:spcPts val="400"/>
              </a:spcAft>
              <a:buClr>
                <a:schemeClr val="accent1"/>
              </a:buClr>
              <a:buSzPct val="90000"/>
              <a:buFont typeface="Courier New" panose="02070309020205020404" pitchFamily="49" charset="0"/>
              <a:buChar char="o"/>
              <a:tabLst/>
              <a:defRPr sz="1800" kern="1200">
                <a:solidFill>
                  <a:schemeClr val="tx1">
                    <a:lumMod val="75000"/>
                    <a:lumOff val="25000"/>
                  </a:schemeClr>
                </a:solidFill>
                <a:latin typeface="Corbel" panose="020B0503020204020204" pitchFamily="34" charset="0"/>
                <a:ea typeface="+mn-ea"/>
                <a:cs typeface="Calibri" panose="020F0502020204030204" pitchFamily="34" charset="0"/>
              </a:defRPr>
            </a:lvl2pPr>
            <a:lvl3pPr marL="896938" indent="-179388" algn="l" defTabSz="914400" rtl="0" eaLnBrk="1" latinLnBrk="0" hangingPunct="1">
              <a:lnSpc>
                <a:spcPct val="90000"/>
              </a:lnSpc>
              <a:spcBef>
                <a:spcPts val="200"/>
              </a:spcBef>
              <a:spcAft>
                <a:spcPts val="400"/>
              </a:spcAft>
              <a:buClr>
                <a:schemeClr val="accent1"/>
              </a:buClr>
              <a:buSzPct val="90000"/>
              <a:buFont typeface="Wingdings" pitchFamily="2" charset="2"/>
              <a:buChar char="§"/>
              <a:tabLst/>
              <a:defRPr sz="1400" kern="1200">
                <a:solidFill>
                  <a:schemeClr val="tx1">
                    <a:lumMod val="75000"/>
                    <a:lumOff val="25000"/>
                  </a:schemeClr>
                </a:solidFill>
                <a:latin typeface="Corbel" panose="020B0503020204020204" pitchFamily="34" charset="0"/>
                <a:ea typeface="+mn-ea"/>
                <a:cs typeface="Calibri" panose="020F0502020204030204" pitchFamily="34" charset="0"/>
              </a:defRPr>
            </a:lvl3pPr>
            <a:lvl4pPr marL="454025" indent="-274638"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tabLst/>
              <a:defRPr sz="1400" kern="1200">
                <a:solidFill>
                  <a:schemeClr val="tx1">
                    <a:lumMod val="75000"/>
                    <a:lumOff val="25000"/>
                  </a:schemeClr>
                </a:solidFill>
                <a:latin typeface="Corbel" panose="020B0503020204020204" pitchFamily="34" charset="0"/>
                <a:ea typeface="+mn-ea"/>
                <a:cs typeface="Calibri" panose="020F0502020204030204" pitchFamily="34" charset="0"/>
              </a:defRPr>
            </a:lvl4pPr>
            <a:lvl5pPr marL="454025" indent="-274638"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tabLst/>
              <a:defRPr sz="1400" kern="1200">
                <a:solidFill>
                  <a:schemeClr val="tx1">
                    <a:lumMod val="75000"/>
                    <a:lumOff val="25000"/>
                  </a:schemeClr>
                </a:solidFill>
                <a:latin typeface="Corbel" panose="020B0503020204020204" pitchFamily="34" charset="0"/>
                <a:ea typeface="+mn-ea"/>
                <a:cs typeface="Calibri" panose="020F0502020204030204" pitchFamily="34" charset="0"/>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153988" indent="0">
              <a:lnSpc>
                <a:spcPct val="120000"/>
              </a:lnSpc>
              <a:spcBef>
                <a:spcPts val="0"/>
              </a:spcBef>
              <a:spcAft>
                <a:spcPts val="600"/>
              </a:spcAft>
              <a:buSzPts val="2200"/>
              <a:buNone/>
            </a:pPr>
            <a:r>
              <a:rPr lang="en-US" sz="2200" b="1" dirty="0">
                <a:solidFill>
                  <a:srgbClr val="FE6200"/>
                </a:solidFill>
              </a:rPr>
              <a:t>Sequence #1: </a:t>
            </a:r>
            <a:r>
              <a:rPr lang="en-US" sz="2200" dirty="0">
                <a:solidFill>
                  <a:schemeClr val="tx1"/>
                </a:solidFill>
              </a:rPr>
              <a:t>ACG</a:t>
            </a:r>
            <a:r>
              <a:rPr lang="en-US" sz="2200" b="1" dirty="0">
                <a:solidFill>
                  <a:srgbClr val="FE6200"/>
                </a:solidFill>
              </a:rPr>
              <a:t>T</a:t>
            </a:r>
            <a:r>
              <a:rPr lang="en-US" sz="2200" dirty="0">
                <a:solidFill>
                  <a:schemeClr val="tx1"/>
                </a:solidFill>
              </a:rPr>
              <a:t>ACGT</a:t>
            </a:r>
          </a:p>
          <a:p>
            <a:pPr marL="153988" indent="0">
              <a:lnSpc>
                <a:spcPct val="120000"/>
              </a:lnSpc>
              <a:spcBef>
                <a:spcPts val="0"/>
              </a:spcBef>
              <a:spcAft>
                <a:spcPts val="600"/>
              </a:spcAft>
              <a:buSzPts val="2200"/>
              <a:buNone/>
            </a:pPr>
            <a:r>
              <a:rPr lang="en-US" sz="2200" b="1" dirty="0">
                <a:solidFill>
                  <a:srgbClr val="00B050"/>
                </a:solidFill>
              </a:rPr>
              <a:t>Sequence #2: </a:t>
            </a:r>
            <a:r>
              <a:rPr lang="en-US" sz="2200" dirty="0">
                <a:solidFill>
                  <a:schemeClr val="tx1"/>
                </a:solidFill>
              </a:rPr>
              <a:t>ACG</a:t>
            </a:r>
            <a:r>
              <a:rPr lang="en-US" sz="2200" b="1" dirty="0">
                <a:solidFill>
                  <a:srgbClr val="00B050"/>
                </a:solidFill>
              </a:rPr>
              <a:t>G</a:t>
            </a:r>
            <a:r>
              <a:rPr lang="en-US" sz="2200" dirty="0">
                <a:solidFill>
                  <a:schemeClr val="tx1"/>
                </a:solidFill>
              </a:rPr>
              <a:t>ACGT</a:t>
            </a:r>
          </a:p>
          <a:p>
            <a:pPr marL="153988" indent="0">
              <a:lnSpc>
                <a:spcPct val="120000"/>
              </a:lnSpc>
              <a:spcBef>
                <a:spcPts val="0"/>
              </a:spcBef>
              <a:spcAft>
                <a:spcPts val="600"/>
              </a:spcAft>
              <a:buSzPts val="2200"/>
              <a:buNone/>
            </a:pPr>
            <a:r>
              <a:rPr lang="en-US" sz="2200" b="1" dirty="0">
                <a:solidFill>
                  <a:srgbClr val="7030A0"/>
                </a:solidFill>
              </a:rPr>
              <a:t>Sequence #3: </a:t>
            </a:r>
            <a:r>
              <a:rPr lang="en-US" sz="2200" dirty="0">
                <a:solidFill>
                  <a:schemeClr val="tx1"/>
                </a:solidFill>
              </a:rPr>
              <a:t>ACG</a:t>
            </a:r>
            <a:r>
              <a:rPr lang="en-US" sz="2200" b="1" dirty="0">
                <a:solidFill>
                  <a:srgbClr val="7030A0"/>
                </a:solidFill>
              </a:rPr>
              <a:t>TT</a:t>
            </a:r>
            <a:r>
              <a:rPr lang="en-US" sz="2200" dirty="0">
                <a:solidFill>
                  <a:schemeClr val="tx1"/>
                </a:solidFill>
              </a:rPr>
              <a:t>ACGT</a:t>
            </a:r>
          </a:p>
          <a:p>
            <a:pPr marL="153988" indent="0">
              <a:lnSpc>
                <a:spcPct val="120000"/>
              </a:lnSpc>
              <a:spcBef>
                <a:spcPts val="0"/>
              </a:spcBef>
              <a:spcAft>
                <a:spcPts val="600"/>
              </a:spcAft>
              <a:buSzPts val="2200"/>
              <a:buNone/>
            </a:pPr>
            <a:r>
              <a:rPr lang="en-US" sz="2200" b="1" dirty="0">
                <a:solidFill>
                  <a:srgbClr val="C00000"/>
                </a:solidFill>
              </a:rPr>
              <a:t>Sequence #4: </a:t>
            </a:r>
            <a:r>
              <a:rPr lang="en-US" sz="2200" dirty="0">
                <a:solidFill>
                  <a:schemeClr val="tx1"/>
                </a:solidFill>
              </a:rPr>
              <a:t>ACGACGT</a:t>
            </a:r>
          </a:p>
          <a:p>
            <a:pPr marL="153988" indent="0">
              <a:lnSpc>
                <a:spcPct val="120000"/>
              </a:lnSpc>
              <a:spcBef>
                <a:spcPts val="0"/>
              </a:spcBef>
              <a:spcAft>
                <a:spcPts val="600"/>
              </a:spcAft>
              <a:buSzPts val="2200"/>
              <a:buNone/>
            </a:pPr>
            <a:endParaRPr lang="en-US" sz="2200" dirty="0">
              <a:solidFill>
                <a:schemeClr val="tx1"/>
              </a:solidFill>
            </a:endParaRPr>
          </a:p>
        </p:txBody>
      </p:sp>
    </p:spTree>
    <p:extLst>
      <p:ext uri="{BB962C8B-B14F-4D97-AF65-F5344CB8AC3E}">
        <p14:creationId xmlns:p14="http://schemas.microsoft.com/office/powerpoint/2010/main" val="38502746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15"/>
          <p:cNvSpPr txBox="1">
            <a:spLocks noGrp="1"/>
          </p:cNvSpPr>
          <p:nvPr>
            <p:ph type="title"/>
          </p:nvPr>
        </p:nvSpPr>
        <p:spPr>
          <a:xfrm>
            <a:off x="366963" y="257434"/>
            <a:ext cx="8410200" cy="753600"/>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100000"/>
              </a:lnSpc>
              <a:spcBef>
                <a:spcPts val="0"/>
              </a:spcBef>
              <a:spcAft>
                <a:spcPts val="0"/>
              </a:spcAft>
              <a:buClr>
                <a:srgbClr val="0070C0"/>
              </a:buClr>
              <a:buSzPct val="100000"/>
              <a:buFont typeface="Corbel"/>
              <a:buNone/>
            </a:pPr>
            <a:r>
              <a:rPr lang="en-US"/>
              <a:t>Genome Graphs</a:t>
            </a:r>
            <a:endParaRPr/>
          </a:p>
        </p:txBody>
      </p:sp>
      <p:sp>
        <p:nvSpPr>
          <p:cNvPr id="111" name="Google Shape;111;p15"/>
          <p:cNvSpPr txBox="1">
            <a:spLocks noGrp="1"/>
          </p:cNvSpPr>
          <p:nvPr>
            <p:ph type="body" idx="1"/>
          </p:nvPr>
        </p:nvSpPr>
        <p:spPr>
          <a:xfrm>
            <a:off x="366963" y="1153551"/>
            <a:ext cx="8410200" cy="2470182"/>
          </a:xfrm>
          <a:prstGeom prst="rect">
            <a:avLst/>
          </a:prstGeom>
          <a:noFill/>
          <a:ln>
            <a:noFill/>
          </a:ln>
        </p:spPr>
        <p:txBody>
          <a:bodyPr spcFirstLastPara="1" wrap="square" lIns="0" tIns="45700" rIns="0" bIns="45700" anchor="t" anchorCtr="0">
            <a:noAutofit/>
          </a:bodyPr>
          <a:lstStyle/>
          <a:p>
            <a:pPr marL="153988" lvl="0" indent="0" algn="l" rtl="0">
              <a:lnSpc>
                <a:spcPct val="120000"/>
              </a:lnSpc>
              <a:spcBef>
                <a:spcPts val="0"/>
              </a:spcBef>
              <a:spcAft>
                <a:spcPts val="600"/>
              </a:spcAft>
              <a:buSzPts val="2200"/>
              <a:buNone/>
            </a:pPr>
            <a:r>
              <a:rPr lang="en-US" sz="2200" dirty="0">
                <a:solidFill>
                  <a:schemeClr val="tx1"/>
                </a:solidFill>
              </a:rPr>
              <a:t>Genome graphs:</a:t>
            </a:r>
          </a:p>
          <a:p>
            <a:pPr marL="496888" lvl="0" indent="-342900" algn="l" rtl="0">
              <a:lnSpc>
                <a:spcPct val="120000"/>
              </a:lnSpc>
              <a:spcBef>
                <a:spcPts val="0"/>
              </a:spcBef>
              <a:spcAft>
                <a:spcPts val="600"/>
              </a:spcAft>
              <a:buSzPts val="2200"/>
            </a:pPr>
            <a:r>
              <a:rPr lang="en-US" sz="2200" dirty="0">
                <a:solidFill>
                  <a:schemeClr val="tx1"/>
                </a:solidFill>
              </a:rPr>
              <a:t>Combine the </a:t>
            </a:r>
            <a:r>
              <a:rPr lang="en-US" sz="2200" dirty="0">
                <a:solidFill>
                  <a:srgbClr val="C00000"/>
                </a:solidFill>
              </a:rPr>
              <a:t>linear reference genome </a:t>
            </a:r>
            <a:r>
              <a:rPr lang="en-US" sz="2200" dirty="0">
                <a:solidFill>
                  <a:schemeClr val="tx1"/>
                </a:solidFill>
              </a:rPr>
              <a:t>with the </a:t>
            </a:r>
            <a:r>
              <a:rPr lang="en-US" sz="2200" dirty="0">
                <a:solidFill>
                  <a:srgbClr val="0070C0"/>
                </a:solidFill>
              </a:rPr>
              <a:t>known genetic variations in the entire population </a:t>
            </a:r>
            <a:r>
              <a:rPr lang="en-US" sz="2200" dirty="0">
                <a:solidFill>
                  <a:schemeClr val="tx1"/>
                </a:solidFill>
              </a:rPr>
              <a:t>as a graph-based data structure</a:t>
            </a:r>
          </a:p>
          <a:p>
            <a:pPr marL="496888" lvl="0" indent="-342900">
              <a:lnSpc>
                <a:spcPct val="120000"/>
              </a:lnSpc>
              <a:spcBef>
                <a:spcPts val="0"/>
              </a:spcBef>
              <a:spcAft>
                <a:spcPts val="600"/>
              </a:spcAft>
              <a:buSzPts val="2200"/>
            </a:pPr>
            <a:r>
              <a:rPr lang="en-US" sz="2200" dirty="0">
                <a:solidFill>
                  <a:schemeClr val="tx1"/>
                </a:solidFill>
              </a:rPr>
              <a:t>Enable us to move away from aligning with a single linear reference genome </a:t>
            </a:r>
            <a:r>
              <a:rPr lang="en-US" sz="2200" dirty="0">
                <a:solidFill>
                  <a:srgbClr val="C00000"/>
                </a:solidFill>
              </a:rPr>
              <a:t>(reference bias) </a:t>
            </a:r>
            <a:r>
              <a:rPr lang="en-US" sz="2200" dirty="0">
                <a:solidFill>
                  <a:schemeClr val="tx1"/>
                </a:solidFill>
              </a:rPr>
              <a:t>and </a:t>
            </a:r>
            <a:r>
              <a:rPr lang="en-US" sz="2200" dirty="0">
                <a:solidFill>
                  <a:srgbClr val="00B050"/>
                </a:solidFill>
              </a:rPr>
              <a:t>more accurately express the genetic diversity in a population</a:t>
            </a:r>
          </a:p>
        </p:txBody>
      </p:sp>
      <p:sp>
        <p:nvSpPr>
          <p:cNvPr id="2" name="Slide Number Placeholder 1">
            <a:extLst>
              <a:ext uri="{FF2B5EF4-FFF2-40B4-BE49-F238E27FC236}">
                <a16:creationId xmlns:a16="http://schemas.microsoft.com/office/drawing/2014/main" id="{FC4DCDA4-118C-D14D-8F71-4A54D1FC58BC}"/>
              </a:ext>
            </a:extLst>
          </p:cNvPr>
          <p:cNvSpPr>
            <a:spLocks noGrp="1"/>
          </p:cNvSpPr>
          <p:nvPr>
            <p:ph type="sldNum" sz="quarter" idx="10"/>
          </p:nvPr>
        </p:nvSpPr>
        <p:spPr/>
        <p:txBody>
          <a:bodyPr/>
          <a:lstStyle/>
          <a:p>
            <a:fld id="{BE67019E-6B59-9444-A8F8-0CFAB6B6981D}" type="slidenum">
              <a:rPr lang="en-US" smtClean="0"/>
              <a:pPr/>
              <a:t>48</a:t>
            </a:fld>
            <a:endParaRPr lang="en-US" dirty="0"/>
          </a:p>
        </p:txBody>
      </p:sp>
      <p:sp>
        <p:nvSpPr>
          <p:cNvPr id="3" name="TextBox 2">
            <a:extLst>
              <a:ext uri="{FF2B5EF4-FFF2-40B4-BE49-F238E27FC236}">
                <a16:creationId xmlns:a16="http://schemas.microsoft.com/office/drawing/2014/main" id="{27DE9D2F-B35D-C140-AE9A-D0D1DC5209F4}"/>
              </a:ext>
            </a:extLst>
          </p:cNvPr>
          <p:cNvSpPr txBox="1"/>
          <p:nvPr/>
        </p:nvSpPr>
        <p:spPr>
          <a:xfrm>
            <a:off x="4308760" y="4188772"/>
            <a:ext cx="1311350" cy="605909"/>
          </a:xfrm>
          <a:prstGeom prst="flowChartTerminator">
            <a:avLst/>
          </a:prstGeom>
          <a:noFill/>
          <a:ln w="38100">
            <a:solidFill>
              <a:schemeClr val="tx1"/>
            </a:solidFill>
          </a:ln>
        </p:spPr>
        <p:txBody>
          <a:bodyPr wrap="square" rtlCol="0">
            <a:spAutoFit/>
          </a:bodyPr>
          <a:lstStyle/>
          <a:p>
            <a:pPr algn="ctr"/>
            <a:r>
              <a:rPr lang="en-US" sz="2200" dirty="0"/>
              <a:t>ACG</a:t>
            </a:r>
          </a:p>
        </p:txBody>
      </p:sp>
      <p:sp>
        <p:nvSpPr>
          <p:cNvPr id="7" name="TextBox 6">
            <a:extLst>
              <a:ext uri="{FF2B5EF4-FFF2-40B4-BE49-F238E27FC236}">
                <a16:creationId xmlns:a16="http://schemas.microsoft.com/office/drawing/2014/main" id="{925AD122-D9AE-C448-9D67-9EEE51A835C7}"/>
              </a:ext>
            </a:extLst>
          </p:cNvPr>
          <p:cNvSpPr txBox="1"/>
          <p:nvPr/>
        </p:nvSpPr>
        <p:spPr>
          <a:xfrm>
            <a:off x="7409218" y="4174735"/>
            <a:ext cx="1260661" cy="605909"/>
          </a:xfrm>
          <a:prstGeom prst="flowChartTerminator">
            <a:avLst/>
          </a:prstGeom>
          <a:noFill/>
          <a:ln w="38100">
            <a:solidFill>
              <a:schemeClr val="tx1"/>
            </a:solidFill>
          </a:ln>
        </p:spPr>
        <p:txBody>
          <a:bodyPr wrap="square" rtlCol="0">
            <a:spAutoFit/>
          </a:bodyPr>
          <a:lstStyle/>
          <a:p>
            <a:pPr algn="ctr"/>
            <a:r>
              <a:rPr lang="en-US" sz="2200" dirty="0"/>
              <a:t>ACGT</a:t>
            </a:r>
          </a:p>
        </p:txBody>
      </p:sp>
      <p:sp>
        <p:nvSpPr>
          <p:cNvPr id="8" name="TextBox 7">
            <a:extLst>
              <a:ext uri="{FF2B5EF4-FFF2-40B4-BE49-F238E27FC236}">
                <a16:creationId xmlns:a16="http://schemas.microsoft.com/office/drawing/2014/main" id="{FBC3D6C5-52A5-134C-9E1A-A96336D01445}"/>
              </a:ext>
            </a:extLst>
          </p:cNvPr>
          <p:cNvSpPr txBox="1"/>
          <p:nvPr/>
        </p:nvSpPr>
        <p:spPr>
          <a:xfrm>
            <a:off x="5989473" y="3597658"/>
            <a:ext cx="611875" cy="605909"/>
          </a:xfrm>
          <a:prstGeom prst="flowChartTerminator">
            <a:avLst/>
          </a:prstGeom>
          <a:noFill/>
          <a:ln w="38100">
            <a:solidFill>
              <a:schemeClr val="tx1"/>
            </a:solidFill>
          </a:ln>
        </p:spPr>
        <p:txBody>
          <a:bodyPr wrap="square" rtlCol="0">
            <a:spAutoFit/>
          </a:bodyPr>
          <a:lstStyle/>
          <a:p>
            <a:pPr algn="ctr"/>
            <a:r>
              <a:rPr lang="en-US" sz="2200" b="1" dirty="0">
                <a:solidFill>
                  <a:srgbClr val="FE6200"/>
                </a:solidFill>
              </a:rPr>
              <a:t>T</a:t>
            </a:r>
          </a:p>
        </p:txBody>
      </p:sp>
      <p:sp>
        <p:nvSpPr>
          <p:cNvPr id="9" name="TextBox 8">
            <a:extLst>
              <a:ext uri="{FF2B5EF4-FFF2-40B4-BE49-F238E27FC236}">
                <a16:creationId xmlns:a16="http://schemas.microsoft.com/office/drawing/2014/main" id="{663FD748-D271-3D48-A6E5-F6A385504E34}"/>
              </a:ext>
            </a:extLst>
          </p:cNvPr>
          <p:cNvSpPr txBox="1"/>
          <p:nvPr/>
        </p:nvSpPr>
        <p:spPr>
          <a:xfrm>
            <a:off x="5989473" y="5401494"/>
            <a:ext cx="611875" cy="605909"/>
          </a:xfrm>
          <a:prstGeom prst="flowChartTerminator">
            <a:avLst/>
          </a:prstGeom>
          <a:noFill/>
          <a:ln w="38100">
            <a:solidFill>
              <a:schemeClr val="tx1"/>
            </a:solidFill>
          </a:ln>
        </p:spPr>
        <p:txBody>
          <a:bodyPr wrap="square" rtlCol="0">
            <a:spAutoFit/>
          </a:bodyPr>
          <a:lstStyle/>
          <a:p>
            <a:pPr algn="ctr"/>
            <a:r>
              <a:rPr lang="en-US" sz="2200" b="1" dirty="0">
                <a:solidFill>
                  <a:srgbClr val="00B050"/>
                </a:solidFill>
              </a:rPr>
              <a:t>G</a:t>
            </a:r>
          </a:p>
        </p:txBody>
      </p:sp>
      <p:cxnSp>
        <p:nvCxnSpPr>
          <p:cNvPr id="6" name="Curved Connector 5">
            <a:extLst>
              <a:ext uri="{FF2B5EF4-FFF2-40B4-BE49-F238E27FC236}">
                <a16:creationId xmlns:a16="http://schemas.microsoft.com/office/drawing/2014/main" id="{7572CBE8-808F-2142-8675-82B9013DD9BD}"/>
              </a:ext>
            </a:extLst>
          </p:cNvPr>
          <p:cNvCxnSpPr>
            <a:stCxn id="3" idx="0"/>
            <a:endCxn id="8" idx="1"/>
          </p:cNvCxnSpPr>
          <p:nvPr/>
        </p:nvCxnSpPr>
        <p:spPr>
          <a:xfrm rot="5400000" flipH="1" flipV="1">
            <a:off x="5332875" y="3532174"/>
            <a:ext cx="288159" cy="1025038"/>
          </a:xfrm>
          <a:prstGeom prst="curvedConnector2">
            <a:avLst/>
          </a:prstGeom>
          <a:ln w="38100">
            <a:solidFill>
              <a:srgbClr val="FE62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a:extLst>
              <a:ext uri="{FF2B5EF4-FFF2-40B4-BE49-F238E27FC236}">
                <a16:creationId xmlns:a16="http://schemas.microsoft.com/office/drawing/2014/main" id="{1CFF7F6F-BFD4-614D-8470-D753B5DC3874}"/>
              </a:ext>
            </a:extLst>
          </p:cNvPr>
          <p:cNvCxnSpPr>
            <a:cxnSpLocks/>
            <a:stCxn id="3" idx="2"/>
            <a:endCxn id="9" idx="1"/>
          </p:cNvCxnSpPr>
          <p:nvPr/>
        </p:nvCxnSpPr>
        <p:spPr>
          <a:xfrm rot="16200000" flipH="1">
            <a:off x="5022070" y="4737046"/>
            <a:ext cx="909768" cy="1025038"/>
          </a:xfrm>
          <a:prstGeom prst="curvedConnector2">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urved Connector 14">
            <a:extLst>
              <a:ext uri="{FF2B5EF4-FFF2-40B4-BE49-F238E27FC236}">
                <a16:creationId xmlns:a16="http://schemas.microsoft.com/office/drawing/2014/main" id="{6D9A26CE-E295-AA45-82A8-B78C312A3E84}"/>
              </a:ext>
            </a:extLst>
          </p:cNvPr>
          <p:cNvCxnSpPr>
            <a:cxnSpLocks/>
            <a:stCxn id="8" idx="3"/>
            <a:endCxn id="7" idx="0"/>
          </p:cNvCxnSpPr>
          <p:nvPr/>
        </p:nvCxnSpPr>
        <p:spPr>
          <a:xfrm>
            <a:off x="6601348" y="3900613"/>
            <a:ext cx="1438201" cy="274122"/>
          </a:xfrm>
          <a:prstGeom prst="curvedConnector2">
            <a:avLst/>
          </a:prstGeom>
          <a:ln w="38100">
            <a:solidFill>
              <a:srgbClr val="FE62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Curved Connector 17">
            <a:extLst>
              <a:ext uri="{FF2B5EF4-FFF2-40B4-BE49-F238E27FC236}">
                <a16:creationId xmlns:a16="http://schemas.microsoft.com/office/drawing/2014/main" id="{8E766EDD-4CB3-BD48-A382-5814587A7E55}"/>
              </a:ext>
            </a:extLst>
          </p:cNvPr>
          <p:cNvCxnSpPr>
            <a:cxnSpLocks/>
            <a:stCxn id="9" idx="3"/>
            <a:endCxn id="7" idx="2"/>
          </p:cNvCxnSpPr>
          <p:nvPr/>
        </p:nvCxnSpPr>
        <p:spPr>
          <a:xfrm flipV="1">
            <a:off x="6601348" y="4780644"/>
            <a:ext cx="1438201" cy="923805"/>
          </a:xfrm>
          <a:prstGeom prst="curvedConnector2">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CE31B286-8767-8244-90C6-AE7B2578B24D}"/>
              </a:ext>
            </a:extLst>
          </p:cNvPr>
          <p:cNvSpPr txBox="1"/>
          <p:nvPr/>
        </p:nvSpPr>
        <p:spPr>
          <a:xfrm>
            <a:off x="6427980" y="4445085"/>
            <a:ext cx="611875" cy="605909"/>
          </a:xfrm>
          <a:prstGeom prst="flowChartTerminator">
            <a:avLst/>
          </a:prstGeom>
          <a:noFill/>
          <a:ln w="38100">
            <a:solidFill>
              <a:schemeClr val="tx1"/>
            </a:solidFill>
          </a:ln>
        </p:spPr>
        <p:txBody>
          <a:bodyPr wrap="square" rtlCol="0">
            <a:spAutoFit/>
          </a:bodyPr>
          <a:lstStyle/>
          <a:p>
            <a:pPr algn="ctr"/>
            <a:r>
              <a:rPr lang="en-US" sz="2200" b="1" dirty="0">
                <a:solidFill>
                  <a:srgbClr val="7030A0"/>
                </a:solidFill>
              </a:rPr>
              <a:t>T</a:t>
            </a:r>
          </a:p>
        </p:txBody>
      </p:sp>
      <p:cxnSp>
        <p:nvCxnSpPr>
          <p:cNvPr id="19" name="Curved Connector 18">
            <a:extLst>
              <a:ext uri="{FF2B5EF4-FFF2-40B4-BE49-F238E27FC236}">
                <a16:creationId xmlns:a16="http://schemas.microsoft.com/office/drawing/2014/main" id="{E19F0209-8C34-324D-B07F-F5AC626B9C12}"/>
              </a:ext>
            </a:extLst>
          </p:cNvPr>
          <p:cNvCxnSpPr>
            <a:cxnSpLocks/>
            <a:stCxn id="8" idx="2"/>
            <a:endCxn id="14" idx="1"/>
          </p:cNvCxnSpPr>
          <p:nvPr/>
        </p:nvCxnSpPr>
        <p:spPr>
          <a:xfrm rot="16200000" flipH="1">
            <a:off x="6089459" y="4409518"/>
            <a:ext cx="544473" cy="132569"/>
          </a:xfrm>
          <a:prstGeom prst="curvedConnector2">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Curved Connector 20">
            <a:extLst>
              <a:ext uri="{FF2B5EF4-FFF2-40B4-BE49-F238E27FC236}">
                <a16:creationId xmlns:a16="http://schemas.microsoft.com/office/drawing/2014/main" id="{97CDDCDC-6C54-E64C-94BA-36E4CAE5FCB9}"/>
              </a:ext>
            </a:extLst>
          </p:cNvPr>
          <p:cNvCxnSpPr>
            <a:cxnSpLocks/>
            <a:stCxn id="14" idx="3"/>
            <a:endCxn id="7" idx="1"/>
          </p:cNvCxnSpPr>
          <p:nvPr/>
        </p:nvCxnSpPr>
        <p:spPr>
          <a:xfrm flipV="1">
            <a:off x="7039855" y="4477690"/>
            <a:ext cx="369363" cy="270350"/>
          </a:xfrm>
          <a:prstGeom prst="curvedConnector3">
            <a:avLst>
              <a:gd name="adj1" fmla="val 50000"/>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Curved Connector 16">
            <a:extLst>
              <a:ext uri="{FF2B5EF4-FFF2-40B4-BE49-F238E27FC236}">
                <a16:creationId xmlns:a16="http://schemas.microsoft.com/office/drawing/2014/main" id="{01654BE5-E649-474E-B085-7740C1C1D2D9}"/>
              </a:ext>
            </a:extLst>
          </p:cNvPr>
          <p:cNvCxnSpPr>
            <a:cxnSpLocks/>
            <a:stCxn id="3" idx="1"/>
            <a:endCxn id="7" idx="3"/>
          </p:cNvCxnSpPr>
          <p:nvPr/>
        </p:nvCxnSpPr>
        <p:spPr>
          <a:xfrm rot="10800000" flipH="1">
            <a:off x="4308759" y="4477691"/>
            <a:ext cx="4361119" cy="14037"/>
          </a:xfrm>
          <a:prstGeom prst="curvedConnector5">
            <a:avLst>
              <a:gd name="adj1" fmla="val -5242"/>
              <a:gd name="adj2" fmla="val -13506803"/>
              <a:gd name="adj3" fmla="val 105242"/>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2" name="Google Shape;111;p15">
            <a:extLst>
              <a:ext uri="{FF2B5EF4-FFF2-40B4-BE49-F238E27FC236}">
                <a16:creationId xmlns:a16="http://schemas.microsoft.com/office/drawing/2014/main" id="{D9760FDA-0EAF-5549-9F25-970B7A2C419E}"/>
              </a:ext>
            </a:extLst>
          </p:cNvPr>
          <p:cNvSpPr txBox="1">
            <a:spLocks/>
          </p:cNvSpPr>
          <p:nvPr/>
        </p:nvSpPr>
        <p:spPr>
          <a:xfrm>
            <a:off x="366963" y="3958839"/>
            <a:ext cx="3549363" cy="2331125"/>
          </a:xfrm>
          <a:prstGeom prst="rect">
            <a:avLst/>
          </a:prstGeom>
          <a:noFill/>
          <a:ln>
            <a:noFill/>
          </a:ln>
        </p:spPr>
        <p:txBody>
          <a:bodyPr spcFirstLastPara="1" vert="horz" wrap="square" lIns="0" tIns="45700" rIns="0" bIns="45700" rtlCol="0" anchor="t" anchorCtr="0">
            <a:noAutofit/>
          </a:bodyPr>
          <a:lstStyle>
            <a:lvl1pPr marL="454025" indent="-274638" algn="l" defTabSz="914400" rtl="0" eaLnBrk="1" latinLnBrk="0" hangingPunct="1">
              <a:lnSpc>
                <a:spcPct val="90000"/>
              </a:lnSpc>
              <a:spcBef>
                <a:spcPts val="1200"/>
              </a:spcBef>
              <a:spcAft>
                <a:spcPts val="200"/>
              </a:spcAft>
              <a:buClr>
                <a:schemeClr val="accent1"/>
              </a:buClr>
              <a:buSzPct val="90000"/>
              <a:buFont typeface="Wingdings" pitchFamily="2" charset="2"/>
              <a:buChar char="q"/>
              <a:tabLst/>
              <a:defRPr sz="2000" kern="1200">
                <a:solidFill>
                  <a:schemeClr val="tx1">
                    <a:lumMod val="75000"/>
                    <a:lumOff val="25000"/>
                  </a:schemeClr>
                </a:solidFill>
                <a:latin typeface="Corbel" panose="020B0503020204020204" pitchFamily="34" charset="0"/>
                <a:ea typeface="+mn-ea"/>
                <a:cs typeface="Calibri" panose="020F0502020204030204" pitchFamily="34" charset="0"/>
              </a:defRPr>
            </a:lvl1pPr>
            <a:lvl2pPr marL="717550" indent="-263525" algn="l" defTabSz="914400" rtl="0" eaLnBrk="1" latinLnBrk="0" hangingPunct="1">
              <a:lnSpc>
                <a:spcPct val="90000"/>
              </a:lnSpc>
              <a:spcBef>
                <a:spcPts val="200"/>
              </a:spcBef>
              <a:spcAft>
                <a:spcPts val="400"/>
              </a:spcAft>
              <a:buClr>
                <a:schemeClr val="accent1"/>
              </a:buClr>
              <a:buSzPct val="90000"/>
              <a:buFont typeface="Courier New" panose="02070309020205020404" pitchFamily="49" charset="0"/>
              <a:buChar char="o"/>
              <a:tabLst/>
              <a:defRPr sz="1800" kern="1200">
                <a:solidFill>
                  <a:schemeClr val="tx1">
                    <a:lumMod val="75000"/>
                    <a:lumOff val="25000"/>
                  </a:schemeClr>
                </a:solidFill>
                <a:latin typeface="Corbel" panose="020B0503020204020204" pitchFamily="34" charset="0"/>
                <a:ea typeface="+mn-ea"/>
                <a:cs typeface="Calibri" panose="020F0502020204030204" pitchFamily="34" charset="0"/>
              </a:defRPr>
            </a:lvl2pPr>
            <a:lvl3pPr marL="896938" indent="-179388" algn="l" defTabSz="914400" rtl="0" eaLnBrk="1" latinLnBrk="0" hangingPunct="1">
              <a:lnSpc>
                <a:spcPct val="90000"/>
              </a:lnSpc>
              <a:spcBef>
                <a:spcPts val="200"/>
              </a:spcBef>
              <a:spcAft>
                <a:spcPts val="400"/>
              </a:spcAft>
              <a:buClr>
                <a:schemeClr val="accent1"/>
              </a:buClr>
              <a:buSzPct val="90000"/>
              <a:buFont typeface="Wingdings" pitchFamily="2" charset="2"/>
              <a:buChar char="§"/>
              <a:tabLst/>
              <a:defRPr sz="1400" kern="1200">
                <a:solidFill>
                  <a:schemeClr val="tx1">
                    <a:lumMod val="75000"/>
                    <a:lumOff val="25000"/>
                  </a:schemeClr>
                </a:solidFill>
                <a:latin typeface="Corbel" panose="020B0503020204020204" pitchFamily="34" charset="0"/>
                <a:ea typeface="+mn-ea"/>
                <a:cs typeface="Calibri" panose="020F0502020204030204" pitchFamily="34" charset="0"/>
              </a:defRPr>
            </a:lvl3pPr>
            <a:lvl4pPr marL="454025" indent="-274638"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tabLst/>
              <a:defRPr sz="1400" kern="1200">
                <a:solidFill>
                  <a:schemeClr val="tx1">
                    <a:lumMod val="75000"/>
                    <a:lumOff val="25000"/>
                  </a:schemeClr>
                </a:solidFill>
                <a:latin typeface="Corbel" panose="020B0503020204020204" pitchFamily="34" charset="0"/>
                <a:ea typeface="+mn-ea"/>
                <a:cs typeface="Calibri" panose="020F0502020204030204" pitchFamily="34" charset="0"/>
              </a:defRPr>
            </a:lvl4pPr>
            <a:lvl5pPr marL="454025" indent="-274638"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tabLst/>
              <a:defRPr sz="1400" kern="1200">
                <a:solidFill>
                  <a:schemeClr val="tx1">
                    <a:lumMod val="75000"/>
                    <a:lumOff val="25000"/>
                  </a:schemeClr>
                </a:solidFill>
                <a:latin typeface="Corbel" panose="020B0503020204020204" pitchFamily="34" charset="0"/>
                <a:ea typeface="+mn-ea"/>
                <a:cs typeface="Calibri" panose="020F0502020204030204" pitchFamily="34" charset="0"/>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153988" indent="0">
              <a:lnSpc>
                <a:spcPct val="120000"/>
              </a:lnSpc>
              <a:spcBef>
                <a:spcPts val="0"/>
              </a:spcBef>
              <a:spcAft>
                <a:spcPts val="600"/>
              </a:spcAft>
              <a:buSzPts val="2200"/>
              <a:buNone/>
            </a:pPr>
            <a:r>
              <a:rPr lang="en-US" sz="2200" b="1" dirty="0">
                <a:solidFill>
                  <a:srgbClr val="FE6200"/>
                </a:solidFill>
              </a:rPr>
              <a:t>Sequence #1: </a:t>
            </a:r>
            <a:r>
              <a:rPr lang="en-US" sz="2200" dirty="0">
                <a:solidFill>
                  <a:schemeClr val="tx1"/>
                </a:solidFill>
              </a:rPr>
              <a:t>ACG</a:t>
            </a:r>
            <a:r>
              <a:rPr lang="en-US" sz="2200" b="1" dirty="0">
                <a:solidFill>
                  <a:srgbClr val="FE6200"/>
                </a:solidFill>
              </a:rPr>
              <a:t>T</a:t>
            </a:r>
            <a:r>
              <a:rPr lang="en-US" sz="2200" dirty="0">
                <a:solidFill>
                  <a:schemeClr val="tx1"/>
                </a:solidFill>
              </a:rPr>
              <a:t>ACGT</a:t>
            </a:r>
          </a:p>
          <a:p>
            <a:pPr marL="153988" indent="0">
              <a:lnSpc>
                <a:spcPct val="120000"/>
              </a:lnSpc>
              <a:spcBef>
                <a:spcPts val="0"/>
              </a:spcBef>
              <a:spcAft>
                <a:spcPts val="600"/>
              </a:spcAft>
              <a:buSzPts val="2200"/>
              <a:buNone/>
            </a:pPr>
            <a:r>
              <a:rPr lang="en-US" sz="2200" b="1" dirty="0">
                <a:solidFill>
                  <a:srgbClr val="00B050"/>
                </a:solidFill>
              </a:rPr>
              <a:t>Sequence #2: </a:t>
            </a:r>
            <a:r>
              <a:rPr lang="en-US" sz="2200" dirty="0">
                <a:solidFill>
                  <a:schemeClr val="tx1"/>
                </a:solidFill>
              </a:rPr>
              <a:t>ACG</a:t>
            </a:r>
            <a:r>
              <a:rPr lang="en-US" sz="2200" b="1" dirty="0">
                <a:solidFill>
                  <a:srgbClr val="00B050"/>
                </a:solidFill>
              </a:rPr>
              <a:t>G</a:t>
            </a:r>
            <a:r>
              <a:rPr lang="en-US" sz="2200" dirty="0">
                <a:solidFill>
                  <a:schemeClr val="tx1"/>
                </a:solidFill>
              </a:rPr>
              <a:t>ACGT</a:t>
            </a:r>
          </a:p>
          <a:p>
            <a:pPr marL="153988" indent="0">
              <a:lnSpc>
                <a:spcPct val="120000"/>
              </a:lnSpc>
              <a:spcBef>
                <a:spcPts val="0"/>
              </a:spcBef>
              <a:spcAft>
                <a:spcPts val="600"/>
              </a:spcAft>
              <a:buSzPts val="2200"/>
              <a:buNone/>
            </a:pPr>
            <a:r>
              <a:rPr lang="en-US" sz="2200" b="1" dirty="0">
                <a:solidFill>
                  <a:srgbClr val="7030A0"/>
                </a:solidFill>
              </a:rPr>
              <a:t>Sequence #3: </a:t>
            </a:r>
            <a:r>
              <a:rPr lang="en-US" sz="2200" dirty="0">
                <a:solidFill>
                  <a:schemeClr val="tx1"/>
                </a:solidFill>
              </a:rPr>
              <a:t>ACG</a:t>
            </a:r>
            <a:r>
              <a:rPr lang="en-US" sz="2200" b="1" dirty="0">
                <a:solidFill>
                  <a:srgbClr val="7030A0"/>
                </a:solidFill>
              </a:rPr>
              <a:t>TT</a:t>
            </a:r>
            <a:r>
              <a:rPr lang="en-US" sz="2200" dirty="0">
                <a:solidFill>
                  <a:schemeClr val="tx1"/>
                </a:solidFill>
              </a:rPr>
              <a:t>ACGT</a:t>
            </a:r>
          </a:p>
          <a:p>
            <a:pPr marL="153988" indent="0">
              <a:lnSpc>
                <a:spcPct val="120000"/>
              </a:lnSpc>
              <a:spcBef>
                <a:spcPts val="0"/>
              </a:spcBef>
              <a:spcAft>
                <a:spcPts val="600"/>
              </a:spcAft>
              <a:buSzPts val="2200"/>
              <a:buNone/>
            </a:pPr>
            <a:r>
              <a:rPr lang="en-US" sz="2200" b="1" dirty="0">
                <a:solidFill>
                  <a:srgbClr val="C00000"/>
                </a:solidFill>
              </a:rPr>
              <a:t>Sequence #4: </a:t>
            </a:r>
            <a:r>
              <a:rPr lang="en-US" sz="2200" dirty="0">
                <a:solidFill>
                  <a:schemeClr val="tx1"/>
                </a:solidFill>
              </a:rPr>
              <a:t>ACGACGT</a:t>
            </a:r>
          </a:p>
          <a:p>
            <a:pPr marL="153988" indent="0">
              <a:lnSpc>
                <a:spcPct val="120000"/>
              </a:lnSpc>
              <a:spcBef>
                <a:spcPts val="0"/>
              </a:spcBef>
              <a:spcAft>
                <a:spcPts val="600"/>
              </a:spcAft>
              <a:buSzPts val="2200"/>
              <a:buNone/>
            </a:pPr>
            <a:endParaRPr lang="en-US" sz="2200" dirty="0">
              <a:solidFill>
                <a:schemeClr val="tx1"/>
              </a:solidFill>
            </a:endParaRPr>
          </a:p>
        </p:txBody>
      </p:sp>
    </p:spTree>
    <p:extLst>
      <p:ext uri="{BB962C8B-B14F-4D97-AF65-F5344CB8AC3E}">
        <p14:creationId xmlns:p14="http://schemas.microsoft.com/office/powerpoint/2010/main" val="212227761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C7B8AF-645C-015D-4E20-779FC1EAD902}"/>
              </a:ext>
            </a:extLst>
          </p:cNvPr>
          <p:cNvSpPr>
            <a:spLocks noGrp="1"/>
          </p:cNvSpPr>
          <p:nvPr>
            <p:ph type="title"/>
          </p:nvPr>
        </p:nvSpPr>
        <p:spPr/>
        <p:txBody>
          <a:bodyPr>
            <a:normAutofit/>
          </a:bodyPr>
          <a:lstStyle/>
          <a:p>
            <a:r>
              <a:rPr lang="en-US" sz="4250" dirty="0"/>
              <a:t>Sequence-to-Graph Mapping Pipeline</a:t>
            </a:r>
          </a:p>
        </p:txBody>
      </p:sp>
      <p:sp>
        <p:nvSpPr>
          <p:cNvPr id="4" name="Slide Number Placeholder 3">
            <a:extLst>
              <a:ext uri="{FF2B5EF4-FFF2-40B4-BE49-F238E27FC236}">
                <a16:creationId xmlns:a16="http://schemas.microsoft.com/office/drawing/2014/main" id="{BFE8E27B-66BA-324B-28F7-89D293BCA7E5}"/>
              </a:ext>
            </a:extLst>
          </p:cNvPr>
          <p:cNvSpPr>
            <a:spLocks noGrp="1"/>
          </p:cNvSpPr>
          <p:nvPr>
            <p:ph type="sldNum" sz="quarter" idx="10"/>
          </p:nvPr>
        </p:nvSpPr>
        <p:spPr/>
        <p:txBody>
          <a:bodyPr/>
          <a:lstStyle/>
          <a:p>
            <a:fld id="{BE67019E-6B59-9444-A8F8-0CFAB6B6981D}" type="slidenum">
              <a:rPr lang="en-US" smtClean="0"/>
              <a:pPr/>
              <a:t>49</a:t>
            </a:fld>
            <a:endParaRPr lang="en-US" dirty="0"/>
          </a:p>
        </p:txBody>
      </p:sp>
      <p:sp>
        <p:nvSpPr>
          <p:cNvPr id="32" name="Google Shape;196;p1">
            <a:extLst>
              <a:ext uri="{FF2B5EF4-FFF2-40B4-BE49-F238E27FC236}">
                <a16:creationId xmlns:a16="http://schemas.microsoft.com/office/drawing/2014/main" id="{39EA7A71-24EA-FED5-B916-1C3516512360}"/>
              </a:ext>
            </a:extLst>
          </p:cNvPr>
          <p:cNvSpPr txBox="1"/>
          <p:nvPr/>
        </p:nvSpPr>
        <p:spPr>
          <a:xfrm>
            <a:off x="0" y="1097374"/>
            <a:ext cx="9133840" cy="5474164"/>
          </a:xfrm>
          <a:prstGeom prst="rect">
            <a:avLst/>
          </a:prstGeom>
          <a:noFill/>
          <a:ln>
            <a:noFill/>
          </a:ln>
        </p:spPr>
        <p:txBody>
          <a:bodyPr spcFirstLastPara="1" wrap="square" lIns="91425" tIns="45700" rIns="91425" bIns="45700" anchor="t" anchorCtr="0">
            <a:noAutofit/>
          </a:bodyPr>
          <a:lstStyle/>
          <a:p>
            <a:pPr marR="10160" algn="r" defTabSz="914400">
              <a:buClr>
                <a:srgbClr val="000000"/>
              </a:buClr>
              <a:buFont typeface="Arial"/>
              <a:buNone/>
            </a:pPr>
            <a:r>
              <a:rPr lang="en-US" sz="2000" b="1" i="1" kern="0" dirty="0">
                <a:solidFill>
                  <a:srgbClr val="0070C0"/>
                </a:solidFill>
                <a:ea typeface="Corbel"/>
                <a:cs typeface="Corbel"/>
                <a:sym typeface="Corbel"/>
              </a:rPr>
              <a:t>Pre-Processing </a:t>
            </a:r>
          </a:p>
          <a:p>
            <a:pPr marR="10160" algn="r" defTabSz="914400">
              <a:buClr>
                <a:srgbClr val="000000"/>
              </a:buClr>
              <a:buFont typeface="Arial"/>
              <a:buNone/>
            </a:pPr>
            <a:r>
              <a:rPr lang="en-US" sz="2000" b="1" i="1" kern="0" dirty="0">
                <a:solidFill>
                  <a:srgbClr val="0070C0"/>
                </a:solidFill>
                <a:ea typeface="Corbel"/>
                <a:cs typeface="Corbel"/>
                <a:sym typeface="Corbel"/>
              </a:rPr>
              <a:t>Steps </a:t>
            </a:r>
            <a:r>
              <a:rPr lang="en-US" sz="1600" b="1" i="1" kern="0" dirty="0">
                <a:solidFill>
                  <a:srgbClr val="0070C0"/>
                </a:solidFill>
                <a:ea typeface="Corbel"/>
                <a:cs typeface="Corbel"/>
                <a:sym typeface="Corbel"/>
              </a:rPr>
              <a:t>(Offline)</a:t>
            </a:r>
          </a:p>
          <a:p>
            <a:pPr marR="10160" algn="r" defTabSz="914400">
              <a:buClr>
                <a:srgbClr val="000000"/>
              </a:buClr>
              <a:buFont typeface="Arial"/>
              <a:buNone/>
            </a:pPr>
            <a:endParaRPr lang="en-US" sz="900" b="1" i="1" kern="0" dirty="0">
              <a:solidFill>
                <a:srgbClr val="0070C0"/>
              </a:solidFill>
              <a:cs typeface="Arial"/>
              <a:sym typeface="Corbel"/>
            </a:endParaRPr>
          </a:p>
          <a:p>
            <a:pPr marR="10160" algn="r" defTabSz="914400">
              <a:buClr>
                <a:srgbClr val="000000"/>
              </a:buClr>
              <a:buFont typeface="Arial"/>
              <a:buNone/>
            </a:pPr>
            <a:endParaRPr lang="en-US" sz="2000" b="1" i="1" kern="0" dirty="0">
              <a:solidFill>
                <a:srgbClr val="0070C0"/>
              </a:solidFill>
              <a:cs typeface="Arial"/>
              <a:sym typeface="Corbel"/>
            </a:endParaRPr>
          </a:p>
          <a:p>
            <a:pPr marR="10160" algn="r" defTabSz="914400">
              <a:buClr>
                <a:srgbClr val="000000"/>
              </a:buClr>
              <a:buFont typeface="Arial"/>
              <a:buNone/>
            </a:pPr>
            <a:endParaRPr lang="en-US" sz="2000" b="1" i="1" kern="0" dirty="0">
              <a:solidFill>
                <a:srgbClr val="0070C0"/>
              </a:solidFill>
              <a:cs typeface="Arial"/>
              <a:sym typeface="Corbel"/>
            </a:endParaRPr>
          </a:p>
          <a:p>
            <a:pPr marR="10160" algn="r" defTabSz="914400">
              <a:buClr>
                <a:srgbClr val="000000"/>
              </a:buClr>
              <a:buFont typeface="Arial"/>
              <a:buNone/>
            </a:pPr>
            <a:endParaRPr lang="en-US" sz="2000" b="1" i="1" kern="0" dirty="0">
              <a:solidFill>
                <a:srgbClr val="0070C0"/>
              </a:solidFill>
              <a:cs typeface="Arial"/>
              <a:sym typeface="Corbel"/>
            </a:endParaRPr>
          </a:p>
          <a:p>
            <a:pPr marR="10160" algn="r" defTabSz="914400">
              <a:buClr>
                <a:srgbClr val="000000"/>
              </a:buClr>
              <a:buFont typeface="Arial"/>
              <a:buNone/>
            </a:pPr>
            <a:endParaRPr lang="en-US" sz="2000" b="1" i="1" kern="0" dirty="0">
              <a:solidFill>
                <a:srgbClr val="0070C0"/>
              </a:solidFill>
              <a:cs typeface="Arial"/>
              <a:sym typeface="Corbel"/>
            </a:endParaRPr>
          </a:p>
          <a:p>
            <a:pPr marR="10160" algn="r" defTabSz="914400">
              <a:buClr>
                <a:srgbClr val="000000"/>
              </a:buClr>
              <a:buFont typeface="Arial"/>
              <a:buNone/>
            </a:pPr>
            <a:endParaRPr lang="en-US" sz="2000" b="1" i="1" kern="0" dirty="0">
              <a:solidFill>
                <a:srgbClr val="0070C0"/>
              </a:solidFill>
              <a:cs typeface="Arial"/>
              <a:sym typeface="Corbel"/>
            </a:endParaRPr>
          </a:p>
          <a:p>
            <a:pPr marR="10160" algn="r" defTabSz="914400">
              <a:buClr>
                <a:srgbClr val="000000"/>
              </a:buClr>
              <a:buFont typeface="Arial"/>
              <a:buNone/>
            </a:pPr>
            <a:endParaRPr lang="en-US" sz="2000" b="1" i="1" kern="0" dirty="0">
              <a:solidFill>
                <a:srgbClr val="0070C0"/>
              </a:solidFill>
              <a:cs typeface="Arial"/>
              <a:sym typeface="Corbel"/>
            </a:endParaRPr>
          </a:p>
          <a:p>
            <a:pPr marR="10160" algn="r" defTabSz="914400">
              <a:buClr>
                <a:srgbClr val="000000"/>
              </a:buClr>
              <a:buFont typeface="Arial"/>
              <a:buNone/>
            </a:pPr>
            <a:endParaRPr lang="en-US" sz="2000" b="1" i="1" kern="0" dirty="0">
              <a:solidFill>
                <a:srgbClr val="0070C0"/>
              </a:solidFill>
              <a:cs typeface="Arial"/>
              <a:sym typeface="Corbel"/>
            </a:endParaRPr>
          </a:p>
          <a:p>
            <a:pPr marR="10160" algn="r" defTabSz="914400">
              <a:buClr>
                <a:srgbClr val="000000"/>
              </a:buClr>
              <a:buFont typeface="Arial"/>
              <a:buNone/>
            </a:pPr>
            <a:endParaRPr lang="en-US" sz="2000" b="1" i="1" kern="0" dirty="0">
              <a:solidFill>
                <a:srgbClr val="0070C0"/>
              </a:solidFill>
              <a:cs typeface="Arial"/>
              <a:sym typeface="Corbel"/>
            </a:endParaRPr>
          </a:p>
          <a:p>
            <a:pPr marR="10160" algn="r" defTabSz="914400">
              <a:buClr>
                <a:srgbClr val="000000"/>
              </a:buClr>
              <a:buFont typeface="Arial"/>
              <a:buNone/>
            </a:pPr>
            <a:endParaRPr lang="en-US" sz="2000" b="1" i="1" kern="0" dirty="0">
              <a:solidFill>
                <a:srgbClr val="0070C0"/>
              </a:solidFill>
              <a:cs typeface="Arial"/>
              <a:sym typeface="Corbel"/>
            </a:endParaRPr>
          </a:p>
          <a:p>
            <a:pPr marR="10160" algn="r" defTabSz="914400">
              <a:buClr>
                <a:srgbClr val="000000"/>
              </a:buClr>
              <a:buFont typeface="Arial"/>
              <a:buNone/>
            </a:pPr>
            <a:endParaRPr lang="en-US" sz="1400" b="1" i="1" kern="0" dirty="0">
              <a:solidFill>
                <a:srgbClr val="0070C0"/>
              </a:solidFill>
              <a:cs typeface="Arial"/>
              <a:sym typeface="Corbel"/>
            </a:endParaRPr>
          </a:p>
          <a:p>
            <a:pPr marR="10160" algn="r" defTabSz="914400">
              <a:buClr>
                <a:srgbClr val="000000"/>
              </a:buClr>
              <a:buFont typeface="Arial"/>
              <a:buNone/>
            </a:pPr>
            <a:endParaRPr lang="en-US" sz="2000" b="1" i="1" kern="0" dirty="0">
              <a:solidFill>
                <a:srgbClr val="0070C0"/>
              </a:solidFill>
              <a:cs typeface="Arial"/>
              <a:sym typeface="Corbel"/>
            </a:endParaRPr>
          </a:p>
          <a:p>
            <a:pPr marR="10160" algn="r" defTabSz="914400">
              <a:buClr>
                <a:srgbClr val="000000"/>
              </a:buClr>
              <a:buFont typeface="Arial"/>
              <a:buNone/>
            </a:pPr>
            <a:endParaRPr lang="en-US" sz="1400" b="1" i="1" kern="0" dirty="0">
              <a:solidFill>
                <a:srgbClr val="0070C0"/>
              </a:solidFill>
              <a:cs typeface="Arial"/>
              <a:sym typeface="Corbel"/>
            </a:endParaRPr>
          </a:p>
          <a:p>
            <a:pPr marR="10160" algn="r" defTabSz="914400">
              <a:buClr>
                <a:srgbClr val="000000"/>
              </a:buClr>
              <a:buFont typeface="Arial"/>
              <a:buNone/>
            </a:pPr>
            <a:endParaRPr lang="en-US" sz="2000" b="1" i="1" kern="0" dirty="0">
              <a:solidFill>
                <a:srgbClr val="0070C0"/>
              </a:solidFill>
              <a:cs typeface="Arial"/>
              <a:sym typeface="Corbel"/>
            </a:endParaRPr>
          </a:p>
          <a:p>
            <a:pPr marR="10160" algn="r" defTabSz="914400">
              <a:buClr>
                <a:srgbClr val="000000"/>
              </a:buClr>
              <a:buFont typeface="Arial"/>
              <a:buNone/>
            </a:pPr>
            <a:endParaRPr lang="en-US" sz="1400" b="1" i="1" kern="0" dirty="0">
              <a:solidFill>
                <a:srgbClr val="0070C0"/>
              </a:solidFill>
              <a:cs typeface="Arial"/>
              <a:sym typeface="Corbel"/>
            </a:endParaRPr>
          </a:p>
          <a:p>
            <a:pPr marR="10160" algn="r" defTabSz="914400">
              <a:buClr>
                <a:srgbClr val="000000"/>
              </a:buClr>
              <a:buFont typeface="Arial"/>
              <a:buNone/>
            </a:pPr>
            <a:r>
              <a:rPr lang="en-US" sz="2000" b="1" i="1" kern="0" dirty="0">
                <a:solidFill>
                  <a:srgbClr val="0070C0"/>
                </a:solidFill>
                <a:cs typeface="Arial"/>
                <a:sym typeface="Corbel"/>
              </a:rPr>
              <a:t>Seed-and-Extend </a:t>
            </a:r>
          </a:p>
          <a:p>
            <a:pPr marR="10160" algn="r" defTabSz="914400">
              <a:buClr>
                <a:srgbClr val="000000"/>
              </a:buClr>
              <a:buFont typeface="Arial"/>
              <a:buNone/>
            </a:pPr>
            <a:r>
              <a:rPr lang="en-US" sz="2000" b="1" i="1" kern="0" dirty="0">
                <a:solidFill>
                  <a:srgbClr val="0070C0"/>
                </a:solidFill>
                <a:cs typeface="Arial"/>
                <a:sym typeface="Corbel"/>
              </a:rPr>
              <a:t>Steps </a:t>
            </a:r>
            <a:r>
              <a:rPr lang="en-US" sz="1600" b="1" i="1" kern="0" dirty="0">
                <a:solidFill>
                  <a:srgbClr val="0070C0"/>
                </a:solidFill>
                <a:cs typeface="Arial"/>
                <a:sym typeface="Corbel"/>
              </a:rPr>
              <a:t>(Online)</a:t>
            </a:r>
            <a:endParaRPr sz="1600" b="1" kern="0" dirty="0">
              <a:solidFill>
                <a:srgbClr val="0070C0"/>
              </a:solidFill>
              <a:cs typeface="Arial"/>
              <a:sym typeface="Arial"/>
            </a:endParaRPr>
          </a:p>
        </p:txBody>
      </p:sp>
      <p:sp>
        <p:nvSpPr>
          <p:cNvPr id="33" name="Google Shape;185;p1">
            <a:extLst>
              <a:ext uri="{FF2B5EF4-FFF2-40B4-BE49-F238E27FC236}">
                <a16:creationId xmlns:a16="http://schemas.microsoft.com/office/drawing/2014/main" id="{48524EBD-7619-8EF0-1983-FD5D3EA60FBB}"/>
              </a:ext>
            </a:extLst>
          </p:cNvPr>
          <p:cNvSpPr/>
          <p:nvPr/>
        </p:nvSpPr>
        <p:spPr>
          <a:xfrm>
            <a:off x="2019103" y="2215219"/>
            <a:ext cx="4864869" cy="548640"/>
          </a:xfrm>
          <a:prstGeom prst="roundRect">
            <a:avLst>
              <a:gd name="adj" fmla="val 16667"/>
            </a:avLst>
          </a:prstGeom>
          <a:solidFill>
            <a:srgbClr val="FEDAE2">
              <a:alpha val="74902"/>
            </a:srgbClr>
          </a:solidFill>
          <a:ln w="25400" cap="flat" cmpd="sng">
            <a:solidFill>
              <a:srgbClr val="002060"/>
            </a:solidFill>
            <a:prstDash val="solid"/>
            <a:round/>
            <a:headEnd type="none" w="sm" len="sm"/>
            <a:tailEnd type="none" w="sm" len="sm"/>
          </a:ln>
        </p:spPr>
        <p:txBody>
          <a:bodyPr spcFirstLastPara="1" wrap="square" lIns="91425" tIns="0" rIns="91425" bIns="0" anchor="ctr" anchorCtr="0">
            <a:noAutofit/>
          </a:bodyPr>
          <a:lstStyle/>
          <a:p>
            <a:pPr algn="ctr" defTabSz="914400">
              <a:buClr>
                <a:srgbClr val="000000"/>
              </a:buClr>
              <a:buFont typeface="Arial"/>
              <a:buNone/>
            </a:pPr>
            <a:r>
              <a:rPr lang="en-US" sz="2200" b="1" kern="0">
                <a:solidFill>
                  <a:srgbClr val="000000"/>
                </a:solidFill>
                <a:ea typeface="Corbel"/>
                <a:cs typeface="Corbel"/>
                <a:sym typeface="Corbel"/>
              </a:rPr>
              <a:t>Indexing</a:t>
            </a:r>
            <a:endParaRPr sz="1400" kern="0">
              <a:solidFill>
                <a:srgbClr val="000000"/>
              </a:solidFill>
              <a:cs typeface="Arial"/>
              <a:sym typeface="Arial"/>
            </a:endParaRPr>
          </a:p>
        </p:txBody>
      </p:sp>
      <p:sp>
        <p:nvSpPr>
          <p:cNvPr id="34" name="Google Shape;186;p1">
            <a:extLst>
              <a:ext uri="{FF2B5EF4-FFF2-40B4-BE49-F238E27FC236}">
                <a16:creationId xmlns:a16="http://schemas.microsoft.com/office/drawing/2014/main" id="{77939F03-3FB2-D210-E08A-D39AC93E0BC3}"/>
              </a:ext>
            </a:extLst>
          </p:cNvPr>
          <p:cNvSpPr/>
          <p:nvPr/>
        </p:nvSpPr>
        <p:spPr>
          <a:xfrm>
            <a:off x="2019103" y="3499913"/>
            <a:ext cx="4864869" cy="548640"/>
          </a:xfrm>
          <a:prstGeom prst="roundRect">
            <a:avLst>
              <a:gd name="adj" fmla="val 16667"/>
            </a:avLst>
          </a:prstGeom>
          <a:solidFill>
            <a:srgbClr val="C8BDF3">
              <a:alpha val="76000"/>
            </a:srgbClr>
          </a:solidFill>
          <a:ln w="25400" cap="flat" cmpd="sng">
            <a:solidFill>
              <a:srgbClr val="002060"/>
            </a:solidFill>
            <a:prstDash val="solid"/>
            <a:round/>
            <a:headEnd type="none" w="sm" len="sm"/>
            <a:tailEnd type="none" w="sm" len="sm"/>
          </a:ln>
        </p:spPr>
        <p:txBody>
          <a:bodyPr spcFirstLastPara="1" wrap="square" lIns="91425" tIns="0" rIns="91425" bIns="0" anchor="ctr" anchorCtr="0">
            <a:noAutofit/>
          </a:bodyPr>
          <a:lstStyle/>
          <a:p>
            <a:pPr algn="ctr" defTabSz="914400">
              <a:buClr>
                <a:srgbClr val="000000"/>
              </a:buClr>
              <a:buFont typeface="Arial"/>
              <a:buNone/>
            </a:pPr>
            <a:r>
              <a:rPr lang="en-US" sz="2200" b="1" kern="0">
                <a:solidFill>
                  <a:srgbClr val="000000"/>
                </a:solidFill>
                <a:ea typeface="Corbel"/>
                <a:cs typeface="Corbel"/>
                <a:sym typeface="Corbel"/>
              </a:rPr>
              <a:t>Seeding</a:t>
            </a:r>
            <a:endParaRPr sz="1400" kern="0">
              <a:solidFill>
                <a:srgbClr val="000000"/>
              </a:solidFill>
              <a:cs typeface="Arial"/>
              <a:sym typeface="Arial"/>
            </a:endParaRPr>
          </a:p>
        </p:txBody>
      </p:sp>
      <p:sp>
        <p:nvSpPr>
          <p:cNvPr id="35" name="Google Shape;187;p1">
            <a:extLst>
              <a:ext uri="{FF2B5EF4-FFF2-40B4-BE49-F238E27FC236}">
                <a16:creationId xmlns:a16="http://schemas.microsoft.com/office/drawing/2014/main" id="{E759791A-FDE5-1B7C-4EE0-1D3DF6EBB9F3}"/>
              </a:ext>
            </a:extLst>
          </p:cNvPr>
          <p:cNvSpPr/>
          <p:nvPr/>
        </p:nvSpPr>
        <p:spPr>
          <a:xfrm>
            <a:off x="2019103" y="4440148"/>
            <a:ext cx="4864869" cy="548640"/>
          </a:xfrm>
          <a:prstGeom prst="roundRect">
            <a:avLst>
              <a:gd name="adj" fmla="val 16667"/>
            </a:avLst>
          </a:prstGeom>
          <a:solidFill>
            <a:srgbClr val="5B9BD5">
              <a:lumMod val="60000"/>
              <a:lumOff val="40000"/>
              <a:alpha val="76000"/>
            </a:srgbClr>
          </a:solidFill>
          <a:ln w="25400" cap="flat" cmpd="sng">
            <a:solidFill>
              <a:srgbClr val="002060"/>
            </a:solidFill>
            <a:prstDash val="solid"/>
            <a:round/>
            <a:headEnd type="none" w="sm" len="sm"/>
            <a:tailEnd type="none" w="sm" len="sm"/>
          </a:ln>
        </p:spPr>
        <p:txBody>
          <a:bodyPr spcFirstLastPara="1" wrap="square" lIns="91425" tIns="0" rIns="91425" bIns="0"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n-US" sz="2200" b="1" i="0" u="none" strike="noStrike" kern="0" cap="none" spc="0" normalizeH="0" baseline="0" noProof="0" dirty="0">
                <a:ln>
                  <a:noFill/>
                </a:ln>
                <a:solidFill>
                  <a:srgbClr val="000000"/>
                </a:solidFill>
                <a:effectLst/>
                <a:uLnTx/>
                <a:uFillTx/>
                <a:ea typeface="Corbel"/>
                <a:cs typeface="Corbel"/>
                <a:sym typeface="Corbel"/>
              </a:rPr>
              <a:t>Filtering/Chaining/Clustering</a:t>
            </a:r>
            <a:endParaRPr kumimoji="0" sz="1400" b="0" i="0" u="none" strike="noStrike" kern="0" cap="none" spc="0" normalizeH="0" baseline="0" noProof="0" dirty="0">
              <a:ln>
                <a:noFill/>
              </a:ln>
              <a:solidFill>
                <a:srgbClr val="000000"/>
              </a:solidFill>
              <a:effectLst/>
              <a:uLnTx/>
              <a:uFillTx/>
              <a:cs typeface="Arial"/>
              <a:sym typeface="Arial"/>
            </a:endParaRPr>
          </a:p>
        </p:txBody>
      </p:sp>
      <p:sp>
        <p:nvSpPr>
          <p:cNvPr id="36" name="Google Shape;188;p1">
            <a:extLst>
              <a:ext uri="{FF2B5EF4-FFF2-40B4-BE49-F238E27FC236}">
                <a16:creationId xmlns:a16="http://schemas.microsoft.com/office/drawing/2014/main" id="{D2B2D143-3504-34AE-EB82-D6E4561B7781}"/>
              </a:ext>
            </a:extLst>
          </p:cNvPr>
          <p:cNvSpPr/>
          <p:nvPr/>
        </p:nvSpPr>
        <p:spPr>
          <a:xfrm>
            <a:off x="2019103" y="5367707"/>
            <a:ext cx="4864869" cy="548640"/>
          </a:xfrm>
          <a:prstGeom prst="roundRect">
            <a:avLst>
              <a:gd name="adj" fmla="val 16667"/>
            </a:avLst>
          </a:prstGeom>
          <a:solidFill>
            <a:srgbClr val="70AD47">
              <a:lumMod val="60000"/>
              <a:lumOff val="40000"/>
              <a:alpha val="76000"/>
            </a:srgbClr>
          </a:solidFill>
          <a:ln w="25400" cap="flat" cmpd="sng">
            <a:solidFill>
              <a:srgbClr val="002060"/>
            </a:solidFill>
            <a:prstDash val="solid"/>
            <a:round/>
            <a:headEnd type="none" w="sm" len="sm"/>
            <a:tailEnd type="none" w="sm" len="sm"/>
          </a:ln>
        </p:spPr>
        <p:txBody>
          <a:bodyPr spcFirstLastPara="1" wrap="square" lIns="91425" tIns="0" rIns="91425" bIns="0" anchor="ctr" anchorCtr="0">
            <a:noAutofit/>
          </a:bodyPr>
          <a:lstStyle/>
          <a:p>
            <a:pPr marL="0" marR="0" lvl="0" indent="0" algn="ctr" defTabSz="914400" eaLnBrk="1" fontAlgn="auto" latinLnBrk="0" hangingPunct="1">
              <a:lnSpc>
                <a:spcPct val="100000"/>
              </a:lnSpc>
              <a:spcBef>
                <a:spcPts val="0"/>
              </a:spcBef>
              <a:spcAft>
                <a:spcPts val="0"/>
              </a:spcAft>
              <a:buClr>
                <a:srgbClr val="F2F2F2"/>
              </a:buClr>
              <a:buSzPts val="2200"/>
              <a:buFont typeface="Corbel"/>
              <a:buNone/>
              <a:tabLst/>
              <a:defRPr/>
            </a:pPr>
            <a:r>
              <a:rPr kumimoji="0" lang="en-US" sz="2200" b="1" i="0" u="none" strike="noStrike" kern="0" cap="none" spc="0" normalizeH="0" baseline="0" noProof="0" dirty="0">
                <a:ln>
                  <a:noFill/>
                </a:ln>
                <a:solidFill>
                  <a:srgbClr val="000000"/>
                </a:solidFill>
                <a:effectLst/>
                <a:uLnTx/>
                <a:uFillTx/>
                <a:ea typeface="Corbel"/>
                <a:cs typeface="Corbel"/>
                <a:sym typeface="Corbel"/>
              </a:rPr>
              <a:t>S2G Alignment</a:t>
            </a:r>
          </a:p>
        </p:txBody>
      </p:sp>
      <p:sp>
        <p:nvSpPr>
          <p:cNvPr id="37" name="Google Shape;190;p1">
            <a:extLst>
              <a:ext uri="{FF2B5EF4-FFF2-40B4-BE49-F238E27FC236}">
                <a16:creationId xmlns:a16="http://schemas.microsoft.com/office/drawing/2014/main" id="{4F1B8C1E-920B-971F-AE6D-850F7C3E29E8}"/>
              </a:ext>
            </a:extLst>
          </p:cNvPr>
          <p:cNvSpPr txBox="1"/>
          <p:nvPr/>
        </p:nvSpPr>
        <p:spPr>
          <a:xfrm>
            <a:off x="10160" y="1107550"/>
            <a:ext cx="1732609" cy="1228720"/>
          </a:xfrm>
          <a:prstGeom prst="rect">
            <a:avLst/>
          </a:prstGeom>
          <a:noFill/>
          <a:ln>
            <a:noFill/>
          </a:ln>
        </p:spPr>
        <p:txBody>
          <a:bodyPr spcFirstLastPara="1" wrap="square" lIns="91425" tIns="45700" rIns="91425" bIns="45700" anchor="t" anchorCtr="0">
            <a:noAutofit/>
          </a:bodyPr>
          <a:lstStyle/>
          <a:p>
            <a:pPr marR="10160" algn="r" defTabSz="914400">
              <a:buClr>
                <a:srgbClr val="000000"/>
              </a:buClr>
              <a:buFont typeface="Arial"/>
              <a:buNone/>
            </a:pPr>
            <a:r>
              <a:rPr lang="en-US" sz="1700" i="1" kern="0" dirty="0">
                <a:solidFill>
                  <a:srgbClr val="000000"/>
                </a:solidFill>
                <a:ea typeface="Corbel"/>
                <a:cs typeface="Corbel"/>
                <a:sym typeface="Corbel"/>
              </a:rPr>
              <a:t>Linear reference genome</a:t>
            </a:r>
          </a:p>
          <a:p>
            <a:pPr marR="10160" algn="r" defTabSz="914400">
              <a:buClr>
                <a:srgbClr val="000000"/>
              </a:buClr>
              <a:buFont typeface="Arial"/>
              <a:buNone/>
            </a:pPr>
            <a:endParaRPr lang="en-US" sz="1000" i="1" kern="0" dirty="0">
              <a:solidFill>
                <a:srgbClr val="000000"/>
              </a:solidFill>
              <a:cs typeface="Arial"/>
              <a:sym typeface="Corbel"/>
            </a:endParaRPr>
          </a:p>
          <a:p>
            <a:pPr marR="10160" algn="r" defTabSz="914400">
              <a:buClr>
                <a:srgbClr val="000000"/>
              </a:buClr>
              <a:buFont typeface="Arial"/>
              <a:buNone/>
            </a:pPr>
            <a:r>
              <a:rPr lang="en-US" sz="1700" i="1" kern="0" dirty="0">
                <a:solidFill>
                  <a:srgbClr val="000000"/>
                </a:solidFill>
                <a:cs typeface="Arial"/>
                <a:sym typeface="Corbel"/>
              </a:rPr>
              <a:t>Known genetic variations</a:t>
            </a:r>
            <a:endParaRPr sz="1700" kern="0" dirty="0">
              <a:solidFill>
                <a:srgbClr val="000000"/>
              </a:solidFill>
              <a:cs typeface="Arial"/>
              <a:sym typeface="Arial"/>
            </a:endParaRPr>
          </a:p>
        </p:txBody>
      </p:sp>
      <p:cxnSp>
        <p:nvCxnSpPr>
          <p:cNvPr id="38" name="Google Shape;195;p1">
            <a:extLst>
              <a:ext uri="{FF2B5EF4-FFF2-40B4-BE49-F238E27FC236}">
                <a16:creationId xmlns:a16="http://schemas.microsoft.com/office/drawing/2014/main" id="{008F37E1-D060-43A4-A765-28509A31947F}"/>
              </a:ext>
            </a:extLst>
          </p:cNvPr>
          <p:cNvCxnSpPr/>
          <p:nvPr/>
        </p:nvCxnSpPr>
        <p:spPr>
          <a:xfrm>
            <a:off x="1691969" y="3790852"/>
            <a:ext cx="321924" cy="0"/>
          </a:xfrm>
          <a:prstGeom prst="straightConnector1">
            <a:avLst/>
          </a:prstGeom>
          <a:noFill/>
          <a:ln w="28575" cap="flat" cmpd="sng">
            <a:solidFill>
              <a:srgbClr val="002060"/>
            </a:solidFill>
            <a:prstDash val="solid"/>
            <a:miter lim="800000"/>
            <a:headEnd type="none" w="sm" len="sm"/>
            <a:tailEnd type="triangle" w="lg" len="lg"/>
          </a:ln>
        </p:spPr>
      </p:cxnSp>
      <p:sp>
        <p:nvSpPr>
          <p:cNvPr id="39" name="Google Shape;196;p1">
            <a:extLst>
              <a:ext uri="{FF2B5EF4-FFF2-40B4-BE49-F238E27FC236}">
                <a16:creationId xmlns:a16="http://schemas.microsoft.com/office/drawing/2014/main" id="{979509B3-0A33-DC37-58CE-0B4101D76A26}"/>
              </a:ext>
            </a:extLst>
          </p:cNvPr>
          <p:cNvSpPr txBox="1"/>
          <p:nvPr/>
        </p:nvSpPr>
        <p:spPr>
          <a:xfrm>
            <a:off x="-20320" y="3354201"/>
            <a:ext cx="1762877" cy="845855"/>
          </a:xfrm>
          <a:prstGeom prst="rect">
            <a:avLst/>
          </a:prstGeom>
          <a:noFill/>
          <a:ln>
            <a:noFill/>
          </a:ln>
        </p:spPr>
        <p:txBody>
          <a:bodyPr spcFirstLastPara="1" wrap="square" lIns="91425" tIns="45700" rIns="91425" bIns="45700" anchor="t" anchorCtr="0">
            <a:noAutofit/>
          </a:bodyPr>
          <a:lstStyle/>
          <a:p>
            <a:pPr marR="10160" algn="r" defTabSz="914400">
              <a:buClr>
                <a:srgbClr val="000000"/>
              </a:buClr>
              <a:buFont typeface="Arial"/>
              <a:buNone/>
            </a:pPr>
            <a:r>
              <a:rPr lang="en-US" sz="1700" i="1" kern="0" dirty="0">
                <a:solidFill>
                  <a:srgbClr val="000000"/>
                </a:solidFill>
                <a:ea typeface="Corbel"/>
                <a:cs typeface="Corbel"/>
                <a:sym typeface="Corbel"/>
              </a:rPr>
              <a:t>Reads from sequenced </a:t>
            </a:r>
          </a:p>
          <a:p>
            <a:pPr marR="10160" algn="r" defTabSz="914400">
              <a:buClr>
                <a:srgbClr val="000000"/>
              </a:buClr>
              <a:buFont typeface="Arial"/>
              <a:buNone/>
            </a:pPr>
            <a:r>
              <a:rPr lang="en-US" sz="1700" i="1" kern="0" dirty="0">
                <a:solidFill>
                  <a:srgbClr val="000000"/>
                </a:solidFill>
                <a:ea typeface="Corbel"/>
                <a:cs typeface="Corbel"/>
                <a:sym typeface="Corbel"/>
              </a:rPr>
              <a:t>genome</a:t>
            </a:r>
            <a:endParaRPr lang="en-US" sz="1700" kern="0" dirty="0">
              <a:solidFill>
                <a:srgbClr val="000000"/>
              </a:solidFill>
              <a:cs typeface="Arial"/>
              <a:sym typeface="Arial"/>
            </a:endParaRPr>
          </a:p>
        </p:txBody>
      </p:sp>
      <p:sp>
        <p:nvSpPr>
          <p:cNvPr id="40" name="Google Shape;201;p1">
            <a:extLst>
              <a:ext uri="{FF2B5EF4-FFF2-40B4-BE49-F238E27FC236}">
                <a16:creationId xmlns:a16="http://schemas.microsoft.com/office/drawing/2014/main" id="{F321AADE-9566-7B9C-223B-E52B51CCA068}"/>
              </a:ext>
            </a:extLst>
          </p:cNvPr>
          <p:cNvSpPr/>
          <p:nvPr/>
        </p:nvSpPr>
        <p:spPr>
          <a:xfrm>
            <a:off x="2075054" y="1995686"/>
            <a:ext cx="548640" cy="432000"/>
          </a:xfrm>
          <a:prstGeom prst="ellipse">
            <a:avLst/>
          </a:prstGeom>
          <a:solidFill>
            <a:srgbClr val="000000"/>
          </a:solidFill>
          <a:ln>
            <a:noFill/>
          </a:ln>
        </p:spPr>
        <p:txBody>
          <a:bodyPr spcFirstLastPara="1" wrap="square" lIns="0" tIns="0" rIns="0" bIns="36000"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n-US" sz="2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sym typeface="Arial"/>
              </a:rPr>
              <a:t>0.2</a:t>
            </a:r>
            <a:endParaRPr kumimoji="0" sz="2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endParaRPr>
          </a:p>
        </p:txBody>
      </p:sp>
      <p:sp>
        <p:nvSpPr>
          <p:cNvPr id="41" name="Google Shape;202;p1">
            <a:extLst>
              <a:ext uri="{FF2B5EF4-FFF2-40B4-BE49-F238E27FC236}">
                <a16:creationId xmlns:a16="http://schemas.microsoft.com/office/drawing/2014/main" id="{F1A09CB7-912C-1984-C747-C17CC5F3C1B1}"/>
              </a:ext>
            </a:extLst>
          </p:cNvPr>
          <p:cNvSpPr/>
          <p:nvPr/>
        </p:nvSpPr>
        <p:spPr>
          <a:xfrm>
            <a:off x="2075052" y="3284342"/>
            <a:ext cx="548640" cy="432000"/>
          </a:xfrm>
          <a:prstGeom prst="ellipse">
            <a:avLst/>
          </a:prstGeom>
          <a:solidFill>
            <a:srgbClr val="000000"/>
          </a:solidFill>
          <a:ln>
            <a:noFill/>
          </a:ln>
        </p:spPr>
        <p:txBody>
          <a:bodyPr spcFirstLastPara="1" wrap="square" lIns="0" tIns="0" rIns="0" bIns="36000"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n-US" sz="2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sym typeface="Arial"/>
              </a:rPr>
              <a:t>1</a:t>
            </a:r>
            <a:endParaRPr kumimoji="0" sz="2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endParaRPr>
          </a:p>
        </p:txBody>
      </p:sp>
      <p:sp>
        <p:nvSpPr>
          <p:cNvPr id="42" name="Google Shape;203;p1">
            <a:extLst>
              <a:ext uri="{FF2B5EF4-FFF2-40B4-BE49-F238E27FC236}">
                <a16:creationId xmlns:a16="http://schemas.microsoft.com/office/drawing/2014/main" id="{3D5800A0-1A6A-61E3-2360-B9A82386ACB0}"/>
              </a:ext>
            </a:extLst>
          </p:cNvPr>
          <p:cNvSpPr/>
          <p:nvPr/>
        </p:nvSpPr>
        <p:spPr>
          <a:xfrm>
            <a:off x="2075054" y="4224148"/>
            <a:ext cx="548640" cy="432000"/>
          </a:xfrm>
          <a:prstGeom prst="ellipse">
            <a:avLst/>
          </a:prstGeom>
          <a:solidFill>
            <a:srgbClr val="000000"/>
          </a:solidFill>
          <a:ln>
            <a:noFill/>
          </a:ln>
        </p:spPr>
        <p:txBody>
          <a:bodyPr spcFirstLastPara="1" wrap="square" lIns="0" tIns="0" rIns="0" bIns="36000"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n-US" sz="2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sym typeface="Arial"/>
              </a:rPr>
              <a:t>2</a:t>
            </a:r>
            <a:endParaRPr kumimoji="0" sz="2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endParaRPr>
          </a:p>
        </p:txBody>
      </p:sp>
      <p:sp>
        <p:nvSpPr>
          <p:cNvPr id="43" name="Google Shape;204;p1">
            <a:extLst>
              <a:ext uri="{FF2B5EF4-FFF2-40B4-BE49-F238E27FC236}">
                <a16:creationId xmlns:a16="http://schemas.microsoft.com/office/drawing/2014/main" id="{716BAAF5-ABAF-DB9A-71C1-D6C30F003F29}"/>
              </a:ext>
            </a:extLst>
          </p:cNvPr>
          <p:cNvSpPr/>
          <p:nvPr/>
        </p:nvSpPr>
        <p:spPr>
          <a:xfrm>
            <a:off x="2075052" y="5151707"/>
            <a:ext cx="548640" cy="432000"/>
          </a:xfrm>
          <a:prstGeom prst="ellipse">
            <a:avLst/>
          </a:prstGeom>
          <a:solidFill>
            <a:srgbClr val="000000"/>
          </a:solidFill>
          <a:ln>
            <a:noFill/>
          </a:ln>
        </p:spPr>
        <p:txBody>
          <a:bodyPr spcFirstLastPara="1" wrap="square" lIns="0" tIns="0" rIns="0" bIns="36000"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n-US" sz="2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sym typeface="Arial"/>
              </a:rPr>
              <a:t>3</a:t>
            </a:r>
            <a:endParaRPr kumimoji="0" sz="2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endParaRPr>
          </a:p>
        </p:txBody>
      </p:sp>
      <p:sp>
        <p:nvSpPr>
          <p:cNvPr id="44" name="Google Shape;185;p1">
            <a:extLst>
              <a:ext uri="{FF2B5EF4-FFF2-40B4-BE49-F238E27FC236}">
                <a16:creationId xmlns:a16="http://schemas.microsoft.com/office/drawing/2014/main" id="{D888FDB5-ED34-E689-A8C0-F0858D5807AB}"/>
              </a:ext>
            </a:extLst>
          </p:cNvPr>
          <p:cNvSpPr/>
          <p:nvPr/>
        </p:nvSpPr>
        <p:spPr>
          <a:xfrm>
            <a:off x="2013892" y="1288644"/>
            <a:ext cx="4864869" cy="548640"/>
          </a:xfrm>
          <a:prstGeom prst="roundRect">
            <a:avLst>
              <a:gd name="adj" fmla="val 16667"/>
            </a:avLst>
          </a:prstGeom>
          <a:solidFill>
            <a:srgbClr val="FFC000">
              <a:lumMod val="40000"/>
              <a:lumOff val="60000"/>
              <a:alpha val="76000"/>
            </a:srgbClr>
          </a:solidFill>
          <a:ln w="25400" cap="flat" cmpd="sng">
            <a:solidFill>
              <a:srgbClr val="002060"/>
            </a:solidFill>
            <a:prstDash val="solid"/>
            <a:round/>
            <a:headEnd type="none" w="sm" len="sm"/>
            <a:tailEnd type="none" w="sm" len="sm"/>
          </a:ln>
        </p:spPr>
        <p:txBody>
          <a:bodyPr spcFirstLastPara="1" wrap="square" lIns="91425" tIns="0" rIns="91425" bIns="0"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n-US" sz="2200" b="1" i="0" u="none" strike="noStrike" kern="0" cap="none" spc="0" normalizeH="0" baseline="0" noProof="0" dirty="0">
                <a:ln>
                  <a:noFill/>
                </a:ln>
                <a:solidFill>
                  <a:srgbClr val="000000"/>
                </a:solidFill>
                <a:effectLst/>
                <a:uLnTx/>
                <a:uFillTx/>
                <a:ea typeface="Corbel"/>
                <a:cs typeface="Corbel"/>
                <a:sym typeface="Corbel"/>
              </a:rPr>
              <a:t>Genome Graph Construction</a:t>
            </a:r>
            <a:endParaRPr kumimoji="0" sz="1400" b="0" i="0" u="none" strike="noStrike" kern="0" cap="none" spc="0" normalizeH="0" baseline="0" noProof="0" dirty="0">
              <a:ln>
                <a:noFill/>
              </a:ln>
              <a:solidFill>
                <a:srgbClr val="000000"/>
              </a:solidFill>
              <a:effectLst/>
              <a:uLnTx/>
              <a:uFillTx/>
              <a:cs typeface="Arial"/>
              <a:sym typeface="Arial"/>
            </a:endParaRPr>
          </a:p>
        </p:txBody>
      </p:sp>
      <p:cxnSp>
        <p:nvCxnSpPr>
          <p:cNvPr id="45" name="Google Shape;197;p1">
            <a:extLst>
              <a:ext uri="{FF2B5EF4-FFF2-40B4-BE49-F238E27FC236}">
                <a16:creationId xmlns:a16="http://schemas.microsoft.com/office/drawing/2014/main" id="{73A0E636-049E-07D7-BF80-F8C0ED1BF901}"/>
              </a:ext>
            </a:extLst>
          </p:cNvPr>
          <p:cNvCxnSpPr/>
          <p:nvPr/>
        </p:nvCxnSpPr>
        <p:spPr>
          <a:xfrm>
            <a:off x="4299893" y="1829648"/>
            <a:ext cx="0" cy="382038"/>
          </a:xfrm>
          <a:prstGeom prst="straightConnector1">
            <a:avLst/>
          </a:prstGeom>
          <a:noFill/>
          <a:ln w="28575" cap="flat" cmpd="sng">
            <a:solidFill>
              <a:srgbClr val="000000"/>
            </a:solidFill>
            <a:prstDash val="solid"/>
            <a:miter lim="800000"/>
            <a:headEnd type="none" w="sm" len="sm"/>
            <a:tailEnd type="triangle" w="lg" len="lg"/>
          </a:ln>
        </p:spPr>
      </p:cxnSp>
      <p:sp>
        <p:nvSpPr>
          <p:cNvPr id="46" name="Google Shape;201;p1">
            <a:extLst>
              <a:ext uri="{FF2B5EF4-FFF2-40B4-BE49-F238E27FC236}">
                <a16:creationId xmlns:a16="http://schemas.microsoft.com/office/drawing/2014/main" id="{3373EA4E-1D73-AF6D-1619-80ACDF08071A}"/>
              </a:ext>
            </a:extLst>
          </p:cNvPr>
          <p:cNvSpPr/>
          <p:nvPr/>
        </p:nvSpPr>
        <p:spPr>
          <a:xfrm>
            <a:off x="2069841" y="1069111"/>
            <a:ext cx="548640" cy="432000"/>
          </a:xfrm>
          <a:prstGeom prst="ellipse">
            <a:avLst/>
          </a:prstGeom>
          <a:solidFill>
            <a:srgbClr val="000000"/>
          </a:solidFill>
          <a:ln>
            <a:noFill/>
          </a:ln>
        </p:spPr>
        <p:txBody>
          <a:bodyPr spcFirstLastPara="1" wrap="square" lIns="0" tIns="0" rIns="0" bIns="36000"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n-US" sz="2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sym typeface="Arial"/>
              </a:rPr>
              <a:t>0.1</a:t>
            </a:r>
            <a:endParaRPr kumimoji="0" sz="2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endParaRPr>
          </a:p>
        </p:txBody>
      </p:sp>
      <p:cxnSp>
        <p:nvCxnSpPr>
          <p:cNvPr id="47" name="Google Shape;189;p1">
            <a:extLst>
              <a:ext uri="{FF2B5EF4-FFF2-40B4-BE49-F238E27FC236}">
                <a16:creationId xmlns:a16="http://schemas.microsoft.com/office/drawing/2014/main" id="{995463F1-3925-7A9E-ECC7-0874C17B56A2}"/>
              </a:ext>
            </a:extLst>
          </p:cNvPr>
          <p:cNvCxnSpPr>
            <a:cxnSpLocks/>
          </p:cNvCxnSpPr>
          <p:nvPr/>
        </p:nvCxnSpPr>
        <p:spPr>
          <a:xfrm flipV="1">
            <a:off x="1691969" y="1683999"/>
            <a:ext cx="329544" cy="192412"/>
          </a:xfrm>
          <a:prstGeom prst="straightConnector1">
            <a:avLst/>
          </a:prstGeom>
          <a:noFill/>
          <a:ln w="28575" cap="flat" cmpd="sng">
            <a:solidFill>
              <a:srgbClr val="000000"/>
            </a:solidFill>
            <a:prstDash val="solid"/>
            <a:miter lim="800000"/>
            <a:headEnd type="none" w="sm" len="sm"/>
            <a:tailEnd type="triangle" w="lg" len="lg"/>
          </a:ln>
        </p:spPr>
      </p:cxnSp>
      <p:cxnSp>
        <p:nvCxnSpPr>
          <p:cNvPr id="48" name="Google Shape;189;p1">
            <a:extLst>
              <a:ext uri="{FF2B5EF4-FFF2-40B4-BE49-F238E27FC236}">
                <a16:creationId xmlns:a16="http://schemas.microsoft.com/office/drawing/2014/main" id="{4F1BD472-DB75-35D4-75F2-74D5A344CFC5}"/>
              </a:ext>
            </a:extLst>
          </p:cNvPr>
          <p:cNvCxnSpPr>
            <a:cxnSpLocks/>
          </p:cNvCxnSpPr>
          <p:nvPr/>
        </p:nvCxnSpPr>
        <p:spPr>
          <a:xfrm>
            <a:off x="1691969" y="1432189"/>
            <a:ext cx="329431" cy="68421"/>
          </a:xfrm>
          <a:prstGeom prst="straightConnector1">
            <a:avLst/>
          </a:prstGeom>
          <a:noFill/>
          <a:ln w="28575" cap="flat" cmpd="sng">
            <a:solidFill>
              <a:srgbClr val="000000"/>
            </a:solidFill>
            <a:prstDash val="solid"/>
            <a:miter lim="800000"/>
            <a:headEnd type="none" w="sm" len="sm"/>
            <a:tailEnd type="triangle" w="lg" len="lg"/>
          </a:ln>
        </p:spPr>
      </p:cxnSp>
      <p:sp>
        <p:nvSpPr>
          <p:cNvPr id="49" name="Google Shape;190;p1">
            <a:extLst>
              <a:ext uri="{FF2B5EF4-FFF2-40B4-BE49-F238E27FC236}">
                <a16:creationId xmlns:a16="http://schemas.microsoft.com/office/drawing/2014/main" id="{63369917-D1E2-2C28-3DFB-EBD979712A2E}"/>
              </a:ext>
            </a:extLst>
          </p:cNvPr>
          <p:cNvSpPr txBox="1"/>
          <p:nvPr/>
        </p:nvSpPr>
        <p:spPr>
          <a:xfrm>
            <a:off x="4360853" y="1830478"/>
            <a:ext cx="1917913" cy="394842"/>
          </a:xfrm>
          <a:prstGeom prst="rect">
            <a:avLst/>
          </a:prstGeom>
          <a:noFill/>
          <a:ln>
            <a:noFill/>
          </a:ln>
        </p:spPr>
        <p:txBody>
          <a:bodyPr spcFirstLastPara="1" wrap="square" lIns="91425" tIns="45700" rIns="91425" bIns="45700" anchor="t" anchorCtr="0">
            <a:noAutofit/>
          </a:bodyPr>
          <a:lstStyle/>
          <a:p>
            <a:pPr marR="10160" defTabSz="914400">
              <a:buClr>
                <a:srgbClr val="000000"/>
              </a:buClr>
              <a:buFont typeface="Arial"/>
              <a:buNone/>
            </a:pPr>
            <a:r>
              <a:rPr lang="en-US" sz="1700" i="1" kern="0" dirty="0">
                <a:solidFill>
                  <a:srgbClr val="000000"/>
                </a:solidFill>
                <a:ea typeface="Corbel"/>
                <a:cs typeface="Corbel"/>
                <a:sym typeface="Corbel"/>
              </a:rPr>
              <a:t>Genome graph</a:t>
            </a:r>
            <a:endParaRPr sz="1700" kern="0" dirty="0">
              <a:solidFill>
                <a:srgbClr val="000000"/>
              </a:solidFill>
              <a:cs typeface="Arial"/>
              <a:sym typeface="Arial"/>
            </a:endParaRPr>
          </a:p>
        </p:txBody>
      </p:sp>
      <p:cxnSp>
        <p:nvCxnSpPr>
          <p:cNvPr id="50" name="Google Shape;197;p1">
            <a:extLst>
              <a:ext uri="{FF2B5EF4-FFF2-40B4-BE49-F238E27FC236}">
                <a16:creationId xmlns:a16="http://schemas.microsoft.com/office/drawing/2014/main" id="{E94A7630-EB53-B1F6-EB1C-96CF9E650232}"/>
              </a:ext>
            </a:extLst>
          </p:cNvPr>
          <p:cNvCxnSpPr>
            <a:cxnSpLocks/>
          </p:cNvCxnSpPr>
          <p:nvPr/>
        </p:nvCxnSpPr>
        <p:spPr>
          <a:xfrm flipH="1">
            <a:off x="4295973" y="2770405"/>
            <a:ext cx="3920" cy="729508"/>
          </a:xfrm>
          <a:prstGeom prst="straightConnector1">
            <a:avLst/>
          </a:prstGeom>
          <a:noFill/>
          <a:ln w="28575" cap="flat" cmpd="sng">
            <a:solidFill>
              <a:srgbClr val="000000"/>
            </a:solidFill>
            <a:prstDash val="solid"/>
            <a:miter lim="800000"/>
            <a:headEnd type="none" w="sm" len="sm"/>
            <a:tailEnd type="triangle" w="lg" len="lg"/>
          </a:ln>
        </p:spPr>
      </p:cxnSp>
      <p:sp>
        <p:nvSpPr>
          <p:cNvPr id="51" name="Google Shape;190;p1">
            <a:extLst>
              <a:ext uri="{FF2B5EF4-FFF2-40B4-BE49-F238E27FC236}">
                <a16:creationId xmlns:a16="http://schemas.microsoft.com/office/drawing/2014/main" id="{91EB97D1-B610-698D-4FC9-69EC989F5B21}"/>
              </a:ext>
            </a:extLst>
          </p:cNvPr>
          <p:cNvSpPr txBox="1"/>
          <p:nvPr/>
        </p:nvSpPr>
        <p:spPr>
          <a:xfrm>
            <a:off x="4360853" y="2801715"/>
            <a:ext cx="4010987" cy="419230"/>
          </a:xfrm>
          <a:prstGeom prst="rect">
            <a:avLst/>
          </a:prstGeom>
          <a:noFill/>
          <a:ln>
            <a:noFill/>
          </a:ln>
        </p:spPr>
        <p:txBody>
          <a:bodyPr spcFirstLastPara="1" wrap="square" lIns="91425" tIns="45700" rIns="91425" bIns="45700" anchor="t" anchorCtr="0">
            <a:noAutofit/>
          </a:bodyPr>
          <a:lstStyle/>
          <a:p>
            <a:pPr marR="10160" defTabSz="914400">
              <a:buClr>
                <a:srgbClr val="000000"/>
              </a:buClr>
              <a:buFont typeface="Arial"/>
              <a:buNone/>
            </a:pPr>
            <a:r>
              <a:rPr lang="en-US" sz="1700" i="1" kern="0" dirty="0">
                <a:solidFill>
                  <a:srgbClr val="000000"/>
                </a:solidFill>
                <a:ea typeface="Corbel"/>
                <a:cs typeface="Corbel"/>
                <a:sym typeface="Corbel"/>
              </a:rPr>
              <a:t>Hash-table-based index (of graph nodes)</a:t>
            </a:r>
            <a:endParaRPr sz="1700" kern="0" dirty="0">
              <a:solidFill>
                <a:srgbClr val="000000"/>
              </a:solidFill>
              <a:cs typeface="Arial"/>
              <a:sym typeface="Arial"/>
            </a:endParaRPr>
          </a:p>
        </p:txBody>
      </p:sp>
      <p:cxnSp>
        <p:nvCxnSpPr>
          <p:cNvPr id="52" name="Google Shape;197;p1">
            <a:extLst>
              <a:ext uri="{FF2B5EF4-FFF2-40B4-BE49-F238E27FC236}">
                <a16:creationId xmlns:a16="http://schemas.microsoft.com/office/drawing/2014/main" id="{3BC4424D-0445-84C8-7861-83D7D0F09E96}"/>
              </a:ext>
            </a:extLst>
          </p:cNvPr>
          <p:cNvCxnSpPr/>
          <p:nvPr/>
        </p:nvCxnSpPr>
        <p:spPr>
          <a:xfrm>
            <a:off x="4299893" y="4063517"/>
            <a:ext cx="0" cy="382038"/>
          </a:xfrm>
          <a:prstGeom prst="straightConnector1">
            <a:avLst/>
          </a:prstGeom>
          <a:noFill/>
          <a:ln w="28575" cap="flat" cmpd="sng">
            <a:solidFill>
              <a:srgbClr val="000000"/>
            </a:solidFill>
            <a:prstDash val="solid"/>
            <a:miter lim="800000"/>
            <a:headEnd type="none" w="sm" len="sm"/>
            <a:tailEnd type="triangle" w="lg" len="lg"/>
          </a:ln>
        </p:spPr>
      </p:cxnSp>
      <p:sp>
        <p:nvSpPr>
          <p:cNvPr id="53" name="Google Shape;190;p1">
            <a:extLst>
              <a:ext uri="{FF2B5EF4-FFF2-40B4-BE49-F238E27FC236}">
                <a16:creationId xmlns:a16="http://schemas.microsoft.com/office/drawing/2014/main" id="{82B7C302-6B96-3186-54FA-064EED9659A5}"/>
              </a:ext>
            </a:extLst>
          </p:cNvPr>
          <p:cNvSpPr txBox="1"/>
          <p:nvPr/>
        </p:nvSpPr>
        <p:spPr>
          <a:xfrm>
            <a:off x="4360853" y="4064347"/>
            <a:ext cx="4010987" cy="394842"/>
          </a:xfrm>
          <a:prstGeom prst="rect">
            <a:avLst/>
          </a:prstGeom>
          <a:noFill/>
          <a:ln>
            <a:noFill/>
          </a:ln>
        </p:spPr>
        <p:txBody>
          <a:bodyPr spcFirstLastPara="1" wrap="square" lIns="91425" tIns="45700" rIns="91425" bIns="45700" anchor="t" anchorCtr="0">
            <a:noAutofit/>
          </a:bodyPr>
          <a:lstStyle/>
          <a:p>
            <a:pPr marR="10160" defTabSz="914400">
              <a:buClr>
                <a:srgbClr val="000000"/>
              </a:buClr>
              <a:buFont typeface="Arial"/>
              <a:buNone/>
            </a:pPr>
            <a:r>
              <a:rPr lang="en-US" sz="1700" i="1" kern="0" dirty="0">
                <a:solidFill>
                  <a:srgbClr val="000000"/>
                </a:solidFill>
                <a:ea typeface="Corbel"/>
                <a:cs typeface="Corbel"/>
                <a:sym typeface="Corbel"/>
              </a:rPr>
              <a:t>Candidate mapping locations (subgraphs)</a:t>
            </a:r>
            <a:endParaRPr sz="1700" kern="0" dirty="0">
              <a:solidFill>
                <a:srgbClr val="000000"/>
              </a:solidFill>
              <a:cs typeface="Arial"/>
              <a:sym typeface="Arial"/>
            </a:endParaRPr>
          </a:p>
        </p:txBody>
      </p:sp>
      <p:cxnSp>
        <p:nvCxnSpPr>
          <p:cNvPr id="54" name="Google Shape;197;p1">
            <a:extLst>
              <a:ext uri="{FF2B5EF4-FFF2-40B4-BE49-F238E27FC236}">
                <a16:creationId xmlns:a16="http://schemas.microsoft.com/office/drawing/2014/main" id="{CB08DCA0-DD76-5F0C-1A76-F073C9FC635B}"/>
              </a:ext>
            </a:extLst>
          </p:cNvPr>
          <p:cNvCxnSpPr/>
          <p:nvPr/>
        </p:nvCxnSpPr>
        <p:spPr>
          <a:xfrm>
            <a:off x="4299892" y="4989341"/>
            <a:ext cx="0" cy="382038"/>
          </a:xfrm>
          <a:prstGeom prst="straightConnector1">
            <a:avLst/>
          </a:prstGeom>
          <a:noFill/>
          <a:ln w="28575" cap="flat" cmpd="sng">
            <a:solidFill>
              <a:srgbClr val="000000"/>
            </a:solidFill>
            <a:prstDash val="solid"/>
            <a:miter lim="800000"/>
            <a:headEnd type="none" w="sm" len="sm"/>
            <a:tailEnd type="triangle" w="lg" len="lg"/>
          </a:ln>
        </p:spPr>
      </p:cxnSp>
      <p:sp>
        <p:nvSpPr>
          <p:cNvPr id="55" name="Google Shape;190;p1">
            <a:extLst>
              <a:ext uri="{FF2B5EF4-FFF2-40B4-BE49-F238E27FC236}">
                <a16:creationId xmlns:a16="http://schemas.microsoft.com/office/drawing/2014/main" id="{D0A94E71-8666-CA18-A540-D09B385B5EA8}"/>
              </a:ext>
            </a:extLst>
          </p:cNvPr>
          <p:cNvSpPr txBox="1"/>
          <p:nvPr/>
        </p:nvSpPr>
        <p:spPr>
          <a:xfrm>
            <a:off x="4360853" y="4990171"/>
            <a:ext cx="4772988" cy="394842"/>
          </a:xfrm>
          <a:prstGeom prst="rect">
            <a:avLst/>
          </a:prstGeom>
          <a:noFill/>
          <a:ln>
            <a:noFill/>
          </a:ln>
        </p:spPr>
        <p:txBody>
          <a:bodyPr spcFirstLastPara="1" wrap="square" lIns="91425" tIns="45700" rIns="91425" bIns="45700" anchor="t" anchorCtr="0">
            <a:noAutofit/>
          </a:bodyPr>
          <a:lstStyle/>
          <a:p>
            <a:pPr marR="10160" defTabSz="914400">
              <a:buClr>
                <a:srgbClr val="000000"/>
              </a:buClr>
              <a:buFont typeface="Arial"/>
              <a:buNone/>
            </a:pPr>
            <a:r>
              <a:rPr lang="en-US" sz="1700" i="1" kern="0" dirty="0">
                <a:solidFill>
                  <a:srgbClr val="000000"/>
                </a:solidFill>
                <a:ea typeface="Corbel"/>
                <a:cs typeface="Corbel"/>
                <a:sym typeface="Corbel"/>
              </a:rPr>
              <a:t>Remaining candidate mapping locations (subgraphs)</a:t>
            </a:r>
            <a:endParaRPr sz="1700" kern="0" dirty="0">
              <a:solidFill>
                <a:srgbClr val="000000"/>
              </a:solidFill>
              <a:cs typeface="Arial"/>
              <a:sym typeface="Arial"/>
            </a:endParaRPr>
          </a:p>
        </p:txBody>
      </p:sp>
      <p:cxnSp>
        <p:nvCxnSpPr>
          <p:cNvPr id="56" name="Google Shape;197;p1">
            <a:extLst>
              <a:ext uri="{FF2B5EF4-FFF2-40B4-BE49-F238E27FC236}">
                <a16:creationId xmlns:a16="http://schemas.microsoft.com/office/drawing/2014/main" id="{33D9620E-12E4-FC4D-CE6E-7C365BBA9184}"/>
              </a:ext>
            </a:extLst>
          </p:cNvPr>
          <p:cNvCxnSpPr>
            <a:cxnSpLocks/>
          </p:cNvCxnSpPr>
          <p:nvPr/>
        </p:nvCxnSpPr>
        <p:spPr>
          <a:xfrm>
            <a:off x="4295973" y="5915165"/>
            <a:ext cx="0" cy="309549"/>
          </a:xfrm>
          <a:prstGeom prst="straightConnector1">
            <a:avLst/>
          </a:prstGeom>
          <a:noFill/>
          <a:ln w="28575" cap="flat" cmpd="sng">
            <a:solidFill>
              <a:srgbClr val="000000"/>
            </a:solidFill>
            <a:prstDash val="solid"/>
            <a:miter lim="800000"/>
            <a:headEnd type="none" w="sm" len="sm"/>
            <a:tailEnd type="triangle" w="lg" len="lg"/>
          </a:ln>
        </p:spPr>
      </p:cxnSp>
      <p:sp>
        <p:nvSpPr>
          <p:cNvPr id="57" name="Google Shape;190;p1">
            <a:extLst>
              <a:ext uri="{FF2B5EF4-FFF2-40B4-BE49-F238E27FC236}">
                <a16:creationId xmlns:a16="http://schemas.microsoft.com/office/drawing/2014/main" id="{0197C3EC-766B-9F81-865C-53760D53765F}"/>
              </a:ext>
            </a:extLst>
          </p:cNvPr>
          <p:cNvSpPr txBox="1"/>
          <p:nvPr/>
        </p:nvSpPr>
        <p:spPr>
          <a:xfrm>
            <a:off x="2021399" y="6180191"/>
            <a:ext cx="4857361" cy="346824"/>
          </a:xfrm>
          <a:prstGeom prst="rect">
            <a:avLst/>
          </a:prstGeom>
          <a:noFill/>
          <a:ln>
            <a:noFill/>
          </a:ln>
        </p:spPr>
        <p:txBody>
          <a:bodyPr spcFirstLastPara="1" wrap="square" lIns="91425" tIns="45700" rIns="91425" bIns="45700" anchor="t" anchorCtr="0">
            <a:noAutofit/>
          </a:bodyPr>
          <a:lstStyle/>
          <a:p>
            <a:pPr marR="10160" algn="ctr" defTabSz="914400">
              <a:buClr>
                <a:srgbClr val="000000"/>
              </a:buClr>
              <a:buFont typeface="Arial"/>
              <a:buNone/>
            </a:pPr>
            <a:r>
              <a:rPr lang="en-US" sz="1700" i="1" kern="0" dirty="0">
                <a:solidFill>
                  <a:srgbClr val="000000"/>
                </a:solidFill>
                <a:ea typeface="Corbel"/>
                <a:cs typeface="Corbel"/>
                <a:sym typeface="Corbel"/>
              </a:rPr>
              <a:t>Optimal alignment between read &amp; subgraph</a:t>
            </a:r>
            <a:endParaRPr sz="1700" kern="0" dirty="0">
              <a:solidFill>
                <a:srgbClr val="000000"/>
              </a:solidFill>
              <a:cs typeface="Arial"/>
              <a:sym typeface="Arial"/>
            </a:endParaRPr>
          </a:p>
        </p:txBody>
      </p:sp>
      <p:cxnSp>
        <p:nvCxnSpPr>
          <p:cNvPr id="58" name="Straight Connector 57">
            <a:extLst>
              <a:ext uri="{FF2B5EF4-FFF2-40B4-BE49-F238E27FC236}">
                <a16:creationId xmlns:a16="http://schemas.microsoft.com/office/drawing/2014/main" id="{E3833182-5120-2506-0215-C1F94760332B}"/>
              </a:ext>
            </a:extLst>
          </p:cNvPr>
          <p:cNvCxnSpPr>
            <a:cxnSpLocks/>
          </p:cNvCxnSpPr>
          <p:nvPr/>
        </p:nvCxnSpPr>
        <p:spPr>
          <a:xfrm>
            <a:off x="10160" y="3201782"/>
            <a:ext cx="9144000" cy="0"/>
          </a:xfrm>
          <a:prstGeom prst="line">
            <a:avLst/>
          </a:prstGeom>
          <a:noFill/>
          <a:ln w="28575" cap="flat" cmpd="sng" algn="ctr">
            <a:solidFill>
              <a:srgbClr val="000000"/>
            </a:solidFill>
            <a:prstDash val="sysDash"/>
          </a:ln>
          <a:effectLst/>
        </p:spPr>
      </p:cxnSp>
    </p:spTree>
    <p:extLst>
      <p:ext uri="{BB962C8B-B14F-4D97-AF65-F5344CB8AC3E}">
        <p14:creationId xmlns:p14="http://schemas.microsoft.com/office/powerpoint/2010/main" val="2352438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2">
                                            <p:txEl>
                                              <p:pRg st="0" end="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2">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2">
                                            <p:txEl>
                                              <p:pRg st="17" end="17"/>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2">
                                            <p:txEl>
                                              <p:pRg st="18" end="18"/>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7"/>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8"/>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7"/>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5"/>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9"/>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50"/>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51"/>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39"/>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8"/>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52"/>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53"/>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54"/>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55"/>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56"/>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4" grpId="0" animBg="1"/>
      <p:bldP spid="35" grpId="0" animBg="1"/>
      <p:bldP spid="36" grpId="0" animBg="1"/>
      <p:bldP spid="37" grpId="0"/>
      <p:bldP spid="39" grpId="0"/>
      <p:bldP spid="40" grpId="0" animBg="1"/>
      <p:bldP spid="41" grpId="0" animBg="1"/>
      <p:bldP spid="42" grpId="0" animBg="1"/>
      <p:bldP spid="43" grpId="0" animBg="1"/>
      <p:bldP spid="44" grpId="0" animBg="1"/>
      <p:bldP spid="46" grpId="0" animBg="1"/>
      <p:bldP spid="49" grpId="0"/>
      <p:bldP spid="51" grpId="0"/>
      <p:bldP spid="53" grpId="0"/>
      <p:bldP spid="55" grpId="0"/>
      <p:bldP spid="5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57533D-6578-9244-9E1E-65F2A91829C2}"/>
              </a:ext>
            </a:extLst>
          </p:cNvPr>
          <p:cNvSpPr>
            <a:spLocks noGrp="1"/>
          </p:cNvSpPr>
          <p:nvPr>
            <p:ph type="title"/>
          </p:nvPr>
        </p:nvSpPr>
        <p:spPr>
          <a:xfrm>
            <a:off x="366963" y="257434"/>
            <a:ext cx="8410073" cy="753467"/>
          </a:xfrm>
        </p:spPr>
        <p:txBody>
          <a:bodyPr>
            <a:normAutofit fontScale="90000"/>
          </a:bodyPr>
          <a:lstStyle/>
          <a:p>
            <a:r>
              <a:rPr lang="en-US" dirty="0"/>
              <a:t>Current State of Sequencing</a:t>
            </a:r>
          </a:p>
        </p:txBody>
      </p:sp>
      <p:sp>
        <p:nvSpPr>
          <p:cNvPr id="3" name="Content Placeholder 2">
            <a:extLst>
              <a:ext uri="{FF2B5EF4-FFF2-40B4-BE49-F238E27FC236}">
                <a16:creationId xmlns:a16="http://schemas.microsoft.com/office/drawing/2014/main" id="{3D9248F6-5736-8940-A0E5-90DF88C81348}"/>
              </a:ext>
            </a:extLst>
          </p:cNvPr>
          <p:cNvSpPr>
            <a:spLocks noGrp="1"/>
          </p:cNvSpPr>
          <p:nvPr>
            <p:ph idx="1"/>
          </p:nvPr>
        </p:nvSpPr>
        <p:spPr>
          <a:xfrm>
            <a:off x="366963" y="6158167"/>
            <a:ext cx="8410073" cy="270768"/>
          </a:xfrm>
        </p:spPr>
        <p:txBody>
          <a:bodyPr>
            <a:normAutofit fontScale="70000" lnSpcReduction="20000"/>
          </a:bodyPr>
          <a:lstStyle/>
          <a:p>
            <a:pPr marL="179387" indent="0" algn="r">
              <a:buNone/>
            </a:pPr>
            <a:r>
              <a:rPr lang="en-US" dirty="0"/>
              <a:t>*From NIH (</a:t>
            </a:r>
            <a:r>
              <a:rPr lang="en-US" dirty="0">
                <a:solidFill>
                  <a:srgbClr val="0070C0"/>
                </a:solidFill>
                <a:hlinkClick r:id="rId3">
                  <a:extLst>
                    <a:ext uri="{A12FA001-AC4F-418D-AE19-62706E023703}">
                      <ahyp:hlinkClr xmlns:ahyp="http://schemas.microsoft.com/office/drawing/2018/hyperlinkcolor" val="tx"/>
                    </a:ext>
                  </a:extLst>
                </a:hlinkClick>
              </a:rPr>
              <a:t>https://www.genome.gov/about-genomics/fact-sheets/DNA-Sequencing-Costs-Data</a:t>
            </a:r>
            <a:r>
              <a:rPr lang="en-US" dirty="0"/>
              <a:t>)</a:t>
            </a:r>
          </a:p>
        </p:txBody>
      </p:sp>
      <p:sp>
        <p:nvSpPr>
          <p:cNvPr id="4" name="Slide Number Placeholder 3">
            <a:extLst>
              <a:ext uri="{FF2B5EF4-FFF2-40B4-BE49-F238E27FC236}">
                <a16:creationId xmlns:a16="http://schemas.microsoft.com/office/drawing/2014/main" id="{B2815424-7A83-4648-A35C-4267CACD2F06}"/>
              </a:ext>
            </a:extLst>
          </p:cNvPr>
          <p:cNvSpPr>
            <a:spLocks noGrp="1"/>
          </p:cNvSpPr>
          <p:nvPr>
            <p:ph type="sldNum" sz="quarter" idx="10"/>
          </p:nvPr>
        </p:nvSpPr>
        <p:spPr/>
        <p:txBody>
          <a:bodyPr/>
          <a:lstStyle/>
          <a:p>
            <a:fld id="{BE67019E-6B59-9444-A8F8-0CFAB6B6981D}" type="slidenum">
              <a:rPr lang="en-US" smtClean="0"/>
              <a:pPr/>
              <a:t>5</a:t>
            </a:fld>
            <a:endParaRPr lang="en-US" dirty="0"/>
          </a:p>
        </p:txBody>
      </p:sp>
      <p:pic>
        <p:nvPicPr>
          <p:cNvPr id="1026" name="Picture 2" descr="Graph: Sequencing Cost Per Genome">
            <a:extLst>
              <a:ext uri="{FF2B5EF4-FFF2-40B4-BE49-F238E27FC236}">
                <a16:creationId xmlns:a16="http://schemas.microsoft.com/office/drawing/2014/main" id="{05BDADF6-7FD8-26BA-D50E-14803431C9D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4138" y="1228134"/>
            <a:ext cx="8375725" cy="47127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750901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401821-9C74-46A0-845B-8CCAC94F231C}"/>
              </a:ext>
            </a:extLst>
          </p:cNvPr>
          <p:cNvSpPr>
            <a:spLocks noGrp="1"/>
          </p:cNvSpPr>
          <p:nvPr>
            <p:ph type="title"/>
          </p:nvPr>
        </p:nvSpPr>
        <p:spPr/>
        <p:txBody>
          <a:bodyPr>
            <a:normAutofit fontScale="90000"/>
          </a:bodyPr>
          <a:lstStyle/>
          <a:p>
            <a:r>
              <a:rPr lang="en-US" dirty="0"/>
              <a:t>S</a:t>
            </a:r>
            <a:r>
              <a:rPr lang="en-US" dirty="0">
                <a:latin typeface="+mj-lt"/>
              </a:rPr>
              <a:t>2</a:t>
            </a:r>
            <a:r>
              <a:rPr lang="en-US" dirty="0"/>
              <a:t>S vs. S</a:t>
            </a:r>
            <a:r>
              <a:rPr lang="en-US" dirty="0">
                <a:latin typeface="+mj-lt"/>
              </a:rPr>
              <a:t>2</a:t>
            </a:r>
            <a:r>
              <a:rPr lang="en-US" dirty="0"/>
              <a:t>G Alignment</a:t>
            </a:r>
          </a:p>
        </p:txBody>
      </p:sp>
      <p:sp>
        <p:nvSpPr>
          <p:cNvPr id="4" name="Slide Number Placeholder 3">
            <a:extLst>
              <a:ext uri="{FF2B5EF4-FFF2-40B4-BE49-F238E27FC236}">
                <a16:creationId xmlns:a16="http://schemas.microsoft.com/office/drawing/2014/main" id="{82E4B076-C96D-4729-A097-86B7C9142CEE}"/>
              </a:ext>
            </a:extLst>
          </p:cNvPr>
          <p:cNvSpPr>
            <a:spLocks noGrp="1"/>
          </p:cNvSpPr>
          <p:nvPr>
            <p:ph type="sldNum" sz="quarter" idx="10"/>
          </p:nvPr>
        </p:nvSpPr>
        <p:spPr/>
        <p:txBody>
          <a:bodyPr/>
          <a:lstStyle/>
          <a:p>
            <a:fld id="{BE67019E-6B59-9444-A8F8-0CFAB6B6981D}" type="slidenum">
              <a:rPr lang="en-US" smtClean="0"/>
              <a:pPr/>
              <a:t>50</a:t>
            </a:fld>
            <a:endParaRPr lang="en-US" dirty="0"/>
          </a:p>
        </p:txBody>
      </p:sp>
      <p:pic>
        <p:nvPicPr>
          <p:cNvPr id="8" name="Picture 7" descr="A screenshot of a computer screen&#10;&#10;Description automatically generated with medium confidence">
            <a:extLst>
              <a:ext uri="{FF2B5EF4-FFF2-40B4-BE49-F238E27FC236}">
                <a16:creationId xmlns:a16="http://schemas.microsoft.com/office/drawing/2014/main" id="{BF16C88C-4ED6-AA77-5C07-7A14D8199EC6}"/>
              </a:ext>
            </a:extLst>
          </p:cNvPr>
          <p:cNvPicPr>
            <a:picLocks noChangeAspect="1"/>
          </p:cNvPicPr>
          <p:nvPr/>
        </p:nvPicPr>
        <p:blipFill>
          <a:blip r:embed="rId3"/>
          <a:stretch>
            <a:fillRect/>
          </a:stretch>
        </p:blipFill>
        <p:spPr>
          <a:xfrm>
            <a:off x="76648" y="1331431"/>
            <a:ext cx="8700388" cy="2482938"/>
          </a:xfrm>
          <a:prstGeom prst="rect">
            <a:avLst/>
          </a:prstGeom>
        </p:spPr>
      </p:pic>
      <p:sp>
        <p:nvSpPr>
          <p:cNvPr id="6" name="TextBox 5">
            <a:extLst>
              <a:ext uri="{FF2B5EF4-FFF2-40B4-BE49-F238E27FC236}">
                <a16:creationId xmlns:a16="http://schemas.microsoft.com/office/drawing/2014/main" id="{2EAF5574-BD76-CFAD-C18A-15952441DD9B}"/>
              </a:ext>
            </a:extLst>
          </p:cNvPr>
          <p:cNvSpPr txBox="1"/>
          <p:nvPr/>
        </p:nvSpPr>
        <p:spPr>
          <a:xfrm>
            <a:off x="366963" y="3962039"/>
            <a:ext cx="8410073" cy="2265141"/>
          </a:xfrm>
          <a:prstGeom prst="roundRect">
            <a:avLst>
              <a:gd name="adj" fmla="val 4777"/>
            </a:avLst>
          </a:prstGeom>
          <a:solidFill>
            <a:srgbClr val="7030A0">
              <a:alpha val="19000"/>
            </a:srgbClr>
          </a:solidFill>
          <a:ln>
            <a:noFill/>
          </a:ln>
        </p:spPr>
        <p:txBody>
          <a:bodyPr wrap="square" rtlCol="0" anchor="ctr" anchorCtr="0">
            <a:noAutofit/>
          </a:bodyPr>
          <a:lstStyle/>
          <a:p>
            <a:pPr lvl="0" algn="ctr">
              <a:spcAft>
                <a:spcPts val="600"/>
              </a:spcAft>
              <a:defRPr/>
            </a:pPr>
            <a:r>
              <a:rPr lang="en-US" sz="2400" dirty="0"/>
              <a:t>In contrast to </a:t>
            </a:r>
            <a:r>
              <a:rPr lang="en-US" sz="2400" dirty="0">
                <a:solidFill>
                  <a:srgbClr val="0070C0"/>
                </a:solidFill>
              </a:rPr>
              <a:t>S2S alignment</a:t>
            </a:r>
            <a:r>
              <a:rPr lang="en-US" sz="2400" dirty="0"/>
              <a:t>, </a:t>
            </a:r>
          </a:p>
          <a:p>
            <a:pPr lvl="0" algn="ctr">
              <a:spcAft>
                <a:spcPts val="600"/>
              </a:spcAft>
              <a:defRPr/>
            </a:pPr>
            <a:r>
              <a:rPr lang="en-US" sz="2400" dirty="0">
                <a:solidFill>
                  <a:srgbClr val="00B050"/>
                </a:solidFill>
              </a:rPr>
              <a:t>S2G</a:t>
            </a:r>
            <a:r>
              <a:rPr lang="en-US" sz="2400" dirty="0"/>
              <a:t> </a:t>
            </a:r>
            <a:r>
              <a:rPr lang="en-US" sz="2400" dirty="0">
                <a:solidFill>
                  <a:srgbClr val="00B050"/>
                </a:solidFill>
              </a:rPr>
              <a:t>alignment</a:t>
            </a:r>
            <a:r>
              <a:rPr lang="en-US" sz="2400" dirty="0"/>
              <a:t> must incorporate </a:t>
            </a:r>
            <a:r>
              <a:rPr lang="en-US" sz="2400" b="1" dirty="0">
                <a:solidFill>
                  <a:srgbClr val="C00000"/>
                </a:solidFill>
              </a:rPr>
              <a:t>non-neighboring characters </a:t>
            </a:r>
          </a:p>
          <a:p>
            <a:pPr lvl="0" algn="ctr">
              <a:spcAft>
                <a:spcPts val="600"/>
              </a:spcAft>
              <a:defRPr/>
            </a:pPr>
            <a:r>
              <a:rPr lang="en-US" sz="2400" dirty="0"/>
              <a:t>as well whenever there is an edge (i.e., </a:t>
            </a:r>
            <a:r>
              <a:rPr lang="en-US" sz="2400" b="1" i="1" dirty="0">
                <a:solidFill>
                  <a:srgbClr val="C00000"/>
                </a:solidFill>
              </a:rPr>
              <a:t>hop</a:t>
            </a:r>
            <a:r>
              <a:rPr lang="en-US" sz="2400" dirty="0"/>
              <a:t>) </a:t>
            </a:r>
          </a:p>
          <a:p>
            <a:pPr lvl="0" algn="ctr">
              <a:spcAft>
                <a:spcPts val="600"/>
              </a:spcAft>
              <a:defRPr/>
            </a:pPr>
            <a:r>
              <a:rPr lang="en-US" sz="2400" dirty="0"/>
              <a:t>from the non-neighboring character to the current character</a:t>
            </a:r>
          </a:p>
        </p:txBody>
      </p:sp>
    </p:spTree>
    <p:extLst>
      <p:ext uri="{BB962C8B-B14F-4D97-AF65-F5344CB8AC3E}">
        <p14:creationId xmlns:p14="http://schemas.microsoft.com/office/powerpoint/2010/main" val="12335296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689"/>
        <p:cNvGrpSpPr/>
        <p:nvPr/>
      </p:nvGrpSpPr>
      <p:grpSpPr>
        <a:xfrm>
          <a:off x="0" y="0"/>
          <a:ext cx="0" cy="0"/>
          <a:chOff x="0" y="0"/>
          <a:chExt cx="0" cy="0"/>
        </a:xfrm>
      </p:grpSpPr>
      <p:sp>
        <p:nvSpPr>
          <p:cNvPr id="691" name="Google Shape;691;p96"/>
          <p:cNvSpPr txBox="1">
            <a:spLocks noGrp="1"/>
          </p:cNvSpPr>
          <p:nvPr>
            <p:ph type="body" idx="1"/>
          </p:nvPr>
        </p:nvSpPr>
        <p:spPr>
          <a:xfrm>
            <a:off x="366963" y="1182414"/>
            <a:ext cx="8410212" cy="5901292"/>
          </a:xfrm>
          <a:prstGeom prst="rect">
            <a:avLst/>
          </a:prstGeom>
          <a:noFill/>
          <a:ln>
            <a:noFill/>
          </a:ln>
        </p:spPr>
        <p:txBody>
          <a:bodyPr spcFirstLastPara="1" vert="horz" wrap="square" lIns="0" tIns="45700" rIns="0" bIns="45700" rtlCol="0" anchor="t" anchorCtr="0">
            <a:noAutofit/>
          </a:bodyPr>
          <a:lstStyle/>
          <a:p>
            <a:pPr marL="192088" indent="0">
              <a:lnSpc>
                <a:spcPct val="120000"/>
              </a:lnSpc>
              <a:spcBef>
                <a:spcPts val="0"/>
              </a:spcBef>
              <a:spcAft>
                <a:spcPts val="1200"/>
              </a:spcAft>
              <a:buSzPts val="1600"/>
              <a:buNone/>
            </a:pPr>
            <a:r>
              <a:rPr lang="en-US" sz="2400" b="1" dirty="0">
                <a:solidFill>
                  <a:srgbClr val="0070C0"/>
                </a:solidFill>
              </a:rPr>
              <a:t>Observation 1: </a:t>
            </a:r>
            <a:r>
              <a:rPr lang="en-US" sz="2400" dirty="0">
                <a:solidFill>
                  <a:schemeClr val="tx1"/>
                </a:solidFill>
              </a:rPr>
              <a:t>Alignment Step is the Bottleneck</a:t>
            </a:r>
          </a:p>
          <a:p>
            <a:pPr marL="192088" indent="0">
              <a:lnSpc>
                <a:spcPct val="120000"/>
              </a:lnSpc>
              <a:spcBef>
                <a:spcPts val="0"/>
              </a:spcBef>
              <a:spcAft>
                <a:spcPts val="1200"/>
              </a:spcAft>
              <a:buSzPts val="1600"/>
              <a:buNone/>
            </a:pPr>
            <a:r>
              <a:rPr lang="en-US" sz="2400" b="1" dirty="0">
                <a:solidFill>
                  <a:srgbClr val="0070C0"/>
                </a:solidFill>
              </a:rPr>
              <a:t>Observation 2: </a:t>
            </a:r>
            <a:r>
              <a:rPr lang="en-US" sz="2400" dirty="0">
                <a:solidFill>
                  <a:schemeClr val="tx1"/>
                </a:solidFill>
              </a:rPr>
              <a:t>Alignment Suffers from High Cache Miss Rates</a:t>
            </a:r>
          </a:p>
          <a:p>
            <a:pPr marL="192088" indent="0">
              <a:lnSpc>
                <a:spcPct val="120000"/>
              </a:lnSpc>
              <a:spcBef>
                <a:spcPts val="0"/>
              </a:spcBef>
              <a:spcAft>
                <a:spcPts val="1200"/>
              </a:spcAft>
              <a:buSzPts val="1600"/>
              <a:buNone/>
            </a:pPr>
            <a:r>
              <a:rPr lang="en-US" sz="2400" b="1" dirty="0">
                <a:solidFill>
                  <a:srgbClr val="0070C0"/>
                </a:solidFill>
              </a:rPr>
              <a:t>Observation 3: </a:t>
            </a:r>
            <a:r>
              <a:rPr lang="en-US" sz="2400" dirty="0">
                <a:solidFill>
                  <a:schemeClr val="tx1"/>
                </a:solidFill>
              </a:rPr>
              <a:t>Seeding Suffers from the DRAM Latency Bottleneck</a:t>
            </a:r>
          </a:p>
          <a:p>
            <a:pPr marL="192088" indent="0">
              <a:lnSpc>
                <a:spcPct val="120000"/>
              </a:lnSpc>
              <a:spcBef>
                <a:spcPts val="0"/>
              </a:spcBef>
              <a:spcAft>
                <a:spcPts val="1200"/>
              </a:spcAft>
              <a:buSzPts val="1600"/>
              <a:buNone/>
            </a:pPr>
            <a:r>
              <a:rPr lang="en-US" sz="2400" b="1" dirty="0">
                <a:solidFill>
                  <a:srgbClr val="0070C0"/>
                </a:solidFill>
              </a:rPr>
              <a:t>Observation 4: </a:t>
            </a:r>
            <a:r>
              <a:rPr lang="en-US" sz="2400" dirty="0">
                <a:solidFill>
                  <a:schemeClr val="tx1"/>
                </a:solidFill>
              </a:rPr>
              <a:t>Baseline Tools Scale </a:t>
            </a:r>
            <a:r>
              <a:rPr lang="en-US" sz="2400" dirty="0" err="1">
                <a:solidFill>
                  <a:schemeClr val="tx1"/>
                </a:solidFill>
              </a:rPr>
              <a:t>Sublinearly</a:t>
            </a:r>
            <a:endParaRPr lang="en-US" sz="2400" dirty="0">
              <a:solidFill>
                <a:schemeClr val="tx1"/>
              </a:solidFill>
            </a:endParaRPr>
          </a:p>
          <a:p>
            <a:pPr marL="192088" indent="0">
              <a:lnSpc>
                <a:spcPct val="120000"/>
              </a:lnSpc>
              <a:spcBef>
                <a:spcPts val="0"/>
              </a:spcBef>
              <a:spcAft>
                <a:spcPts val="0"/>
              </a:spcAft>
              <a:buSzPts val="1600"/>
              <a:buNone/>
            </a:pPr>
            <a:endParaRPr lang="en-US" sz="1600" dirty="0">
              <a:solidFill>
                <a:schemeClr val="tx1"/>
              </a:solidFill>
            </a:endParaRPr>
          </a:p>
          <a:p>
            <a:pPr marL="192088" indent="0">
              <a:lnSpc>
                <a:spcPct val="120000"/>
              </a:lnSpc>
              <a:spcBef>
                <a:spcPts val="0"/>
              </a:spcBef>
              <a:spcAft>
                <a:spcPts val="1200"/>
              </a:spcAft>
              <a:buSzPts val="1600"/>
              <a:buNone/>
            </a:pPr>
            <a:r>
              <a:rPr lang="en-US" sz="2400" b="1" dirty="0">
                <a:solidFill>
                  <a:srgbClr val="C00000"/>
                </a:solidFill>
              </a:rPr>
              <a:t>Observation 5: </a:t>
            </a:r>
            <a:r>
              <a:rPr lang="en-US" sz="2400" dirty="0">
                <a:solidFill>
                  <a:schemeClr val="tx1"/>
                </a:solidFill>
              </a:rPr>
              <a:t>Existing S2S Mapping Accelerators are  Unsuitable for the S2G Mapping Problem</a:t>
            </a:r>
          </a:p>
          <a:p>
            <a:pPr marL="192088" indent="0">
              <a:lnSpc>
                <a:spcPct val="120000"/>
              </a:lnSpc>
              <a:spcBef>
                <a:spcPts val="0"/>
              </a:spcBef>
              <a:spcAft>
                <a:spcPts val="1200"/>
              </a:spcAft>
              <a:buSzPts val="1600"/>
              <a:buNone/>
            </a:pPr>
            <a:r>
              <a:rPr lang="en-US" sz="2400" b="1" dirty="0">
                <a:solidFill>
                  <a:srgbClr val="C00000"/>
                </a:solidFill>
              </a:rPr>
              <a:t>Observation 6: </a:t>
            </a:r>
            <a:r>
              <a:rPr lang="en-US" sz="2400" dirty="0">
                <a:solidFill>
                  <a:schemeClr val="tx1"/>
                </a:solidFill>
              </a:rPr>
              <a:t>Existing Graph Accelerators are Unable to  Handle S2G Alignment</a:t>
            </a:r>
            <a:endParaRPr sz="2400" dirty="0">
              <a:solidFill>
                <a:srgbClr val="C00000"/>
              </a:solidFill>
            </a:endParaRPr>
          </a:p>
        </p:txBody>
      </p:sp>
      <p:sp>
        <p:nvSpPr>
          <p:cNvPr id="3" name="Title 2">
            <a:extLst>
              <a:ext uri="{FF2B5EF4-FFF2-40B4-BE49-F238E27FC236}">
                <a16:creationId xmlns:a16="http://schemas.microsoft.com/office/drawing/2014/main" id="{4D331E35-A2C7-0A4A-87D0-202B765F72E8}"/>
              </a:ext>
            </a:extLst>
          </p:cNvPr>
          <p:cNvSpPr>
            <a:spLocks noGrp="1"/>
          </p:cNvSpPr>
          <p:nvPr>
            <p:ph type="title"/>
          </p:nvPr>
        </p:nvSpPr>
        <p:spPr/>
        <p:txBody>
          <a:bodyPr>
            <a:normAutofit/>
          </a:bodyPr>
          <a:lstStyle/>
          <a:p>
            <a:r>
              <a:rPr lang="en-US" sz="4250" dirty="0"/>
              <a:t>Analysis of State-of-the-Art Tools</a:t>
            </a:r>
          </a:p>
        </p:txBody>
      </p:sp>
      <p:sp>
        <p:nvSpPr>
          <p:cNvPr id="2" name="Slide Number Placeholder 1">
            <a:extLst>
              <a:ext uri="{FF2B5EF4-FFF2-40B4-BE49-F238E27FC236}">
                <a16:creationId xmlns:a16="http://schemas.microsoft.com/office/drawing/2014/main" id="{48D433D8-78E7-1340-A5B1-1168A45E6EBE}"/>
              </a:ext>
            </a:extLst>
          </p:cNvPr>
          <p:cNvSpPr>
            <a:spLocks noGrp="1"/>
          </p:cNvSpPr>
          <p:nvPr>
            <p:ph type="sldNum" sz="quarter" idx="10"/>
          </p:nvPr>
        </p:nvSpPr>
        <p:spPr/>
        <p:txBody>
          <a:bodyPr/>
          <a:lstStyle/>
          <a:p>
            <a:fld id="{BE67019E-6B59-9444-A8F8-0CFAB6B6981D}" type="slidenum">
              <a:rPr lang="en-US" smtClean="0"/>
              <a:pPr/>
              <a:t>51</a:t>
            </a:fld>
            <a:endParaRPr lang="en-US" dirty="0"/>
          </a:p>
        </p:txBody>
      </p:sp>
      <p:sp>
        <p:nvSpPr>
          <p:cNvPr id="9" name="Rounded Rectangle 5">
            <a:extLst>
              <a:ext uri="{FF2B5EF4-FFF2-40B4-BE49-F238E27FC236}">
                <a16:creationId xmlns:a16="http://schemas.microsoft.com/office/drawing/2014/main" id="{E3157D85-F25A-C45C-97A2-BD652D64BBB0}"/>
              </a:ext>
            </a:extLst>
          </p:cNvPr>
          <p:cNvSpPr/>
          <p:nvPr/>
        </p:nvSpPr>
        <p:spPr>
          <a:xfrm>
            <a:off x="366963" y="1158985"/>
            <a:ext cx="8410073" cy="2930840"/>
          </a:xfrm>
          <a:prstGeom prst="roundRect">
            <a:avLst>
              <a:gd name="adj" fmla="val 1116"/>
            </a:avLst>
          </a:prstGeom>
          <a:solidFill>
            <a:srgbClr val="0070C0">
              <a:alpha val="17000"/>
            </a:srgbClr>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r"/>
            <a:r>
              <a:rPr lang="en-US" sz="2000" b="1" dirty="0">
                <a:solidFill>
                  <a:srgbClr val="0070C0"/>
                </a:solidFill>
              </a:rPr>
              <a:t>	SW</a:t>
            </a:r>
          </a:p>
        </p:txBody>
      </p:sp>
      <p:sp>
        <p:nvSpPr>
          <p:cNvPr id="12" name="Rounded Rectangle 6">
            <a:extLst>
              <a:ext uri="{FF2B5EF4-FFF2-40B4-BE49-F238E27FC236}">
                <a16:creationId xmlns:a16="http://schemas.microsoft.com/office/drawing/2014/main" id="{1C38D3B6-F94B-3A40-9758-C5307076F3F0}"/>
              </a:ext>
            </a:extLst>
          </p:cNvPr>
          <p:cNvSpPr/>
          <p:nvPr/>
        </p:nvSpPr>
        <p:spPr>
          <a:xfrm>
            <a:off x="366962" y="4261338"/>
            <a:ext cx="8410073" cy="2068800"/>
          </a:xfrm>
          <a:prstGeom prst="roundRect">
            <a:avLst>
              <a:gd name="adj" fmla="val 1619"/>
            </a:avLst>
          </a:prstGeom>
          <a:solidFill>
            <a:srgbClr val="C00000">
              <a:alpha val="17000"/>
            </a:srgbClr>
          </a:solid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r"/>
            <a:r>
              <a:rPr lang="en-US" sz="2000" b="1" dirty="0">
                <a:solidFill>
                  <a:srgbClr val="C00000"/>
                </a:solidFill>
              </a:rPr>
              <a:t>HW</a:t>
            </a:r>
          </a:p>
        </p:txBody>
      </p:sp>
    </p:spTree>
    <p:extLst>
      <p:ext uri="{BB962C8B-B14F-4D97-AF65-F5344CB8AC3E}">
        <p14:creationId xmlns:p14="http://schemas.microsoft.com/office/powerpoint/2010/main" val="3574724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91">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91">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91">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91">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91">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91">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689"/>
        <p:cNvGrpSpPr/>
        <p:nvPr/>
      </p:nvGrpSpPr>
      <p:grpSpPr>
        <a:xfrm>
          <a:off x="0" y="0"/>
          <a:ext cx="0" cy="0"/>
          <a:chOff x="0" y="0"/>
          <a:chExt cx="0" cy="0"/>
        </a:xfrm>
      </p:grpSpPr>
      <p:sp>
        <p:nvSpPr>
          <p:cNvPr id="691" name="Google Shape;691;p96"/>
          <p:cNvSpPr txBox="1">
            <a:spLocks noGrp="1"/>
          </p:cNvSpPr>
          <p:nvPr>
            <p:ph type="body" idx="1"/>
          </p:nvPr>
        </p:nvSpPr>
        <p:spPr>
          <a:xfrm>
            <a:off x="366963" y="3349443"/>
            <a:ext cx="8410212" cy="2974814"/>
          </a:xfrm>
          <a:prstGeom prst="rect">
            <a:avLst/>
          </a:prstGeom>
          <a:noFill/>
          <a:ln>
            <a:noFill/>
          </a:ln>
        </p:spPr>
        <p:txBody>
          <a:bodyPr spcFirstLastPara="1" vert="horz" wrap="square" lIns="0" tIns="45700" rIns="0" bIns="45700" rtlCol="0" anchor="t" anchorCtr="0">
            <a:noAutofit/>
          </a:bodyPr>
          <a:lstStyle/>
          <a:p>
            <a:pPr marL="146050" indent="0">
              <a:lnSpc>
                <a:spcPct val="110000"/>
              </a:lnSpc>
              <a:spcBef>
                <a:spcPts val="0"/>
              </a:spcBef>
              <a:spcAft>
                <a:spcPts val="0"/>
              </a:spcAft>
              <a:buNone/>
            </a:pPr>
            <a:r>
              <a:rPr lang="en-US" sz="2100" b="1" dirty="0">
                <a:solidFill>
                  <a:schemeClr val="tx1"/>
                </a:solidFill>
              </a:rPr>
              <a:t>SeGraM: </a:t>
            </a:r>
            <a:r>
              <a:rPr lang="en-US" sz="2100" b="1" i="1" dirty="0">
                <a:solidFill>
                  <a:srgbClr val="FE6200"/>
                </a:solidFill>
              </a:rPr>
              <a:t>First universal genomic mapping accelerator </a:t>
            </a:r>
            <a:r>
              <a:rPr lang="en-US" sz="2100" dirty="0">
                <a:solidFill>
                  <a:schemeClr val="tx1"/>
                </a:solidFill>
              </a:rPr>
              <a:t>that can support both </a:t>
            </a:r>
            <a:r>
              <a:rPr lang="en-US" sz="2100" u="sng" dirty="0">
                <a:solidFill>
                  <a:schemeClr val="tx1"/>
                </a:solidFill>
              </a:rPr>
              <a:t>se</a:t>
            </a:r>
            <a:r>
              <a:rPr lang="en-US" sz="2100" dirty="0">
                <a:solidFill>
                  <a:schemeClr val="tx1"/>
                </a:solidFill>
              </a:rPr>
              <a:t>quence-to-</a:t>
            </a:r>
            <a:r>
              <a:rPr lang="en-US" sz="2100" u="sng" dirty="0">
                <a:solidFill>
                  <a:schemeClr val="tx1"/>
                </a:solidFill>
              </a:rPr>
              <a:t>gra</a:t>
            </a:r>
            <a:r>
              <a:rPr lang="en-US" sz="2100" dirty="0">
                <a:solidFill>
                  <a:schemeClr val="tx1"/>
                </a:solidFill>
              </a:rPr>
              <a:t>ph and sequence-to-sequence </a:t>
            </a:r>
            <a:r>
              <a:rPr lang="en-US" sz="2100" u="sng" dirty="0">
                <a:solidFill>
                  <a:schemeClr val="tx1"/>
                </a:solidFill>
              </a:rPr>
              <a:t>m</a:t>
            </a:r>
            <a:r>
              <a:rPr lang="en-US" sz="2100" dirty="0">
                <a:solidFill>
                  <a:schemeClr val="tx1"/>
                </a:solidFill>
              </a:rPr>
              <a:t>apping, for both short and long reads</a:t>
            </a:r>
          </a:p>
          <a:p>
            <a:pPr marL="457200" indent="-280988">
              <a:lnSpc>
                <a:spcPct val="110000"/>
              </a:lnSpc>
              <a:spcBef>
                <a:spcPts val="0"/>
              </a:spcBef>
              <a:spcAft>
                <a:spcPts val="0"/>
              </a:spcAft>
            </a:pPr>
            <a:r>
              <a:rPr lang="en-US" sz="2100" b="1" i="1" dirty="0">
                <a:solidFill>
                  <a:srgbClr val="7030A0"/>
                </a:solidFill>
              </a:rPr>
              <a:t>First algorithm/hardware co-design</a:t>
            </a:r>
            <a:r>
              <a:rPr lang="en-US" sz="2100" b="1" i="1" dirty="0">
                <a:solidFill>
                  <a:schemeClr val="tx1"/>
                </a:solidFill>
              </a:rPr>
              <a:t> </a:t>
            </a:r>
            <a:r>
              <a:rPr lang="en-US" sz="2100" dirty="0">
                <a:solidFill>
                  <a:schemeClr val="tx1"/>
                </a:solidFill>
              </a:rPr>
              <a:t>for sequence-to-graph mapping</a:t>
            </a:r>
          </a:p>
          <a:p>
            <a:pPr>
              <a:lnSpc>
                <a:spcPct val="110000"/>
              </a:lnSpc>
              <a:spcBef>
                <a:spcPts val="600"/>
              </a:spcBef>
              <a:spcAft>
                <a:spcPts val="0"/>
              </a:spcAft>
            </a:pPr>
            <a:r>
              <a:rPr lang="en-US" sz="2100" dirty="0"/>
              <a:t>We base SeGraM upon a </a:t>
            </a:r>
            <a:r>
              <a:rPr lang="en-US" sz="2100" dirty="0">
                <a:solidFill>
                  <a:srgbClr val="0070C0"/>
                </a:solidFill>
              </a:rPr>
              <a:t>minimizer-based seeding algorithm</a:t>
            </a:r>
            <a:r>
              <a:rPr lang="en-US" sz="2100" dirty="0"/>
              <a:t> and a  </a:t>
            </a:r>
            <a:r>
              <a:rPr lang="en-US" sz="2100" dirty="0">
                <a:solidFill>
                  <a:srgbClr val="0070C0"/>
                </a:solidFill>
              </a:rPr>
              <a:t>novel bitvector-based alignment algorithm</a:t>
            </a:r>
          </a:p>
          <a:p>
            <a:pPr>
              <a:lnSpc>
                <a:spcPct val="110000"/>
              </a:lnSpc>
              <a:spcAft>
                <a:spcPts val="0"/>
              </a:spcAft>
            </a:pPr>
            <a:r>
              <a:rPr lang="en-US" sz="2100" dirty="0"/>
              <a:t>We </a:t>
            </a:r>
            <a:r>
              <a:rPr lang="en-US" sz="2100" dirty="0">
                <a:solidFill>
                  <a:schemeClr val="tx1"/>
                </a:solidFill>
              </a:rPr>
              <a:t>co-design both algorithms with </a:t>
            </a:r>
            <a:r>
              <a:rPr lang="en-US" sz="2100" dirty="0">
                <a:solidFill>
                  <a:srgbClr val="C00000"/>
                </a:solidFill>
              </a:rPr>
              <a:t>high-performance, scalable, and efficient hardware accelerators</a:t>
            </a:r>
          </a:p>
          <a:p>
            <a:pPr marL="488950" indent="-342900">
              <a:lnSpc>
                <a:spcPct val="110000"/>
              </a:lnSpc>
              <a:spcBef>
                <a:spcPts val="0"/>
              </a:spcBef>
              <a:spcAft>
                <a:spcPts val="0"/>
              </a:spcAft>
            </a:pPr>
            <a:endParaRPr lang="en-US" sz="2100" dirty="0">
              <a:solidFill>
                <a:schemeClr val="tx1"/>
              </a:solidFill>
            </a:endParaRPr>
          </a:p>
        </p:txBody>
      </p:sp>
      <p:sp>
        <p:nvSpPr>
          <p:cNvPr id="3" name="Title 2">
            <a:extLst>
              <a:ext uri="{FF2B5EF4-FFF2-40B4-BE49-F238E27FC236}">
                <a16:creationId xmlns:a16="http://schemas.microsoft.com/office/drawing/2014/main" id="{4D331E35-A2C7-0A4A-87D0-202B765F72E8}"/>
              </a:ext>
            </a:extLst>
          </p:cNvPr>
          <p:cNvSpPr>
            <a:spLocks noGrp="1"/>
          </p:cNvSpPr>
          <p:nvPr>
            <p:ph type="title"/>
          </p:nvPr>
        </p:nvSpPr>
        <p:spPr>
          <a:xfrm>
            <a:off x="366963" y="257434"/>
            <a:ext cx="8577745" cy="753467"/>
          </a:xfrm>
        </p:spPr>
        <p:txBody>
          <a:bodyPr>
            <a:noAutofit/>
          </a:bodyPr>
          <a:lstStyle/>
          <a:p>
            <a:r>
              <a:rPr lang="en-US" sz="4000" dirty="0"/>
              <a:t>SeGraM</a:t>
            </a:r>
            <a:r>
              <a:rPr lang="en-US" sz="4300" dirty="0"/>
              <a:t>: </a:t>
            </a:r>
            <a:r>
              <a:rPr lang="en-US" sz="3200" dirty="0"/>
              <a:t>Universal Genomic Mapping Accelerator</a:t>
            </a:r>
          </a:p>
        </p:txBody>
      </p:sp>
      <p:sp>
        <p:nvSpPr>
          <p:cNvPr id="2" name="Slide Number Placeholder 1">
            <a:extLst>
              <a:ext uri="{FF2B5EF4-FFF2-40B4-BE49-F238E27FC236}">
                <a16:creationId xmlns:a16="http://schemas.microsoft.com/office/drawing/2014/main" id="{48D433D8-78E7-1340-A5B1-1168A45E6EBE}"/>
              </a:ext>
            </a:extLst>
          </p:cNvPr>
          <p:cNvSpPr>
            <a:spLocks noGrp="1"/>
          </p:cNvSpPr>
          <p:nvPr>
            <p:ph type="sldNum" sz="quarter" idx="10"/>
          </p:nvPr>
        </p:nvSpPr>
        <p:spPr/>
        <p:txBody>
          <a:bodyPr/>
          <a:lstStyle/>
          <a:p>
            <a:fld id="{BE67019E-6B59-9444-A8F8-0CFAB6B6981D}" type="slidenum">
              <a:rPr lang="en-US" smtClean="0"/>
              <a:pPr/>
              <a:t>52</a:t>
            </a:fld>
            <a:endParaRPr lang="en-US" dirty="0"/>
          </a:p>
        </p:txBody>
      </p:sp>
      <p:sp>
        <p:nvSpPr>
          <p:cNvPr id="5" name="TextBox 4">
            <a:extLst>
              <a:ext uri="{FF2B5EF4-FFF2-40B4-BE49-F238E27FC236}">
                <a16:creationId xmlns:a16="http://schemas.microsoft.com/office/drawing/2014/main" id="{33272AE7-A76D-A34A-AE9D-F54F31C8A513}"/>
              </a:ext>
            </a:extLst>
          </p:cNvPr>
          <p:cNvSpPr txBox="1"/>
          <p:nvPr/>
        </p:nvSpPr>
        <p:spPr>
          <a:xfrm>
            <a:off x="366962" y="1165148"/>
            <a:ext cx="8410073" cy="2088663"/>
          </a:xfrm>
          <a:prstGeom prst="roundRect">
            <a:avLst>
              <a:gd name="adj" fmla="val 4777"/>
            </a:avLst>
          </a:prstGeom>
          <a:solidFill>
            <a:schemeClr val="accent2">
              <a:lumMod val="40000"/>
              <a:lumOff val="60000"/>
              <a:alpha val="55000"/>
            </a:schemeClr>
          </a:solidFill>
          <a:ln>
            <a:noFill/>
          </a:ln>
        </p:spPr>
        <p:txBody>
          <a:bodyPr wrap="square" rtlCol="0" anchor="ctr" anchorCtr="0">
            <a:noAutofit/>
          </a:bodyPr>
          <a:lstStyle/>
          <a:p>
            <a:pPr marL="0" marR="0" lvl="0" indent="0" algn="ctr" defTabSz="457200" rtl="0" eaLnBrk="1" fontAlgn="auto" latinLnBrk="0" hangingPunct="1">
              <a:spcAft>
                <a:spcPts val="600"/>
              </a:spcAft>
              <a:buClrTx/>
              <a:buSzTx/>
              <a:buFontTx/>
              <a:buNone/>
              <a:tabLst/>
              <a:defRPr/>
            </a:pPr>
            <a:r>
              <a:rPr kumimoji="0" lang="en-US" sz="2400" b="1" i="0" u="none" strike="noStrike" kern="1200" cap="none" spc="0" normalizeH="0" baseline="0" noProof="0" dirty="0">
                <a:ln>
                  <a:noFill/>
                </a:ln>
                <a:effectLst/>
                <a:uLnTx/>
                <a:uFillTx/>
                <a:latin typeface="Corbel" panose="020B0503020204020204" pitchFamily="34" charset="0"/>
                <a:cs typeface="Calibri" panose="020F0502020204030204" pitchFamily="34" charset="0"/>
              </a:rPr>
              <a:t>Our Goal:</a:t>
            </a:r>
          </a:p>
          <a:p>
            <a:pPr algn="ctr">
              <a:lnSpc>
                <a:spcPct val="110000"/>
              </a:lnSpc>
              <a:buClr>
                <a:schemeClr val="tx1"/>
              </a:buClr>
            </a:pPr>
            <a:r>
              <a:rPr lang="en-US" sz="2200" b="1" dirty="0">
                <a:solidFill>
                  <a:srgbClr val="00B050"/>
                </a:solidFill>
              </a:rPr>
              <a:t>Specialized, high-performance, scalable, and low-cost </a:t>
            </a:r>
            <a:r>
              <a:rPr lang="en-US" sz="2200" dirty="0"/>
              <a:t>algorithm/hardware co-design that alleviates bottlenecks in </a:t>
            </a:r>
          </a:p>
          <a:p>
            <a:pPr algn="ctr">
              <a:lnSpc>
                <a:spcPct val="110000"/>
              </a:lnSpc>
              <a:buClr>
                <a:schemeClr val="tx1"/>
              </a:buClr>
            </a:pPr>
            <a:r>
              <a:rPr lang="en-US" sz="2200" i="1" dirty="0"/>
              <a:t>both</a:t>
            </a:r>
            <a:r>
              <a:rPr lang="en-US" sz="2200" b="1" dirty="0">
                <a:solidFill>
                  <a:srgbClr val="00B050"/>
                </a:solidFill>
              </a:rPr>
              <a:t> </a:t>
            </a:r>
            <a:r>
              <a:rPr lang="en-US" sz="2200" b="1" dirty="0">
                <a:solidFill>
                  <a:srgbClr val="FE6200"/>
                </a:solidFill>
              </a:rPr>
              <a:t>the seeding and alignment steps </a:t>
            </a:r>
            <a:r>
              <a:rPr lang="en-US" sz="2200" dirty="0"/>
              <a:t>of </a:t>
            </a:r>
          </a:p>
          <a:p>
            <a:pPr algn="ctr">
              <a:lnSpc>
                <a:spcPct val="110000"/>
              </a:lnSpc>
              <a:buClr>
                <a:schemeClr val="tx1"/>
              </a:buClr>
            </a:pPr>
            <a:r>
              <a:rPr lang="en-US" sz="2200" dirty="0"/>
              <a:t>sequence-to-graph mapping</a:t>
            </a:r>
          </a:p>
        </p:txBody>
      </p:sp>
      <p:sp>
        <p:nvSpPr>
          <p:cNvPr id="8" name="Rounded Rectangle 5">
            <a:extLst>
              <a:ext uri="{FF2B5EF4-FFF2-40B4-BE49-F238E27FC236}">
                <a16:creationId xmlns:a16="http://schemas.microsoft.com/office/drawing/2014/main" id="{87516CA8-AFD4-B459-F728-B702B23E4209}"/>
              </a:ext>
            </a:extLst>
          </p:cNvPr>
          <p:cNvSpPr/>
          <p:nvPr/>
        </p:nvSpPr>
        <p:spPr>
          <a:xfrm>
            <a:off x="366963" y="4842933"/>
            <a:ext cx="8410071" cy="789646"/>
          </a:xfrm>
          <a:prstGeom prst="roundRect">
            <a:avLst>
              <a:gd name="adj" fmla="val 3261"/>
            </a:avLst>
          </a:prstGeom>
          <a:solidFill>
            <a:srgbClr val="0070C0">
              <a:alpha val="17000"/>
            </a:srgbClr>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r"/>
            <a:endParaRPr lang="en-US" sz="2000" b="1" dirty="0">
              <a:solidFill>
                <a:srgbClr val="0070C0"/>
              </a:solidFill>
            </a:endParaRPr>
          </a:p>
          <a:p>
            <a:pPr algn="r"/>
            <a:endParaRPr lang="en-US" sz="600" b="1" dirty="0">
              <a:solidFill>
                <a:srgbClr val="0070C0"/>
              </a:solidFill>
            </a:endParaRPr>
          </a:p>
          <a:p>
            <a:pPr algn="r"/>
            <a:r>
              <a:rPr lang="en-US" sz="2000" b="1" dirty="0">
                <a:solidFill>
                  <a:srgbClr val="0070C0"/>
                </a:solidFill>
              </a:rPr>
              <a:t>SW</a:t>
            </a:r>
          </a:p>
        </p:txBody>
      </p:sp>
      <p:sp>
        <p:nvSpPr>
          <p:cNvPr id="9" name="Rounded Rectangle 6">
            <a:extLst>
              <a:ext uri="{FF2B5EF4-FFF2-40B4-BE49-F238E27FC236}">
                <a16:creationId xmlns:a16="http://schemas.microsoft.com/office/drawing/2014/main" id="{7DD58933-1085-2E07-B677-2897D98C1D21}"/>
              </a:ext>
            </a:extLst>
          </p:cNvPr>
          <p:cNvSpPr/>
          <p:nvPr/>
        </p:nvSpPr>
        <p:spPr>
          <a:xfrm>
            <a:off x="366962" y="5681131"/>
            <a:ext cx="8410074" cy="786384"/>
          </a:xfrm>
          <a:prstGeom prst="roundRect">
            <a:avLst>
              <a:gd name="adj" fmla="val 5480"/>
            </a:avLst>
          </a:prstGeom>
          <a:solidFill>
            <a:srgbClr val="C00000">
              <a:alpha val="17000"/>
            </a:srgbClr>
          </a:solid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r"/>
            <a:endParaRPr lang="en-US" sz="2800" b="1" dirty="0">
              <a:solidFill>
                <a:srgbClr val="FE6200"/>
              </a:solidFill>
            </a:endParaRPr>
          </a:p>
          <a:p>
            <a:pPr algn="r"/>
            <a:r>
              <a:rPr lang="en-US" sz="2000" b="1" dirty="0">
                <a:solidFill>
                  <a:srgbClr val="C00000"/>
                </a:solidFill>
              </a:rPr>
              <a:t>HW</a:t>
            </a:r>
          </a:p>
        </p:txBody>
      </p:sp>
    </p:spTree>
    <p:extLst>
      <p:ext uri="{BB962C8B-B14F-4D97-AF65-F5344CB8AC3E}">
        <p14:creationId xmlns:p14="http://schemas.microsoft.com/office/powerpoint/2010/main" val="4226883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91">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91">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91">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91">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P spid="9"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696"/>
        <p:cNvGrpSpPr/>
        <p:nvPr/>
      </p:nvGrpSpPr>
      <p:grpSpPr>
        <a:xfrm>
          <a:off x="0" y="0"/>
          <a:ext cx="0" cy="0"/>
          <a:chOff x="0" y="0"/>
          <a:chExt cx="0" cy="0"/>
        </a:xfrm>
      </p:grpSpPr>
      <p:sp>
        <p:nvSpPr>
          <p:cNvPr id="3" name="Title 2">
            <a:extLst>
              <a:ext uri="{FF2B5EF4-FFF2-40B4-BE49-F238E27FC236}">
                <a16:creationId xmlns:a16="http://schemas.microsoft.com/office/drawing/2014/main" id="{AD59D520-5920-AB4E-A3ED-7922AA4BC1C3}"/>
              </a:ext>
            </a:extLst>
          </p:cNvPr>
          <p:cNvSpPr>
            <a:spLocks noGrp="1"/>
          </p:cNvSpPr>
          <p:nvPr>
            <p:ph type="title"/>
          </p:nvPr>
        </p:nvSpPr>
        <p:spPr/>
        <p:txBody>
          <a:bodyPr>
            <a:normAutofit fontScale="90000"/>
          </a:bodyPr>
          <a:lstStyle/>
          <a:p>
            <a:r>
              <a:rPr lang="en-US" dirty="0"/>
              <a:t>SeGraM Hardware Design</a:t>
            </a:r>
          </a:p>
        </p:txBody>
      </p:sp>
      <p:sp>
        <p:nvSpPr>
          <p:cNvPr id="4" name="Slide Number Placeholder 3">
            <a:extLst>
              <a:ext uri="{FF2B5EF4-FFF2-40B4-BE49-F238E27FC236}">
                <a16:creationId xmlns:a16="http://schemas.microsoft.com/office/drawing/2014/main" id="{70869F66-9577-FF48-A7F7-63DD640C9C85}"/>
              </a:ext>
            </a:extLst>
          </p:cNvPr>
          <p:cNvSpPr>
            <a:spLocks noGrp="1"/>
          </p:cNvSpPr>
          <p:nvPr>
            <p:ph type="sldNum" sz="quarter" idx="10"/>
          </p:nvPr>
        </p:nvSpPr>
        <p:spPr/>
        <p:txBody>
          <a:bodyPr/>
          <a:lstStyle/>
          <a:p>
            <a:fld id="{BE67019E-6B59-9444-A8F8-0CFAB6B6981D}" type="slidenum">
              <a:rPr lang="en-US" smtClean="0"/>
              <a:pPr/>
              <a:t>53</a:t>
            </a:fld>
            <a:endParaRPr lang="en-US" dirty="0"/>
          </a:p>
        </p:txBody>
      </p:sp>
      <p:sp>
        <p:nvSpPr>
          <p:cNvPr id="377" name="TextBox 376">
            <a:extLst>
              <a:ext uri="{FF2B5EF4-FFF2-40B4-BE49-F238E27FC236}">
                <a16:creationId xmlns:a16="http://schemas.microsoft.com/office/drawing/2014/main" id="{A7812D32-8A23-7C46-8D56-59399B17CCB4}"/>
              </a:ext>
            </a:extLst>
          </p:cNvPr>
          <p:cNvSpPr txBox="1"/>
          <p:nvPr/>
        </p:nvSpPr>
        <p:spPr>
          <a:xfrm>
            <a:off x="1659977" y="2081374"/>
            <a:ext cx="6459835" cy="3587291"/>
          </a:xfrm>
          <a:prstGeom prst="roundRect">
            <a:avLst>
              <a:gd name="adj" fmla="val 1745"/>
            </a:avLst>
          </a:prstGeom>
          <a:solidFill>
            <a:srgbClr val="E7E6E6"/>
          </a:solidFill>
          <a:ln w="28575">
            <a:solidFill>
              <a:sysClr val="windowText" lastClr="000000"/>
            </a:solidFill>
            <a:prstDash val="sysDot"/>
          </a:ln>
        </p:spPr>
        <p:txBody>
          <a:bodyPr wrap="square" lIns="73153" tIns="27432" rIns="73153" bIns="27432" rtlCol="0" anchor="b" anchorCtr="0">
            <a:noAutofit/>
          </a:bodyPr>
          <a:lstStyle/>
          <a:p>
            <a:pPr marL="0" marR="0" lvl="0" indent="0" algn="r" defTabSz="116129" eaLnBrk="1" fontAlgn="auto" latinLnBrk="0" hangingPunct="1">
              <a:lnSpc>
                <a:spcPct val="100000"/>
              </a:lnSpc>
              <a:spcBef>
                <a:spcPts val="0"/>
              </a:spcBef>
              <a:spcAft>
                <a:spcPts val="0"/>
              </a:spcAft>
              <a:buClrTx/>
              <a:buSzTx/>
              <a:buFontTx/>
              <a:buNone/>
              <a:tabLst/>
              <a:defRPr/>
            </a:pPr>
            <a:r>
              <a:rPr kumimoji="0" lang="en-US" sz="1270" b="1" i="0" u="none" strike="noStrike" kern="0" cap="none" spc="0" normalizeH="0" baseline="0" noProof="0" dirty="0">
                <a:ln>
                  <a:noFill/>
                </a:ln>
                <a:solidFill>
                  <a:prstClr val="black"/>
                </a:solidFill>
                <a:effectLst/>
                <a:uLnTx/>
                <a:uFillTx/>
              </a:rPr>
              <a:t>SeGraM Accelerator</a:t>
            </a:r>
          </a:p>
        </p:txBody>
      </p:sp>
      <p:sp>
        <p:nvSpPr>
          <p:cNvPr id="378" name="TextBox 377">
            <a:extLst>
              <a:ext uri="{FF2B5EF4-FFF2-40B4-BE49-F238E27FC236}">
                <a16:creationId xmlns:a16="http://schemas.microsoft.com/office/drawing/2014/main" id="{A56B539D-AB62-BA42-ADAC-D1DEA7BE9306}"/>
              </a:ext>
            </a:extLst>
          </p:cNvPr>
          <p:cNvSpPr txBox="1"/>
          <p:nvPr/>
        </p:nvSpPr>
        <p:spPr>
          <a:xfrm>
            <a:off x="1731247" y="2132222"/>
            <a:ext cx="3384365" cy="3074336"/>
          </a:xfrm>
          <a:prstGeom prst="roundRect">
            <a:avLst>
              <a:gd name="adj" fmla="val 1745"/>
            </a:avLst>
          </a:prstGeom>
          <a:solidFill>
            <a:schemeClr val="bg1">
              <a:lumMod val="95000"/>
            </a:schemeClr>
          </a:solidFill>
          <a:ln w="28575">
            <a:solidFill>
              <a:schemeClr val="bg1">
                <a:lumMod val="50000"/>
              </a:schemeClr>
            </a:solidFill>
            <a:prstDash val="sysDot"/>
          </a:ln>
        </p:spPr>
        <p:txBody>
          <a:bodyPr wrap="square" lIns="73153" rIns="73153" bIns="18288" rtlCol="0" anchor="b" anchorCtr="0">
            <a:noAutofit/>
          </a:bodyPr>
          <a:lstStyle/>
          <a:p>
            <a:pPr marL="0" marR="0" lvl="0" indent="0" algn="r" defTabSz="116129" eaLnBrk="1" fontAlgn="auto" latinLnBrk="0" hangingPunct="1">
              <a:lnSpc>
                <a:spcPct val="100000"/>
              </a:lnSpc>
              <a:spcBef>
                <a:spcPts val="0"/>
              </a:spcBef>
              <a:spcAft>
                <a:spcPts val="0"/>
              </a:spcAft>
              <a:buClrTx/>
              <a:buSzTx/>
              <a:buFontTx/>
              <a:buNone/>
              <a:tabLst/>
              <a:defRPr/>
            </a:pPr>
            <a:r>
              <a:rPr kumimoji="0" lang="en-US" sz="1270" b="1" i="0" u="none" strike="noStrike" kern="0" cap="none" spc="0" normalizeH="0" baseline="0" noProof="0" dirty="0">
                <a:ln>
                  <a:noFill/>
                </a:ln>
                <a:solidFill>
                  <a:schemeClr val="bg1">
                    <a:lumMod val="50000"/>
                  </a:schemeClr>
                </a:solidFill>
                <a:effectLst/>
                <a:uLnTx/>
                <a:uFillTx/>
              </a:rPr>
              <a:t>MinSeed (MS)</a:t>
            </a:r>
          </a:p>
        </p:txBody>
      </p:sp>
      <p:sp>
        <p:nvSpPr>
          <p:cNvPr id="379" name="TextBox 378">
            <a:extLst>
              <a:ext uri="{FF2B5EF4-FFF2-40B4-BE49-F238E27FC236}">
                <a16:creationId xmlns:a16="http://schemas.microsoft.com/office/drawing/2014/main" id="{6FCA71AC-FD7C-9E46-838C-9BAEE1615105}"/>
              </a:ext>
            </a:extLst>
          </p:cNvPr>
          <p:cNvSpPr txBox="1"/>
          <p:nvPr/>
        </p:nvSpPr>
        <p:spPr>
          <a:xfrm>
            <a:off x="520074" y="4550488"/>
            <a:ext cx="584533" cy="656070"/>
          </a:xfrm>
          <a:prstGeom prst="roundRect">
            <a:avLst>
              <a:gd name="adj" fmla="val 5645"/>
            </a:avLst>
          </a:prstGeom>
          <a:solidFill>
            <a:schemeClr val="bg1">
              <a:lumMod val="95000"/>
            </a:schemeClr>
          </a:solidFill>
          <a:ln w="28575">
            <a:solidFill>
              <a:schemeClr val="bg1">
                <a:lumMod val="50000"/>
              </a:schemeClr>
            </a:solidFill>
          </a:ln>
        </p:spPr>
        <p:txBody>
          <a:bodyPr wrap="square" rtlCol="0" anchor="ctr" anchorCtr="0">
            <a:noAutofit/>
          </a:bodyPr>
          <a:lstStyle/>
          <a:p>
            <a:pPr marL="0" marR="0" lvl="0" indent="0" algn="ctr" defTabSz="116129"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chemeClr val="bg1">
                    <a:lumMod val="50000"/>
                  </a:schemeClr>
                </a:solidFill>
                <a:effectLst/>
                <a:uLnTx/>
                <a:uFillTx/>
              </a:rPr>
              <a:t>Host CPU</a:t>
            </a:r>
          </a:p>
        </p:txBody>
      </p:sp>
      <p:sp>
        <p:nvSpPr>
          <p:cNvPr id="380" name="TextBox 379">
            <a:extLst>
              <a:ext uri="{FF2B5EF4-FFF2-40B4-BE49-F238E27FC236}">
                <a16:creationId xmlns:a16="http://schemas.microsoft.com/office/drawing/2014/main" id="{CDD63A1D-62FF-2248-A415-C1721B4EDAB5}"/>
              </a:ext>
            </a:extLst>
          </p:cNvPr>
          <p:cNvSpPr txBox="1"/>
          <p:nvPr/>
        </p:nvSpPr>
        <p:spPr>
          <a:xfrm>
            <a:off x="1659977" y="1290203"/>
            <a:ext cx="6459835" cy="663200"/>
          </a:xfrm>
          <a:prstGeom prst="roundRect">
            <a:avLst>
              <a:gd name="adj" fmla="val 6412"/>
            </a:avLst>
          </a:prstGeom>
          <a:solidFill>
            <a:schemeClr val="bg1">
              <a:lumMod val="95000"/>
            </a:schemeClr>
          </a:solidFill>
          <a:ln w="28575">
            <a:solidFill>
              <a:schemeClr val="bg1">
                <a:lumMod val="50000"/>
              </a:schemeClr>
            </a:solidFill>
          </a:ln>
        </p:spPr>
        <p:txBody>
          <a:bodyPr wrap="square" lIns="73153" tIns="82297" rIns="73153" rtlCol="0" anchor="t" anchorCtr="0">
            <a:noAutofit/>
          </a:bodyPr>
          <a:lstStyle/>
          <a:p>
            <a:pPr marL="0" marR="0" lvl="0" indent="0" algn="ctr" defTabSz="116129" eaLnBrk="1" fontAlgn="auto" latinLnBrk="0" hangingPunct="1">
              <a:lnSpc>
                <a:spcPct val="100000"/>
              </a:lnSpc>
              <a:spcBef>
                <a:spcPts val="0"/>
              </a:spcBef>
              <a:spcAft>
                <a:spcPts val="0"/>
              </a:spcAft>
              <a:buClrTx/>
              <a:buSzTx/>
              <a:buFontTx/>
              <a:buNone/>
              <a:tabLst/>
              <a:defRPr/>
            </a:pPr>
            <a:r>
              <a:rPr kumimoji="0" lang="en-US" sz="1270" b="1" i="0" u="none" strike="noStrike" kern="0" cap="none" spc="0" normalizeH="0" baseline="0" noProof="0" dirty="0">
                <a:ln>
                  <a:noFill/>
                </a:ln>
                <a:solidFill>
                  <a:schemeClr val="bg1">
                    <a:lumMod val="50000"/>
                  </a:schemeClr>
                </a:solidFill>
                <a:effectLst/>
                <a:uLnTx/>
                <a:uFillTx/>
              </a:rPr>
              <a:t>Main Memory </a:t>
            </a:r>
            <a:r>
              <a:rPr kumimoji="0" lang="en-US" sz="1270" b="0" i="1" u="none" strike="noStrike" kern="0" cap="none" spc="0" normalizeH="0" baseline="0" noProof="0" dirty="0">
                <a:ln>
                  <a:noFill/>
                </a:ln>
                <a:solidFill>
                  <a:schemeClr val="bg1">
                    <a:lumMod val="50000"/>
                  </a:schemeClr>
                </a:solidFill>
                <a:effectLst/>
                <a:uLnTx/>
                <a:uFillTx/>
              </a:rPr>
              <a:t>(graph-based reference &amp; index)</a:t>
            </a:r>
          </a:p>
        </p:txBody>
      </p:sp>
      <p:sp>
        <p:nvSpPr>
          <p:cNvPr id="382" name="TextBox 381">
            <a:extLst>
              <a:ext uri="{FF2B5EF4-FFF2-40B4-BE49-F238E27FC236}">
                <a16:creationId xmlns:a16="http://schemas.microsoft.com/office/drawing/2014/main" id="{273A725A-33FC-2F40-A68C-A6E8AE390951}"/>
              </a:ext>
            </a:extLst>
          </p:cNvPr>
          <p:cNvSpPr txBox="1">
            <a:spLocks/>
          </p:cNvSpPr>
          <p:nvPr/>
        </p:nvSpPr>
        <p:spPr>
          <a:xfrm>
            <a:off x="1858987" y="3576746"/>
            <a:ext cx="914223" cy="652286"/>
          </a:xfrm>
          <a:prstGeom prst="roundRect">
            <a:avLst>
              <a:gd name="adj" fmla="val 1481"/>
            </a:avLst>
          </a:prstGeom>
          <a:solidFill>
            <a:schemeClr val="bg1">
              <a:lumMod val="95000"/>
            </a:schemeClr>
          </a:solidFill>
          <a:ln w="28575">
            <a:solidFill>
              <a:schemeClr val="bg1">
                <a:lumMod val="50000"/>
              </a:schemeClr>
            </a:solidFill>
          </a:ln>
        </p:spPr>
        <p:txBody>
          <a:bodyPr wrap="square" rtlCol="0" anchor="ctr" anchorCtr="0">
            <a:noAutofit/>
          </a:bodyPr>
          <a:lstStyle>
            <a:defPPr>
              <a:defRPr lang="en-US"/>
            </a:defPPr>
            <a:lvl1pPr algn="ctr">
              <a:defRPr sz="4000" b="1">
                <a:latin typeface="Corbel" panose="020B0503020204020204" pitchFamily="34" charset="0"/>
              </a:defRPr>
            </a:lvl1pPr>
          </a:lstStyle>
          <a:p>
            <a:pPr marL="0" marR="0" lvl="0" indent="0" algn="ctr" defTabSz="116129"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chemeClr val="bg1">
                    <a:lumMod val="50000"/>
                  </a:schemeClr>
                </a:solidFill>
                <a:effectLst/>
                <a:uLnTx/>
                <a:uFillTx/>
                <a:latin typeface="Corbel" panose="020B0503020204020204" pitchFamily="34" charset="0"/>
              </a:rPr>
              <a:t>Find Minimizers</a:t>
            </a:r>
          </a:p>
        </p:txBody>
      </p:sp>
      <p:sp>
        <p:nvSpPr>
          <p:cNvPr id="385" name="TextBox 384">
            <a:extLst>
              <a:ext uri="{FF2B5EF4-FFF2-40B4-BE49-F238E27FC236}">
                <a16:creationId xmlns:a16="http://schemas.microsoft.com/office/drawing/2014/main" id="{9EE50CA0-BF9D-8A4E-8E67-2239112A085A}"/>
              </a:ext>
            </a:extLst>
          </p:cNvPr>
          <p:cNvSpPr txBox="1"/>
          <p:nvPr/>
        </p:nvSpPr>
        <p:spPr>
          <a:xfrm>
            <a:off x="5284439" y="2132222"/>
            <a:ext cx="2750673" cy="3074336"/>
          </a:xfrm>
          <a:prstGeom prst="roundRect">
            <a:avLst>
              <a:gd name="adj" fmla="val 1745"/>
            </a:avLst>
          </a:prstGeom>
          <a:solidFill>
            <a:schemeClr val="bg1">
              <a:lumMod val="95000"/>
            </a:schemeClr>
          </a:solidFill>
          <a:ln w="28575">
            <a:solidFill>
              <a:schemeClr val="bg1">
                <a:lumMod val="50000"/>
              </a:schemeClr>
            </a:solidFill>
            <a:prstDash val="sysDot"/>
          </a:ln>
        </p:spPr>
        <p:txBody>
          <a:bodyPr wrap="square" lIns="73153" rIns="73153" bIns="18288" rtlCol="0" anchor="b" anchorCtr="0">
            <a:noAutofit/>
          </a:bodyPr>
          <a:lstStyle>
            <a:defPPr>
              <a:defRPr lang="en-US"/>
            </a:defPPr>
            <a:lvl1pPr algn="r">
              <a:defRPr sz="6000" b="1">
                <a:solidFill>
                  <a:srgbClr val="632A8F"/>
                </a:solidFill>
                <a:latin typeface="Corbel" panose="020B0503020204020204" pitchFamily="34" charset="0"/>
              </a:defRPr>
            </a:lvl1pPr>
          </a:lstStyle>
          <a:p>
            <a:pPr marL="0" marR="0" lvl="0" indent="0" algn="r" defTabSz="116129" eaLnBrk="1" fontAlgn="auto" latinLnBrk="0" hangingPunct="1">
              <a:lnSpc>
                <a:spcPct val="100000"/>
              </a:lnSpc>
              <a:spcBef>
                <a:spcPts val="0"/>
              </a:spcBef>
              <a:spcAft>
                <a:spcPts val="0"/>
              </a:spcAft>
              <a:buClrTx/>
              <a:buSzTx/>
              <a:buFontTx/>
              <a:buNone/>
              <a:tabLst/>
              <a:defRPr/>
            </a:pPr>
            <a:r>
              <a:rPr kumimoji="0" lang="en-US" sz="1270" b="1" i="0" u="none" strike="noStrike" kern="0" cap="none" spc="0" normalizeH="0" baseline="0" noProof="0" dirty="0">
                <a:ln>
                  <a:noFill/>
                </a:ln>
                <a:solidFill>
                  <a:schemeClr val="bg1">
                    <a:lumMod val="50000"/>
                  </a:schemeClr>
                </a:solidFill>
                <a:effectLst/>
                <a:uLnTx/>
                <a:uFillTx/>
                <a:latin typeface="Corbel" panose="020B0503020204020204" pitchFamily="34" charset="0"/>
              </a:rPr>
              <a:t>BitAlign (BA)</a:t>
            </a:r>
          </a:p>
        </p:txBody>
      </p:sp>
      <p:sp>
        <p:nvSpPr>
          <p:cNvPr id="386" name="TextBox 385">
            <a:extLst>
              <a:ext uri="{FF2B5EF4-FFF2-40B4-BE49-F238E27FC236}">
                <a16:creationId xmlns:a16="http://schemas.microsoft.com/office/drawing/2014/main" id="{58E1AFC4-D292-D549-B86A-0D246372066E}"/>
              </a:ext>
            </a:extLst>
          </p:cNvPr>
          <p:cNvSpPr txBox="1"/>
          <p:nvPr/>
        </p:nvSpPr>
        <p:spPr>
          <a:xfrm>
            <a:off x="1858987" y="4679154"/>
            <a:ext cx="914223" cy="447183"/>
          </a:xfrm>
          <a:prstGeom prst="roundRect">
            <a:avLst>
              <a:gd name="adj" fmla="val 5084"/>
            </a:avLst>
          </a:prstGeom>
          <a:solidFill>
            <a:schemeClr val="bg1">
              <a:lumMod val="95000"/>
            </a:schemeClr>
          </a:solidFill>
          <a:ln w="28575">
            <a:solidFill>
              <a:schemeClr val="bg1">
                <a:lumMod val="50000"/>
              </a:schemeClr>
            </a:solidFill>
          </a:ln>
        </p:spPr>
        <p:txBody>
          <a:bodyPr wrap="square" rtlCol="0" anchor="ctr" anchorCtr="0">
            <a:noAutofit/>
          </a:bodyPr>
          <a:lstStyle>
            <a:defPPr>
              <a:defRPr lang="en-US"/>
            </a:defPPr>
            <a:lvl1pPr algn="ctr">
              <a:defRPr sz="4000" b="1">
                <a:solidFill>
                  <a:schemeClr val="tx2">
                    <a:lumMod val="50000"/>
                  </a:schemeClr>
                </a:solidFill>
                <a:latin typeface="Corbel" panose="020B0503020204020204" pitchFamily="34" charset="0"/>
              </a:defRPr>
            </a:lvl1pPr>
          </a:lstStyle>
          <a:p>
            <a:pPr marL="0" marR="0" lvl="0" indent="0" algn="ctr" defTabSz="116129"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chemeClr val="bg1">
                    <a:lumMod val="50000"/>
                  </a:schemeClr>
                </a:solidFill>
                <a:effectLst/>
                <a:uLnTx/>
                <a:uFillTx/>
                <a:latin typeface="Corbel" panose="020B0503020204020204" pitchFamily="34" charset="0"/>
              </a:rPr>
              <a:t>Read</a:t>
            </a:r>
          </a:p>
          <a:p>
            <a:pPr marL="0" marR="0" lvl="0" indent="0" algn="ctr" defTabSz="116129"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chemeClr val="bg1">
                    <a:lumMod val="50000"/>
                  </a:schemeClr>
                </a:solidFill>
                <a:effectLst/>
                <a:uLnTx/>
                <a:uFillTx/>
                <a:latin typeface="Corbel" panose="020B0503020204020204" pitchFamily="34" charset="0"/>
              </a:rPr>
              <a:t>Scratchpad</a:t>
            </a:r>
          </a:p>
        </p:txBody>
      </p:sp>
      <p:sp>
        <p:nvSpPr>
          <p:cNvPr id="387" name="TextBox 386">
            <a:extLst>
              <a:ext uri="{FF2B5EF4-FFF2-40B4-BE49-F238E27FC236}">
                <a16:creationId xmlns:a16="http://schemas.microsoft.com/office/drawing/2014/main" id="{E2F19CF7-AB66-7C42-8A55-1E596E896034}"/>
              </a:ext>
            </a:extLst>
          </p:cNvPr>
          <p:cNvSpPr txBox="1"/>
          <p:nvPr/>
        </p:nvSpPr>
        <p:spPr>
          <a:xfrm>
            <a:off x="1858987" y="2257532"/>
            <a:ext cx="914223" cy="1016023"/>
          </a:xfrm>
          <a:prstGeom prst="roundRect">
            <a:avLst>
              <a:gd name="adj" fmla="val 5084"/>
            </a:avLst>
          </a:prstGeom>
          <a:solidFill>
            <a:schemeClr val="bg1">
              <a:lumMod val="95000"/>
            </a:schemeClr>
          </a:solidFill>
          <a:ln w="28575">
            <a:solidFill>
              <a:schemeClr val="bg1">
                <a:lumMod val="50000"/>
              </a:schemeClr>
            </a:solidFill>
          </a:ln>
        </p:spPr>
        <p:txBody>
          <a:bodyPr wrap="square" rtlCol="0" anchor="ctr" anchorCtr="0">
            <a:noAutofit/>
          </a:bodyPr>
          <a:lstStyle>
            <a:defPPr>
              <a:defRPr lang="en-US"/>
            </a:defPPr>
            <a:lvl1pPr algn="ctr">
              <a:defRPr sz="4000" b="1">
                <a:solidFill>
                  <a:schemeClr val="tx2">
                    <a:lumMod val="50000"/>
                  </a:schemeClr>
                </a:solidFill>
                <a:latin typeface="Corbel" panose="020B0503020204020204" pitchFamily="34" charset="0"/>
              </a:defRPr>
            </a:lvl1pPr>
          </a:lstStyle>
          <a:p>
            <a:pPr marL="0" marR="0" lvl="0" indent="0" algn="ctr" defTabSz="116129"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chemeClr val="bg1">
                    <a:lumMod val="50000"/>
                  </a:schemeClr>
                </a:solidFill>
                <a:effectLst/>
                <a:uLnTx/>
                <a:uFillTx/>
                <a:latin typeface="Corbel" panose="020B0503020204020204" pitchFamily="34" charset="0"/>
              </a:rPr>
              <a:t>Minimizer Scratchpad</a:t>
            </a:r>
          </a:p>
        </p:txBody>
      </p:sp>
      <p:sp>
        <p:nvSpPr>
          <p:cNvPr id="388" name="TextBox 387">
            <a:extLst>
              <a:ext uri="{FF2B5EF4-FFF2-40B4-BE49-F238E27FC236}">
                <a16:creationId xmlns:a16="http://schemas.microsoft.com/office/drawing/2014/main" id="{D45B38BF-3C5E-F64A-A9A1-6B1A006CF4D3}"/>
              </a:ext>
            </a:extLst>
          </p:cNvPr>
          <p:cNvSpPr txBox="1">
            <a:spLocks/>
          </p:cNvSpPr>
          <p:nvPr/>
        </p:nvSpPr>
        <p:spPr>
          <a:xfrm>
            <a:off x="2900950" y="3576746"/>
            <a:ext cx="1008749" cy="652287"/>
          </a:xfrm>
          <a:prstGeom prst="roundRect">
            <a:avLst>
              <a:gd name="adj" fmla="val 1481"/>
            </a:avLst>
          </a:prstGeom>
          <a:solidFill>
            <a:schemeClr val="bg1">
              <a:lumMod val="95000"/>
            </a:schemeClr>
          </a:solidFill>
          <a:ln w="28575">
            <a:solidFill>
              <a:schemeClr val="bg1">
                <a:lumMod val="50000"/>
              </a:schemeClr>
            </a:solidFill>
          </a:ln>
        </p:spPr>
        <p:txBody>
          <a:bodyPr wrap="square" rtlCol="0" anchor="ctr" anchorCtr="0">
            <a:noAutofit/>
          </a:bodyPr>
          <a:lstStyle>
            <a:defPPr>
              <a:defRPr lang="en-US"/>
            </a:defPPr>
            <a:lvl1pPr algn="ctr">
              <a:defRPr sz="4000" b="1">
                <a:latin typeface="Corbel" panose="020B0503020204020204" pitchFamily="34" charset="0"/>
              </a:defRPr>
            </a:lvl1pPr>
          </a:lstStyle>
          <a:p>
            <a:pPr marL="0" marR="0" lvl="0" indent="0" algn="ctr" defTabSz="116129"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chemeClr val="bg1">
                    <a:lumMod val="50000"/>
                  </a:schemeClr>
                </a:solidFill>
                <a:effectLst/>
                <a:uLnTx/>
                <a:uFillTx/>
                <a:latin typeface="Corbel" panose="020B0503020204020204" pitchFamily="34" charset="0"/>
              </a:rPr>
              <a:t>Filter</a:t>
            </a:r>
          </a:p>
          <a:p>
            <a:pPr marL="0" marR="0" lvl="0" indent="0" algn="ctr" defTabSz="116129"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chemeClr val="bg1">
                    <a:lumMod val="50000"/>
                  </a:schemeClr>
                </a:solidFill>
                <a:effectLst/>
                <a:uLnTx/>
                <a:uFillTx/>
                <a:latin typeface="Corbel" panose="020B0503020204020204" pitchFamily="34" charset="0"/>
              </a:rPr>
              <a:t>Frequencies by Frequency</a:t>
            </a:r>
          </a:p>
        </p:txBody>
      </p:sp>
      <p:sp>
        <p:nvSpPr>
          <p:cNvPr id="389" name="TextBox 388">
            <a:extLst>
              <a:ext uri="{FF2B5EF4-FFF2-40B4-BE49-F238E27FC236}">
                <a16:creationId xmlns:a16="http://schemas.microsoft.com/office/drawing/2014/main" id="{5E0DC71F-43C4-BB4E-A06D-5D7A15E525F5}"/>
              </a:ext>
            </a:extLst>
          </p:cNvPr>
          <p:cNvSpPr txBox="1"/>
          <p:nvPr/>
        </p:nvSpPr>
        <p:spPr>
          <a:xfrm>
            <a:off x="4075105" y="2257532"/>
            <a:ext cx="914407" cy="1016023"/>
          </a:xfrm>
          <a:prstGeom prst="roundRect">
            <a:avLst>
              <a:gd name="adj" fmla="val 5084"/>
            </a:avLst>
          </a:prstGeom>
          <a:solidFill>
            <a:schemeClr val="bg1">
              <a:lumMod val="95000"/>
            </a:schemeClr>
          </a:solidFill>
          <a:ln w="28575">
            <a:solidFill>
              <a:schemeClr val="bg1">
                <a:lumMod val="50000"/>
              </a:schemeClr>
            </a:solidFill>
          </a:ln>
        </p:spPr>
        <p:txBody>
          <a:bodyPr wrap="square" rtlCol="0" anchor="ctr" anchorCtr="0">
            <a:noAutofit/>
          </a:bodyPr>
          <a:lstStyle>
            <a:defPPr>
              <a:defRPr lang="en-US"/>
            </a:defPPr>
            <a:lvl1pPr algn="ctr">
              <a:defRPr sz="4000" b="1">
                <a:solidFill>
                  <a:schemeClr val="tx2">
                    <a:lumMod val="50000"/>
                  </a:schemeClr>
                </a:solidFill>
                <a:latin typeface="Corbel" panose="020B0503020204020204" pitchFamily="34" charset="0"/>
              </a:defRPr>
            </a:lvl1pPr>
          </a:lstStyle>
          <a:p>
            <a:pPr marL="0" marR="0" lvl="0" indent="0" algn="ctr" defTabSz="116129"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chemeClr val="bg1">
                    <a:lumMod val="50000"/>
                  </a:schemeClr>
                </a:solidFill>
                <a:effectLst/>
                <a:uLnTx/>
                <a:uFillTx/>
                <a:latin typeface="Corbel" panose="020B0503020204020204" pitchFamily="34" charset="0"/>
              </a:rPr>
              <a:t>Seed Scratchpad</a:t>
            </a:r>
          </a:p>
        </p:txBody>
      </p:sp>
      <p:sp>
        <p:nvSpPr>
          <p:cNvPr id="390" name="TextBox 389">
            <a:extLst>
              <a:ext uri="{FF2B5EF4-FFF2-40B4-BE49-F238E27FC236}">
                <a16:creationId xmlns:a16="http://schemas.microsoft.com/office/drawing/2014/main" id="{B710D81B-3E71-B840-98FC-19E5EE119FA2}"/>
              </a:ext>
            </a:extLst>
          </p:cNvPr>
          <p:cNvSpPr txBox="1">
            <a:spLocks/>
          </p:cNvSpPr>
          <p:nvPr/>
        </p:nvSpPr>
        <p:spPr>
          <a:xfrm>
            <a:off x="4021911" y="3576746"/>
            <a:ext cx="1011100" cy="652286"/>
          </a:xfrm>
          <a:prstGeom prst="roundRect">
            <a:avLst>
              <a:gd name="adj" fmla="val 1481"/>
            </a:avLst>
          </a:prstGeom>
          <a:solidFill>
            <a:schemeClr val="bg1">
              <a:lumMod val="95000"/>
            </a:schemeClr>
          </a:solidFill>
          <a:ln w="28575">
            <a:solidFill>
              <a:schemeClr val="bg1">
                <a:lumMod val="50000"/>
              </a:schemeClr>
            </a:solidFill>
          </a:ln>
        </p:spPr>
        <p:txBody>
          <a:bodyPr wrap="square" rtlCol="0" anchor="ctr" anchorCtr="0">
            <a:noAutofit/>
          </a:bodyPr>
          <a:lstStyle>
            <a:defPPr>
              <a:defRPr lang="en-US"/>
            </a:defPPr>
            <a:lvl1pPr algn="ctr">
              <a:defRPr sz="4000" b="1">
                <a:latin typeface="Corbel" panose="020B0503020204020204" pitchFamily="34" charset="0"/>
              </a:defRPr>
            </a:lvl1pPr>
          </a:lstStyle>
          <a:p>
            <a:pPr marL="0" marR="0" lvl="0" indent="0" algn="ctr" defTabSz="116129"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chemeClr val="bg1">
                    <a:lumMod val="50000"/>
                  </a:schemeClr>
                </a:solidFill>
                <a:effectLst/>
                <a:uLnTx/>
                <a:uFillTx/>
                <a:latin typeface="Corbel" panose="020B0503020204020204" pitchFamily="34" charset="0"/>
              </a:rPr>
              <a:t>Find Candidate</a:t>
            </a:r>
          </a:p>
          <a:p>
            <a:pPr marL="0" marR="0" lvl="0" indent="0" algn="ctr" defTabSz="116129"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chemeClr val="bg1">
                    <a:lumMod val="50000"/>
                  </a:schemeClr>
                </a:solidFill>
                <a:effectLst/>
                <a:uLnTx/>
                <a:uFillTx/>
                <a:latin typeface="Corbel" panose="020B0503020204020204" pitchFamily="34" charset="0"/>
              </a:rPr>
              <a:t>Seed Regions</a:t>
            </a:r>
          </a:p>
        </p:txBody>
      </p:sp>
      <p:sp>
        <p:nvSpPr>
          <p:cNvPr id="80" name="TextBox 79">
            <a:extLst>
              <a:ext uri="{FF2B5EF4-FFF2-40B4-BE49-F238E27FC236}">
                <a16:creationId xmlns:a16="http://schemas.microsoft.com/office/drawing/2014/main" id="{71B28596-24DB-AB0D-D719-D50B3C926B5B}"/>
              </a:ext>
            </a:extLst>
          </p:cNvPr>
          <p:cNvSpPr txBox="1"/>
          <p:nvPr/>
        </p:nvSpPr>
        <p:spPr>
          <a:xfrm>
            <a:off x="1731247" y="2127142"/>
            <a:ext cx="3384365" cy="3074336"/>
          </a:xfrm>
          <a:prstGeom prst="roundRect">
            <a:avLst>
              <a:gd name="adj" fmla="val 1745"/>
            </a:avLst>
          </a:prstGeom>
          <a:solidFill>
            <a:srgbClr val="D2C6FF"/>
          </a:solidFill>
          <a:ln w="28575">
            <a:solidFill>
              <a:sysClr val="windowText" lastClr="000000"/>
            </a:solidFill>
            <a:prstDash val="sysDot"/>
          </a:ln>
        </p:spPr>
        <p:txBody>
          <a:bodyPr wrap="square" lIns="73153" rIns="73153" bIns="18288" rtlCol="0" anchor="b" anchorCtr="0">
            <a:noAutofit/>
          </a:bodyPr>
          <a:lstStyle/>
          <a:p>
            <a:pPr marL="0" marR="0" lvl="0" indent="0" algn="r" defTabSz="116129" eaLnBrk="1" fontAlgn="auto" latinLnBrk="0" hangingPunct="1">
              <a:lnSpc>
                <a:spcPct val="100000"/>
              </a:lnSpc>
              <a:spcBef>
                <a:spcPts val="0"/>
              </a:spcBef>
              <a:spcAft>
                <a:spcPts val="0"/>
              </a:spcAft>
              <a:buClrTx/>
              <a:buSzTx/>
              <a:buFontTx/>
              <a:buNone/>
              <a:tabLst/>
              <a:defRPr/>
            </a:pPr>
            <a:r>
              <a:rPr kumimoji="0" lang="en-US" sz="1270" b="1" i="0" u="none" strike="noStrike" kern="0" cap="none" spc="0" normalizeH="0" baseline="0" noProof="0" dirty="0">
                <a:ln>
                  <a:noFill/>
                </a:ln>
                <a:solidFill>
                  <a:srgbClr val="632A8F"/>
                </a:solidFill>
                <a:effectLst/>
                <a:uLnTx/>
                <a:uFillTx/>
              </a:rPr>
              <a:t>MinSeed (MS)</a:t>
            </a:r>
          </a:p>
        </p:txBody>
      </p:sp>
      <p:sp>
        <p:nvSpPr>
          <p:cNvPr id="81" name="TextBox 80">
            <a:extLst>
              <a:ext uri="{FF2B5EF4-FFF2-40B4-BE49-F238E27FC236}">
                <a16:creationId xmlns:a16="http://schemas.microsoft.com/office/drawing/2014/main" id="{9C6FA169-041F-F487-11BA-208590E30B76}"/>
              </a:ext>
            </a:extLst>
          </p:cNvPr>
          <p:cNvSpPr txBox="1">
            <a:spLocks/>
          </p:cNvSpPr>
          <p:nvPr/>
        </p:nvSpPr>
        <p:spPr>
          <a:xfrm>
            <a:off x="1858987" y="3571666"/>
            <a:ext cx="914223" cy="652286"/>
          </a:xfrm>
          <a:prstGeom prst="roundRect">
            <a:avLst>
              <a:gd name="adj" fmla="val 1481"/>
            </a:avLst>
          </a:prstGeom>
          <a:solidFill>
            <a:srgbClr val="7030A0">
              <a:alpha val="49000"/>
            </a:srgbClr>
          </a:solidFill>
          <a:ln w="28575">
            <a:solidFill>
              <a:sysClr val="windowText" lastClr="000000"/>
            </a:solidFill>
          </a:ln>
        </p:spPr>
        <p:txBody>
          <a:bodyPr wrap="square" rtlCol="0" anchor="ctr" anchorCtr="0">
            <a:noAutofit/>
          </a:bodyPr>
          <a:lstStyle>
            <a:defPPr>
              <a:defRPr lang="en-US"/>
            </a:defPPr>
            <a:lvl1pPr algn="ctr">
              <a:defRPr sz="4000" b="1">
                <a:latin typeface="Corbel" panose="020B0503020204020204" pitchFamily="34" charset="0"/>
              </a:defRPr>
            </a:lvl1pPr>
          </a:lstStyle>
          <a:p>
            <a:pPr marL="0" marR="0" lvl="0" indent="0" algn="ctr" defTabSz="116129"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prstClr val="black"/>
                </a:solidFill>
                <a:effectLst/>
                <a:uLnTx/>
                <a:uFillTx/>
                <a:latin typeface="Corbel" panose="020B0503020204020204" pitchFamily="34" charset="0"/>
              </a:rPr>
              <a:t>Find Minimizers</a:t>
            </a:r>
          </a:p>
        </p:txBody>
      </p:sp>
      <p:sp>
        <p:nvSpPr>
          <p:cNvPr id="82" name="TextBox 81">
            <a:extLst>
              <a:ext uri="{FF2B5EF4-FFF2-40B4-BE49-F238E27FC236}">
                <a16:creationId xmlns:a16="http://schemas.microsoft.com/office/drawing/2014/main" id="{EAA571D8-CA51-ED1A-64B8-EA9E4A60F483}"/>
              </a:ext>
            </a:extLst>
          </p:cNvPr>
          <p:cNvSpPr txBox="1"/>
          <p:nvPr/>
        </p:nvSpPr>
        <p:spPr>
          <a:xfrm>
            <a:off x="1858987" y="4674074"/>
            <a:ext cx="914223" cy="447183"/>
          </a:xfrm>
          <a:prstGeom prst="roundRect">
            <a:avLst>
              <a:gd name="adj" fmla="val 5084"/>
            </a:avLst>
          </a:prstGeom>
          <a:solidFill>
            <a:srgbClr val="E7E6E6">
              <a:lumMod val="90000"/>
            </a:srgbClr>
          </a:solidFill>
          <a:ln w="28575">
            <a:solidFill>
              <a:sysClr val="windowText" lastClr="000000"/>
            </a:solidFill>
          </a:ln>
        </p:spPr>
        <p:txBody>
          <a:bodyPr wrap="square" rtlCol="0" anchor="ctr" anchorCtr="0">
            <a:noAutofit/>
          </a:bodyPr>
          <a:lstStyle>
            <a:defPPr>
              <a:defRPr lang="en-US"/>
            </a:defPPr>
            <a:lvl1pPr algn="ctr">
              <a:defRPr sz="4000" b="1">
                <a:solidFill>
                  <a:schemeClr val="tx2">
                    <a:lumMod val="50000"/>
                  </a:schemeClr>
                </a:solidFill>
                <a:latin typeface="Corbel" panose="020B0503020204020204" pitchFamily="34" charset="0"/>
              </a:defRPr>
            </a:lvl1pPr>
          </a:lstStyle>
          <a:p>
            <a:pPr marL="0" marR="0" lvl="0" indent="0" algn="ctr" defTabSz="116129"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prstClr val="black"/>
                </a:solidFill>
                <a:effectLst/>
                <a:uLnTx/>
                <a:uFillTx/>
                <a:latin typeface="Corbel" panose="020B0503020204020204" pitchFamily="34" charset="0"/>
              </a:rPr>
              <a:t>Read</a:t>
            </a:r>
          </a:p>
          <a:p>
            <a:pPr marL="0" marR="0" lvl="0" indent="0" algn="ctr" defTabSz="116129"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prstClr val="black"/>
                </a:solidFill>
                <a:effectLst/>
                <a:uLnTx/>
                <a:uFillTx/>
                <a:latin typeface="Corbel" panose="020B0503020204020204" pitchFamily="34" charset="0"/>
              </a:rPr>
              <a:t>Scratchpad</a:t>
            </a:r>
          </a:p>
        </p:txBody>
      </p:sp>
      <p:sp>
        <p:nvSpPr>
          <p:cNvPr id="83" name="TextBox 82">
            <a:extLst>
              <a:ext uri="{FF2B5EF4-FFF2-40B4-BE49-F238E27FC236}">
                <a16:creationId xmlns:a16="http://schemas.microsoft.com/office/drawing/2014/main" id="{6CB08FAD-4CA1-6660-62FF-01792A165289}"/>
              </a:ext>
            </a:extLst>
          </p:cNvPr>
          <p:cNvSpPr txBox="1"/>
          <p:nvPr/>
        </p:nvSpPr>
        <p:spPr>
          <a:xfrm>
            <a:off x="1858987" y="2252452"/>
            <a:ext cx="914223" cy="1016023"/>
          </a:xfrm>
          <a:prstGeom prst="roundRect">
            <a:avLst>
              <a:gd name="adj" fmla="val 5084"/>
            </a:avLst>
          </a:prstGeom>
          <a:solidFill>
            <a:srgbClr val="E7E6E6">
              <a:lumMod val="90000"/>
            </a:srgbClr>
          </a:solidFill>
          <a:ln w="28575">
            <a:solidFill>
              <a:sysClr val="windowText" lastClr="000000"/>
            </a:solidFill>
          </a:ln>
        </p:spPr>
        <p:txBody>
          <a:bodyPr wrap="square" rtlCol="0" anchor="ctr" anchorCtr="0">
            <a:noAutofit/>
          </a:bodyPr>
          <a:lstStyle>
            <a:defPPr>
              <a:defRPr lang="en-US"/>
            </a:defPPr>
            <a:lvl1pPr algn="ctr">
              <a:defRPr sz="4000" b="1">
                <a:solidFill>
                  <a:schemeClr val="tx2">
                    <a:lumMod val="50000"/>
                  </a:schemeClr>
                </a:solidFill>
                <a:latin typeface="Corbel" panose="020B0503020204020204" pitchFamily="34" charset="0"/>
              </a:defRPr>
            </a:lvl1pPr>
          </a:lstStyle>
          <a:p>
            <a:pPr marL="0" marR="0" lvl="0" indent="0" algn="ctr" defTabSz="116129"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prstClr val="black"/>
                </a:solidFill>
                <a:effectLst/>
                <a:uLnTx/>
                <a:uFillTx/>
                <a:latin typeface="Corbel" panose="020B0503020204020204" pitchFamily="34" charset="0"/>
              </a:rPr>
              <a:t>Minimizer Scratchpad</a:t>
            </a:r>
          </a:p>
        </p:txBody>
      </p:sp>
      <p:sp>
        <p:nvSpPr>
          <p:cNvPr id="84" name="TextBox 83">
            <a:extLst>
              <a:ext uri="{FF2B5EF4-FFF2-40B4-BE49-F238E27FC236}">
                <a16:creationId xmlns:a16="http://schemas.microsoft.com/office/drawing/2014/main" id="{A6322A8F-1F88-FBD6-7796-8DC1D4C8FF0A}"/>
              </a:ext>
            </a:extLst>
          </p:cNvPr>
          <p:cNvSpPr txBox="1">
            <a:spLocks/>
          </p:cNvSpPr>
          <p:nvPr/>
        </p:nvSpPr>
        <p:spPr>
          <a:xfrm>
            <a:off x="2900950" y="3571666"/>
            <a:ext cx="1008749" cy="652287"/>
          </a:xfrm>
          <a:prstGeom prst="roundRect">
            <a:avLst>
              <a:gd name="adj" fmla="val 1481"/>
            </a:avLst>
          </a:prstGeom>
          <a:solidFill>
            <a:srgbClr val="7030A0">
              <a:alpha val="49000"/>
            </a:srgbClr>
          </a:solidFill>
          <a:ln w="28575">
            <a:solidFill>
              <a:sysClr val="windowText" lastClr="000000"/>
            </a:solidFill>
          </a:ln>
        </p:spPr>
        <p:txBody>
          <a:bodyPr wrap="square" rtlCol="0" anchor="ctr" anchorCtr="0">
            <a:noAutofit/>
          </a:bodyPr>
          <a:lstStyle>
            <a:defPPr>
              <a:defRPr lang="en-US"/>
            </a:defPPr>
            <a:lvl1pPr algn="ctr">
              <a:defRPr sz="4000" b="1">
                <a:latin typeface="Corbel" panose="020B0503020204020204" pitchFamily="34" charset="0"/>
              </a:defRPr>
            </a:lvl1pPr>
          </a:lstStyle>
          <a:p>
            <a:pPr marL="0" marR="0" lvl="0" indent="0" algn="ctr" defTabSz="116129"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prstClr val="black"/>
                </a:solidFill>
                <a:effectLst/>
                <a:uLnTx/>
                <a:uFillTx/>
                <a:latin typeface="Corbel" panose="020B0503020204020204" pitchFamily="34" charset="0"/>
              </a:rPr>
              <a:t>Filter</a:t>
            </a:r>
          </a:p>
          <a:p>
            <a:pPr marL="0" marR="0" lvl="0" indent="0" algn="ctr" defTabSz="116129"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prstClr val="black"/>
                </a:solidFill>
                <a:effectLst/>
                <a:uLnTx/>
                <a:uFillTx/>
                <a:latin typeface="Corbel" panose="020B0503020204020204" pitchFamily="34" charset="0"/>
              </a:rPr>
              <a:t>Minimizers by Frequency</a:t>
            </a:r>
          </a:p>
        </p:txBody>
      </p:sp>
      <p:sp>
        <p:nvSpPr>
          <p:cNvPr id="85" name="TextBox 84">
            <a:extLst>
              <a:ext uri="{FF2B5EF4-FFF2-40B4-BE49-F238E27FC236}">
                <a16:creationId xmlns:a16="http://schemas.microsoft.com/office/drawing/2014/main" id="{5F3B23D2-04D6-7C3C-AE9D-7D255A055B2C}"/>
              </a:ext>
            </a:extLst>
          </p:cNvPr>
          <p:cNvSpPr txBox="1"/>
          <p:nvPr/>
        </p:nvSpPr>
        <p:spPr>
          <a:xfrm>
            <a:off x="4075105" y="2252452"/>
            <a:ext cx="914407" cy="1016023"/>
          </a:xfrm>
          <a:prstGeom prst="roundRect">
            <a:avLst>
              <a:gd name="adj" fmla="val 5084"/>
            </a:avLst>
          </a:prstGeom>
          <a:solidFill>
            <a:srgbClr val="E7E6E6">
              <a:lumMod val="90000"/>
            </a:srgbClr>
          </a:solidFill>
          <a:ln w="28575">
            <a:solidFill>
              <a:sysClr val="windowText" lastClr="000000"/>
            </a:solidFill>
          </a:ln>
        </p:spPr>
        <p:txBody>
          <a:bodyPr wrap="square" rtlCol="0" anchor="ctr" anchorCtr="0">
            <a:noAutofit/>
          </a:bodyPr>
          <a:lstStyle>
            <a:defPPr>
              <a:defRPr lang="en-US"/>
            </a:defPPr>
            <a:lvl1pPr algn="ctr">
              <a:defRPr sz="4000" b="1">
                <a:solidFill>
                  <a:schemeClr val="tx2">
                    <a:lumMod val="50000"/>
                  </a:schemeClr>
                </a:solidFill>
                <a:latin typeface="Corbel" panose="020B0503020204020204" pitchFamily="34" charset="0"/>
              </a:defRPr>
            </a:lvl1pPr>
          </a:lstStyle>
          <a:p>
            <a:pPr marL="0" marR="0" lvl="0" indent="0" algn="ctr" defTabSz="116129"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prstClr val="black"/>
                </a:solidFill>
                <a:effectLst/>
                <a:uLnTx/>
                <a:uFillTx/>
                <a:latin typeface="Corbel" panose="020B0503020204020204" pitchFamily="34" charset="0"/>
              </a:rPr>
              <a:t>Seed Scratchpad</a:t>
            </a:r>
          </a:p>
        </p:txBody>
      </p:sp>
      <p:sp>
        <p:nvSpPr>
          <p:cNvPr id="86" name="TextBox 85">
            <a:extLst>
              <a:ext uri="{FF2B5EF4-FFF2-40B4-BE49-F238E27FC236}">
                <a16:creationId xmlns:a16="http://schemas.microsoft.com/office/drawing/2014/main" id="{6C0CE78D-62E4-FA7A-3982-AEC40276E7DF}"/>
              </a:ext>
            </a:extLst>
          </p:cNvPr>
          <p:cNvSpPr txBox="1">
            <a:spLocks/>
          </p:cNvSpPr>
          <p:nvPr/>
        </p:nvSpPr>
        <p:spPr>
          <a:xfrm>
            <a:off x="4021911" y="3571666"/>
            <a:ext cx="1011100" cy="652286"/>
          </a:xfrm>
          <a:prstGeom prst="roundRect">
            <a:avLst>
              <a:gd name="adj" fmla="val 1481"/>
            </a:avLst>
          </a:prstGeom>
          <a:solidFill>
            <a:srgbClr val="7030A0">
              <a:alpha val="49000"/>
            </a:srgbClr>
          </a:solidFill>
          <a:ln w="28575">
            <a:solidFill>
              <a:sysClr val="windowText" lastClr="000000"/>
            </a:solidFill>
          </a:ln>
        </p:spPr>
        <p:txBody>
          <a:bodyPr wrap="square" rtlCol="0" anchor="ctr" anchorCtr="0">
            <a:noAutofit/>
          </a:bodyPr>
          <a:lstStyle>
            <a:defPPr>
              <a:defRPr lang="en-US"/>
            </a:defPPr>
            <a:lvl1pPr algn="ctr">
              <a:defRPr sz="4000" b="1">
                <a:latin typeface="Corbel" panose="020B0503020204020204" pitchFamily="34" charset="0"/>
              </a:defRPr>
            </a:lvl1pPr>
          </a:lstStyle>
          <a:p>
            <a:pPr marL="0" marR="0" lvl="0" indent="0" algn="ctr" defTabSz="116129"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prstClr val="black"/>
                </a:solidFill>
                <a:effectLst/>
                <a:uLnTx/>
                <a:uFillTx/>
                <a:latin typeface="Corbel" panose="020B0503020204020204" pitchFamily="34" charset="0"/>
              </a:rPr>
              <a:t>Find Candidate</a:t>
            </a:r>
          </a:p>
          <a:p>
            <a:pPr marL="0" marR="0" lvl="0" indent="0" algn="ctr" defTabSz="116129"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prstClr val="black"/>
                </a:solidFill>
                <a:effectLst/>
                <a:uLnTx/>
                <a:uFillTx/>
                <a:latin typeface="Corbel" panose="020B0503020204020204" pitchFamily="34" charset="0"/>
              </a:rPr>
              <a:t>Seed Regions</a:t>
            </a:r>
          </a:p>
        </p:txBody>
      </p:sp>
      <p:sp>
        <p:nvSpPr>
          <p:cNvPr id="391" name="TextBox 390">
            <a:extLst>
              <a:ext uri="{FF2B5EF4-FFF2-40B4-BE49-F238E27FC236}">
                <a16:creationId xmlns:a16="http://schemas.microsoft.com/office/drawing/2014/main" id="{C3FC1D87-12F5-BD4E-9B84-838BECDF89F4}"/>
              </a:ext>
            </a:extLst>
          </p:cNvPr>
          <p:cNvSpPr txBox="1"/>
          <p:nvPr/>
        </p:nvSpPr>
        <p:spPr>
          <a:xfrm>
            <a:off x="5432867" y="2257532"/>
            <a:ext cx="2470967" cy="447183"/>
          </a:xfrm>
          <a:prstGeom prst="roundRect">
            <a:avLst>
              <a:gd name="adj" fmla="val 5084"/>
            </a:avLst>
          </a:prstGeom>
          <a:solidFill>
            <a:schemeClr val="bg1">
              <a:lumMod val="95000"/>
            </a:schemeClr>
          </a:solidFill>
          <a:ln w="28575">
            <a:solidFill>
              <a:schemeClr val="bg1">
                <a:lumMod val="50000"/>
              </a:schemeClr>
            </a:solidFill>
          </a:ln>
        </p:spPr>
        <p:txBody>
          <a:bodyPr wrap="square" rtlCol="0" anchor="ctr" anchorCtr="0">
            <a:noAutofit/>
          </a:bodyPr>
          <a:lstStyle>
            <a:defPPr>
              <a:defRPr lang="en-US"/>
            </a:defPPr>
            <a:lvl1pPr algn="ctr">
              <a:defRPr sz="4000" b="1">
                <a:solidFill>
                  <a:schemeClr val="tx2">
                    <a:lumMod val="50000"/>
                  </a:schemeClr>
                </a:solidFill>
                <a:latin typeface="Corbel" panose="020B0503020204020204" pitchFamily="34" charset="0"/>
              </a:defRPr>
            </a:lvl1pPr>
          </a:lstStyle>
          <a:p>
            <a:pPr marL="0" marR="0" lvl="0" indent="0" algn="ctr" defTabSz="116129"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chemeClr val="bg1">
                    <a:lumMod val="50000"/>
                  </a:schemeClr>
                </a:solidFill>
                <a:effectLst/>
                <a:uLnTx/>
                <a:uFillTx/>
                <a:latin typeface="Corbel" panose="020B0503020204020204" pitchFamily="34" charset="0"/>
              </a:rPr>
              <a:t>Input Scratchpad</a:t>
            </a:r>
          </a:p>
        </p:txBody>
      </p:sp>
      <p:sp>
        <p:nvSpPr>
          <p:cNvPr id="392" name="TextBox 391">
            <a:extLst>
              <a:ext uri="{FF2B5EF4-FFF2-40B4-BE49-F238E27FC236}">
                <a16:creationId xmlns:a16="http://schemas.microsoft.com/office/drawing/2014/main" id="{57B51410-62D7-5042-9BBE-A9757948B5F0}"/>
              </a:ext>
            </a:extLst>
          </p:cNvPr>
          <p:cNvSpPr txBox="1">
            <a:spLocks/>
          </p:cNvSpPr>
          <p:nvPr/>
        </p:nvSpPr>
        <p:spPr>
          <a:xfrm>
            <a:off x="5431512" y="2965193"/>
            <a:ext cx="916500" cy="583629"/>
          </a:xfrm>
          <a:prstGeom prst="roundRect">
            <a:avLst>
              <a:gd name="adj" fmla="val 1481"/>
            </a:avLst>
          </a:prstGeom>
          <a:solidFill>
            <a:schemeClr val="bg1">
              <a:lumMod val="95000"/>
            </a:schemeClr>
          </a:solidFill>
          <a:ln w="28575">
            <a:solidFill>
              <a:schemeClr val="bg1">
                <a:lumMod val="50000"/>
              </a:schemeClr>
            </a:solidFill>
          </a:ln>
        </p:spPr>
        <p:txBody>
          <a:bodyPr wrap="square" rtlCol="0" anchor="ctr" anchorCtr="0">
            <a:noAutofit/>
          </a:bodyPr>
          <a:lstStyle>
            <a:defPPr>
              <a:defRPr lang="en-US"/>
            </a:defPPr>
            <a:lvl1pPr algn="ctr">
              <a:defRPr sz="4000" b="1">
                <a:latin typeface="Corbel" panose="020B0503020204020204" pitchFamily="34" charset="0"/>
              </a:defRPr>
            </a:lvl1pPr>
          </a:lstStyle>
          <a:p>
            <a:pPr marL="0" marR="0" lvl="0" indent="0" algn="ctr" defTabSz="116129"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chemeClr val="bg1">
                    <a:lumMod val="50000"/>
                  </a:schemeClr>
                </a:solidFill>
                <a:effectLst/>
                <a:uLnTx/>
                <a:uFillTx/>
                <a:latin typeface="Corbel" panose="020B0503020204020204" pitchFamily="34" charset="0"/>
              </a:rPr>
              <a:t>Generate Bitvectors</a:t>
            </a:r>
          </a:p>
        </p:txBody>
      </p:sp>
      <p:sp>
        <p:nvSpPr>
          <p:cNvPr id="393" name="TextBox 392">
            <a:extLst>
              <a:ext uri="{FF2B5EF4-FFF2-40B4-BE49-F238E27FC236}">
                <a16:creationId xmlns:a16="http://schemas.microsoft.com/office/drawing/2014/main" id="{2C746795-3C18-4243-BE4D-C531D2DA2604}"/>
              </a:ext>
            </a:extLst>
          </p:cNvPr>
          <p:cNvSpPr txBox="1">
            <a:spLocks/>
          </p:cNvSpPr>
          <p:nvPr/>
        </p:nvSpPr>
        <p:spPr>
          <a:xfrm>
            <a:off x="5431512" y="4678178"/>
            <a:ext cx="916500" cy="430105"/>
          </a:xfrm>
          <a:prstGeom prst="roundRect">
            <a:avLst>
              <a:gd name="adj" fmla="val 1481"/>
            </a:avLst>
          </a:prstGeom>
          <a:solidFill>
            <a:schemeClr val="bg1">
              <a:lumMod val="95000"/>
            </a:schemeClr>
          </a:solidFill>
          <a:ln w="28575">
            <a:solidFill>
              <a:schemeClr val="bg1">
                <a:lumMod val="50000"/>
              </a:schemeClr>
            </a:solidFill>
          </a:ln>
        </p:spPr>
        <p:txBody>
          <a:bodyPr wrap="square" rtlCol="0" anchor="ctr" anchorCtr="0">
            <a:noAutofit/>
          </a:bodyPr>
          <a:lstStyle>
            <a:defPPr>
              <a:defRPr lang="en-US"/>
            </a:defPPr>
            <a:lvl1pPr algn="ctr">
              <a:defRPr sz="4000" b="1">
                <a:latin typeface="Corbel" panose="020B0503020204020204" pitchFamily="34" charset="0"/>
              </a:defRPr>
            </a:lvl1pPr>
          </a:lstStyle>
          <a:p>
            <a:pPr marL="0" marR="0" lvl="0" indent="0" algn="ctr" defTabSz="116129"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chemeClr val="bg1">
                    <a:lumMod val="50000"/>
                  </a:schemeClr>
                </a:solidFill>
                <a:effectLst/>
                <a:uLnTx/>
                <a:uFillTx/>
                <a:latin typeface="Corbel" panose="020B0503020204020204" pitchFamily="34" charset="0"/>
              </a:rPr>
              <a:t>Perform</a:t>
            </a:r>
          </a:p>
          <a:p>
            <a:pPr marL="0" marR="0" lvl="0" indent="0" algn="ctr" defTabSz="116129"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chemeClr val="bg1">
                    <a:lumMod val="50000"/>
                  </a:schemeClr>
                </a:solidFill>
                <a:effectLst/>
                <a:uLnTx/>
                <a:uFillTx/>
                <a:latin typeface="Corbel" panose="020B0503020204020204" pitchFamily="34" charset="0"/>
              </a:rPr>
              <a:t>Traceback</a:t>
            </a:r>
          </a:p>
        </p:txBody>
      </p:sp>
      <p:sp>
        <p:nvSpPr>
          <p:cNvPr id="394" name="TextBox 393">
            <a:extLst>
              <a:ext uri="{FF2B5EF4-FFF2-40B4-BE49-F238E27FC236}">
                <a16:creationId xmlns:a16="http://schemas.microsoft.com/office/drawing/2014/main" id="{8EE8E914-864E-0445-8CE9-CD435555CF78}"/>
              </a:ext>
            </a:extLst>
          </p:cNvPr>
          <p:cNvSpPr txBox="1"/>
          <p:nvPr/>
        </p:nvSpPr>
        <p:spPr>
          <a:xfrm>
            <a:off x="5431512" y="3814803"/>
            <a:ext cx="2470967" cy="654246"/>
          </a:xfrm>
          <a:prstGeom prst="roundRect">
            <a:avLst>
              <a:gd name="adj" fmla="val 5084"/>
            </a:avLst>
          </a:prstGeom>
          <a:solidFill>
            <a:schemeClr val="bg1">
              <a:lumMod val="95000"/>
            </a:schemeClr>
          </a:solidFill>
          <a:ln w="28575">
            <a:solidFill>
              <a:schemeClr val="bg1">
                <a:lumMod val="50000"/>
              </a:schemeClr>
            </a:solidFill>
          </a:ln>
        </p:spPr>
        <p:txBody>
          <a:bodyPr wrap="square" rtlCol="0" anchor="ctr" anchorCtr="0">
            <a:noAutofit/>
          </a:bodyPr>
          <a:lstStyle>
            <a:defPPr>
              <a:defRPr lang="en-US"/>
            </a:defPPr>
            <a:lvl1pPr algn="ctr">
              <a:defRPr sz="4000" b="1">
                <a:solidFill>
                  <a:schemeClr val="tx2">
                    <a:lumMod val="50000"/>
                  </a:schemeClr>
                </a:solidFill>
                <a:latin typeface="Corbel" panose="020B0503020204020204" pitchFamily="34" charset="0"/>
              </a:defRPr>
            </a:lvl1pPr>
          </a:lstStyle>
          <a:p>
            <a:pPr marL="0" marR="0" lvl="0" indent="0" algn="ctr" defTabSz="116129"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chemeClr val="bg1">
                    <a:lumMod val="50000"/>
                  </a:schemeClr>
                </a:solidFill>
                <a:effectLst/>
                <a:uLnTx/>
                <a:uFillTx/>
                <a:latin typeface="Corbel" panose="020B0503020204020204" pitchFamily="34" charset="0"/>
              </a:rPr>
              <a:t>Bitvector Scratchpad</a:t>
            </a:r>
          </a:p>
        </p:txBody>
      </p:sp>
      <p:sp>
        <p:nvSpPr>
          <p:cNvPr id="395" name="TextBox 394">
            <a:extLst>
              <a:ext uri="{FF2B5EF4-FFF2-40B4-BE49-F238E27FC236}">
                <a16:creationId xmlns:a16="http://schemas.microsoft.com/office/drawing/2014/main" id="{15637F85-242E-5842-BD15-83240218D47E}"/>
              </a:ext>
            </a:extLst>
          </p:cNvPr>
          <p:cNvSpPr txBox="1"/>
          <p:nvPr/>
        </p:nvSpPr>
        <p:spPr>
          <a:xfrm>
            <a:off x="6903382" y="2965192"/>
            <a:ext cx="999097" cy="583629"/>
          </a:xfrm>
          <a:prstGeom prst="roundRect">
            <a:avLst>
              <a:gd name="adj" fmla="val 5084"/>
            </a:avLst>
          </a:prstGeom>
          <a:solidFill>
            <a:schemeClr val="bg1">
              <a:lumMod val="95000"/>
            </a:schemeClr>
          </a:solidFill>
          <a:ln w="28575">
            <a:solidFill>
              <a:schemeClr val="bg1">
                <a:lumMod val="50000"/>
              </a:schemeClr>
            </a:solidFill>
          </a:ln>
        </p:spPr>
        <p:txBody>
          <a:bodyPr wrap="square" rtlCol="0" anchor="ctr" anchorCtr="0">
            <a:noAutofit/>
          </a:bodyPr>
          <a:lstStyle>
            <a:defPPr>
              <a:defRPr lang="en-US"/>
            </a:defPPr>
            <a:lvl1pPr algn="ctr">
              <a:defRPr sz="4000" b="1">
                <a:solidFill>
                  <a:schemeClr val="tx2">
                    <a:lumMod val="50000"/>
                  </a:schemeClr>
                </a:solidFill>
                <a:latin typeface="Corbel" panose="020B0503020204020204" pitchFamily="34" charset="0"/>
              </a:defRPr>
            </a:lvl1pPr>
          </a:lstStyle>
          <a:p>
            <a:pPr marL="0" marR="0" lvl="0" indent="0" algn="ctr" defTabSz="116129"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chemeClr val="bg1">
                    <a:lumMod val="50000"/>
                  </a:schemeClr>
                </a:solidFill>
                <a:effectLst/>
                <a:uLnTx/>
                <a:uFillTx/>
                <a:latin typeface="Corbel" panose="020B0503020204020204" pitchFamily="34" charset="0"/>
              </a:rPr>
              <a:t>Hop Queues</a:t>
            </a:r>
          </a:p>
        </p:txBody>
      </p:sp>
      <p:sp>
        <p:nvSpPr>
          <p:cNvPr id="87" name="TextBox 86">
            <a:extLst>
              <a:ext uri="{FF2B5EF4-FFF2-40B4-BE49-F238E27FC236}">
                <a16:creationId xmlns:a16="http://schemas.microsoft.com/office/drawing/2014/main" id="{384E4DC0-158B-E366-B88B-E7867288E780}"/>
              </a:ext>
            </a:extLst>
          </p:cNvPr>
          <p:cNvSpPr txBox="1"/>
          <p:nvPr/>
        </p:nvSpPr>
        <p:spPr>
          <a:xfrm>
            <a:off x="5284439" y="2127142"/>
            <a:ext cx="2750673" cy="3074336"/>
          </a:xfrm>
          <a:prstGeom prst="roundRect">
            <a:avLst>
              <a:gd name="adj" fmla="val 1745"/>
            </a:avLst>
          </a:prstGeom>
          <a:solidFill>
            <a:srgbClr val="C5E0B4"/>
          </a:solidFill>
          <a:ln w="28575">
            <a:solidFill>
              <a:sysClr val="windowText" lastClr="000000"/>
            </a:solidFill>
            <a:prstDash val="sysDot"/>
          </a:ln>
        </p:spPr>
        <p:txBody>
          <a:bodyPr wrap="square" lIns="73153" rIns="73153" bIns="18288" rtlCol="0" anchor="b" anchorCtr="0">
            <a:noAutofit/>
          </a:bodyPr>
          <a:lstStyle>
            <a:defPPr>
              <a:defRPr lang="en-US"/>
            </a:defPPr>
            <a:lvl1pPr algn="r">
              <a:defRPr sz="6000" b="1">
                <a:solidFill>
                  <a:srgbClr val="632A8F"/>
                </a:solidFill>
                <a:latin typeface="Corbel" panose="020B0503020204020204" pitchFamily="34" charset="0"/>
              </a:defRPr>
            </a:lvl1pPr>
          </a:lstStyle>
          <a:p>
            <a:pPr marL="0" marR="0" lvl="0" indent="0" algn="r" defTabSz="116129" eaLnBrk="1" fontAlgn="auto" latinLnBrk="0" hangingPunct="1">
              <a:lnSpc>
                <a:spcPct val="100000"/>
              </a:lnSpc>
              <a:spcBef>
                <a:spcPts val="0"/>
              </a:spcBef>
              <a:spcAft>
                <a:spcPts val="0"/>
              </a:spcAft>
              <a:buClrTx/>
              <a:buSzTx/>
              <a:buFontTx/>
              <a:buNone/>
              <a:tabLst/>
              <a:defRPr/>
            </a:pPr>
            <a:r>
              <a:rPr kumimoji="0" lang="en-US" sz="1270" b="1" i="0" u="none" strike="noStrike" kern="0" cap="none" spc="0" normalizeH="0" baseline="0" noProof="0" dirty="0">
                <a:ln>
                  <a:noFill/>
                </a:ln>
                <a:solidFill>
                  <a:srgbClr val="70AD47">
                    <a:lumMod val="50000"/>
                  </a:srgbClr>
                </a:solidFill>
                <a:effectLst/>
                <a:uLnTx/>
                <a:uFillTx/>
                <a:latin typeface="Corbel" panose="020B0503020204020204" pitchFamily="34" charset="0"/>
              </a:rPr>
              <a:t>BitAlign (BA)</a:t>
            </a:r>
          </a:p>
        </p:txBody>
      </p:sp>
      <p:sp>
        <p:nvSpPr>
          <p:cNvPr id="88" name="TextBox 87">
            <a:extLst>
              <a:ext uri="{FF2B5EF4-FFF2-40B4-BE49-F238E27FC236}">
                <a16:creationId xmlns:a16="http://schemas.microsoft.com/office/drawing/2014/main" id="{D408568E-140B-7F1E-CDB6-C434117B992B}"/>
              </a:ext>
            </a:extLst>
          </p:cNvPr>
          <p:cNvSpPr txBox="1"/>
          <p:nvPr/>
        </p:nvSpPr>
        <p:spPr>
          <a:xfrm>
            <a:off x="5432867" y="2252452"/>
            <a:ext cx="2470967" cy="447183"/>
          </a:xfrm>
          <a:prstGeom prst="roundRect">
            <a:avLst>
              <a:gd name="adj" fmla="val 5084"/>
            </a:avLst>
          </a:prstGeom>
          <a:solidFill>
            <a:srgbClr val="E7E6E6">
              <a:lumMod val="90000"/>
            </a:srgbClr>
          </a:solidFill>
          <a:ln w="28575">
            <a:solidFill>
              <a:sysClr val="windowText" lastClr="000000"/>
            </a:solidFill>
          </a:ln>
        </p:spPr>
        <p:txBody>
          <a:bodyPr wrap="square" rtlCol="0" anchor="ctr" anchorCtr="0">
            <a:noAutofit/>
          </a:bodyPr>
          <a:lstStyle>
            <a:defPPr>
              <a:defRPr lang="en-US"/>
            </a:defPPr>
            <a:lvl1pPr algn="ctr">
              <a:defRPr sz="4000" b="1">
                <a:solidFill>
                  <a:schemeClr val="tx2">
                    <a:lumMod val="50000"/>
                  </a:schemeClr>
                </a:solidFill>
                <a:latin typeface="Corbel" panose="020B0503020204020204" pitchFamily="34" charset="0"/>
              </a:defRPr>
            </a:lvl1pPr>
          </a:lstStyle>
          <a:p>
            <a:pPr marL="0" marR="0" lvl="0" indent="0" algn="ctr" defTabSz="116129"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prstClr val="black"/>
                </a:solidFill>
                <a:effectLst/>
                <a:uLnTx/>
                <a:uFillTx/>
                <a:latin typeface="Corbel" panose="020B0503020204020204" pitchFamily="34" charset="0"/>
              </a:rPr>
              <a:t>Input Scratchpad</a:t>
            </a:r>
          </a:p>
        </p:txBody>
      </p:sp>
      <p:sp>
        <p:nvSpPr>
          <p:cNvPr id="89" name="TextBox 88">
            <a:extLst>
              <a:ext uri="{FF2B5EF4-FFF2-40B4-BE49-F238E27FC236}">
                <a16:creationId xmlns:a16="http://schemas.microsoft.com/office/drawing/2014/main" id="{87861C07-864A-A073-3FB1-B24117BEEB02}"/>
              </a:ext>
            </a:extLst>
          </p:cNvPr>
          <p:cNvSpPr txBox="1">
            <a:spLocks/>
          </p:cNvSpPr>
          <p:nvPr/>
        </p:nvSpPr>
        <p:spPr>
          <a:xfrm>
            <a:off x="5431512" y="2960113"/>
            <a:ext cx="916500" cy="583629"/>
          </a:xfrm>
          <a:prstGeom prst="roundRect">
            <a:avLst>
              <a:gd name="adj" fmla="val 1481"/>
            </a:avLst>
          </a:prstGeom>
          <a:solidFill>
            <a:srgbClr val="70AD47">
              <a:lumMod val="50000"/>
              <a:alpha val="49000"/>
            </a:srgbClr>
          </a:solidFill>
          <a:ln w="28575">
            <a:solidFill>
              <a:sysClr val="windowText" lastClr="000000"/>
            </a:solidFill>
          </a:ln>
        </p:spPr>
        <p:txBody>
          <a:bodyPr wrap="square" rtlCol="0" anchor="ctr" anchorCtr="0">
            <a:noAutofit/>
          </a:bodyPr>
          <a:lstStyle>
            <a:defPPr>
              <a:defRPr lang="en-US"/>
            </a:defPPr>
            <a:lvl1pPr algn="ctr">
              <a:defRPr sz="4000" b="1">
                <a:latin typeface="Corbel" panose="020B0503020204020204" pitchFamily="34" charset="0"/>
              </a:defRPr>
            </a:lvl1pPr>
          </a:lstStyle>
          <a:p>
            <a:pPr marL="0" marR="0" lvl="0" indent="0" algn="ctr" defTabSz="116129"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prstClr val="black"/>
                </a:solidFill>
                <a:effectLst/>
                <a:uLnTx/>
                <a:uFillTx/>
                <a:latin typeface="Corbel" panose="020B0503020204020204" pitchFamily="34" charset="0"/>
              </a:rPr>
              <a:t>Generate Bitvectors</a:t>
            </a:r>
          </a:p>
        </p:txBody>
      </p:sp>
      <p:sp>
        <p:nvSpPr>
          <p:cNvPr id="90" name="TextBox 89">
            <a:extLst>
              <a:ext uri="{FF2B5EF4-FFF2-40B4-BE49-F238E27FC236}">
                <a16:creationId xmlns:a16="http://schemas.microsoft.com/office/drawing/2014/main" id="{6C507980-35BB-2AB2-2C26-58F7F31EA5A6}"/>
              </a:ext>
            </a:extLst>
          </p:cNvPr>
          <p:cNvSpPr txBox="1">
            <a:spLocks/>
          </p:cNvSpPr>
          <p:nvPr/>
        </p:nvSpPr>
        <p:spPr>
          <a:xfrm>
            <a:off x="5431512" y="4673098"/>
            <a:ext cx="916500" cy="430105"/>
          </a:xfrm>
          <a:prstGeom prst="roundRect">
            <a:avLst>
              <a:gd name="adj" fmla="val 1481"/>
            </a:avLst>
          </a:prstGeom>
          <a:solidFill>
            <a:srgbClr val="70AD47">
              <a:lumMod val="50000"/>
              <a:alpha val="49000"/>
            </a:srgbClr>
          </a:solidFill>
          <a:ln w="28575">
            <a:solidFill>
              <a:sysClr val="windowText" lastClr="000000"/>
            </a:solidFill>
          </a:ln>
        </p:spPr>
        <p:txBody>
          <a:bodyPr wrap="square" rtlCol="0" anchor="ctr" anchorCtr="0">
            <a:noAutofit/>
          </a:bodyPr>
          <a:lstStyle>
            <a:defPPr>
              <a:defRPr lang="en-US"/>
            </a:defPPr>
            <a:lvl1pPr algn="ctr">
              <a:defRPr sz="4000" b="1">
                <a:latin typeface="Corbel" panose="020B0503020204020204" pitchFamily="34" charset="0"/>
              </a:defRPr>
            </a:lvl1pPr>
          </a:lstStyle>
          <a:p>
            <a:pPr marL="0" marR="0" lvl="0" indent="0" algn="ctr" defTabSz="116129"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prstClr val="black"/>
                </a:solidFill>
                <a:effectLst/>
                <a:uLnTx/>
                <a:uFillTx/>
                <a:latin typeface="Corbel" panose="020B0503020204020204" pitchFamily="34" charset="0"/>
              </a:rPr>
              <a:t>Perform</a:t>
            </a:r>
          </a:p>
          <a:p>
            <a:pPr marL="0" marR="0" lvl="0" indent="0" algn="ctr" defTabSz="116129"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prstClr val="black"/>
                </a:solidFill>
                <a:effectLst/>
                <a:uLnTx/>
                <a:uFillTx/>
                <a:latin typeface="Corbel" panose="020B0503020204020204" pitchFamily="34" charset="0"/>
              </a:rPr>
              <a:t>Traceback</a:t>
            </a:r>
          </a:p>
        </p:txBody>
      </p:sp>
      <p:sp>
        <p:nvSpPr>
          <p:cNvPr id="91" name="TextBox 90">
            <a:extLst>
              <a:ext uri="{FF2B5EF4-FFF2-40B4-BE49-F238E27FC236}">
                <a16:creationId xmlns:a16="http://schemas.microsoft.com/office/drawing/2014/main" id="{269839F8-946A-EF61-6B85-784384EACB1D}"/>
              </a:ext>
            </a:extLst>
          </p:cNvPr>
          <p:cNvSpPr txBox="1"/>
          <p:nvPr/>
        </p:nvSpPr>
        <p:spPr>
          <a:xfrm>
            <a:off x="5431512" y="3809723"/>
            <a:ext cx="2470967" cy="654246"/>
          </a:xfrm>
          <a:prstGeom prst="roundRect">
            <a:avLst>
              <a:gd name="adj" fmla="val 5084"/>
            </a:avLst>
          </a:prstGeom>
          <a:solidFill>
            <a:srgbClr val="E7E6E6">
              <a:lumMod val="90000"/>
            </a:srgbClr>
          </a:solidFill>
          <a:ln w="28575">
            <a:solidFill>
              <a:sysClr val="windowText" lastClr="000000"/>
            </a:solidFill>
          </a:ln>
        </p:spPr>
        <p:txBody>
          <a:bodyPr wrap="square" rtlCol="0" anchor="ctr" anchorCtr="0">
            <a:noAutofit/>
          </a:bodyPr>
          <a:lstStyle>
            <a:defPPr>
              <a:defRPr lang="en-US"/>
            </a:defPPr>
            <a:lvl1pPr algn="ctr">
              <a:defRPr sz="4000" b="1">
                <a:solidFill>
                  <a:schemeClr val="tx2">
                    <a:lumMod val="50000"/>
                  </a:schemeClr>
                </a:solidFill>
                <a:latin typeface="Corbel" panose="020B0503020204020204" pitchFamily="34" charset="0"/>
              </a:defRPr>
            </a:lvl1pPr>
          </a:lstStyle>
          <a:p>
            <a:pPr marL="0" marR="0" lvl="0" indent="0" algn="ctr" defTabSz="116129"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prstClr val="black"/>
                </a:solidFill>
                <a:effectLst/>
                <a:uLnTx/>
                <a:uFillTx/>
                <a:latin typeface="Corbel" panose="020B0503020204020204" pitchFamily="34" charset="0"/>
              </a:rPr>
              <a:t>Bitvector Scratchpad</a:t>
            </a:r>
          </a:p>
        </p:txBody>
      </p:sp>
      <p:sp>
        <p:nvSpPr>
          <p:cNvPr id="92" name="TextBox 91">
            <a:extLst>
              <a:ext uri="{FF2B5EF4-FFF2-40B4-BE49-F238E27FC236}">
                <a16:creationId xmlns:a16="http://schemas.microsoft.com/office/drawing/2014/main" id="{469C4BF0-383F-561C-E0F0-E1F6E9A9BFD0}"/>
              </a:ext>
            </a:extLst>
          </p:cNvPr>
          <p:cNvSpPr txBox="1"/>
          <p:nvPr/>
        </p:nvSpPr>
        <p:spPr>
          <a:xfrm>
            <a:off x="6903382" y="2960112"/>
            <a:ext cx="999097" cy="583629"/>
          </a:xfrm>
          <a:prstGeom prst="roundRect">
            <a:avLst>
              <a:gd name="adj" fmla="val 5084"/>
            </a:avLst>
          </a:prstGeom>
          <a:solidFill>
            <a:srgbClr val="EAF4E4"/>
          </a:solidFill>
          <a:ln w="28575">
            <a:solidFill>
              <a:sysClr val="windowText" lastClr="000000"/>
            </a:solidFill>
          </a:ln>
        </p:spPr>
        <p:txBody>
          <a:bodyPr wrap="square" rtlCol="0" anchor="ctr" anchorCtr="0">
            <a:noAutofit/>
          </a:bodyPr>
          <a:lstStyle>
            <a:defPPr>
              <a:defRPr lang="en-US"/>
            </a:defPPr>
            <a:lvl1pPr algn="ctr">
              <a:defRPr sz="4000" b="1">
                <a:solidFill>
                  <a:schemeClr val="tx2">
                    <a:lumMod val="50000"/>
                  </a:schemeClr>
                </a:solidFill>
                <a:latin typeface="Corbel" panose="020B0503020204020204" pitchFamily="34" charset="0"/>
              </a:defRPr>
            </a:lvl1pPr>
          </a:lstStyle>
          <a:p>
            <a:pPr marL="0" marR="0" lvl="0" indent="0" algn="ctr" defTabSz="116129"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prstClr val="black"/>
                </a:solidFill>
                <a:effectLst/>
                <a:uLnTx/>
                <a:uFillTx/>
                <a:latin typeface="Corbel" panose="020B0503020204020204" pitchFamily="34" charset="0"/>
              </a:rPr>
              <a:t>Hop Queues</a:t>
            </a:r>
          </a:p>
        </p:txBody>
      </p:sp>
      <p:sp>
        <p:nvSpPr>
          <p:cNvPr id="93" name="Rectangle 92">
            <a:extLst>
              <a:ext uri="{FF2B5EF4-FFF2-40B4-BE49-F238E27FC236}">
                <a16:creationId xmlns:a16="http://schemas.microsoft.com/office/drawing/2014/main" id="{4BBCB946-2FF4-FE5F-ACE2-8946EC86CFC1}"/>
              </a:ext>
            </a:extLst>
          </p:cNvPr>
          <p:cNvSpPr/>
          <p:nvPr/>
        </p:nvSpPr>
        <p:spPr>
          <a:xfrm>
            <a:off x="1731247" y="5725319"/>
            <a:ext cx="3384365" cy="784830"/>
          </a:xfrm>
          <a:prstGeom prst="rect">
            <a:avLst/>
          </a:prstGeom>
        </p:spPr>
        <p:txBody>
          <a:bodyPr wrap="square">
            <a:spAutoFit/>
          </a:bodyPr>
          <a:lstStyle/>
          <a:p>
            <a:pPr algn="ctr"/>
            <a:r>
              <a:rPr lang="en-US" sz="1500" b="1" dirty="0">
                <a:solidFill>
                  <a:srgbClr val="7030A0"/>
                </a:solidFill>
              </a:rPr>
              <a:t>MinSeed: </a:t>
            </a:r>
            <a:r>
              <a:rPr lang="en-US" sz="1500" i="1" dirty="0">
                <a:latin typeface="LinLibertineT"/>
              </a:rPr>
              <a:t>first</a:t>
            </a:r>
            <a:r>
              <a:rPr lang="en-US" sz="1500" dirty="0">
                <a:latin typeface="LinLibertineT"/>
              </a:rPr>
              <a:t> hardware </a:t>
            </a:r>
          </a:p>
          <a:p>
            <a:pPr algn="ctr"/>
            <a:r>
              <a:rPr lang="en-US" sz="1500" dirty="0">
                <a:latin typeface="LinLibertineT"/>
              </a:rPr>
              <a:t>accelerator for </a:t>
            </a:r>
          </a:p>
          <a:p>
            <a:pPr algn="ctr"/>
            <a:r>
              <a:rPr lang="en-US" sz="1500" b="1" dirty="0">
                <a:solidFill>
                  <a:srgbClr val="7030A0"/>
                </a:solidFill>
                <a:latin typeface="LinLibertineT"/>
              </a:rPr>
              <a:t>Min</a:t>
            </a:r>
            <a:r>
              <a:rPr lang="en-US" sz="1500" dirty="0">
                <a:latin typeface="LinLibertineT"/>
              </a:rPr>
              <a:t>imizer-based </a:t>
            </a:r>
            <a:r>
              <a:rPr lang="en-US" sz="1500" b="1" dirty="0">
                <a:solidFill>
                  <a:srgbClr val="7030A0"/>
                </a:solidFill>
                <a:latin typeface="LinLibertineT"/>
              </a:rPr>
              <a:t>Seed</a:t>
            </a:r>
            <a:r>
              <a:rPr lang="en-US" sz="1500" dirty="0">
                <a:latin typeface="LinLibertineT"/>
              </a:rPr>
              <a:t>ing</a:t>
            </a:r>
            <a:endParaRPr lang="en-US" sz="1500" dirty="0">
              <a:solidFill>
                <a:srgbClr val="00B050"/>
              </a:solidFill>
            </a:endParaRPr>
          </a:p>
        </p:txBody>
      </p:sp>
      <p:sp>
        <p:nvSpPr>
          <p:cNvPr id="95" name="Rectangle 94">
            <a:extLst>
              <a:ext uri="{FF2B5EF4-FFF2-40B4-BE49-F238E27FC236}">
                <a16:creationId xmlns:a16="http://schemas.microsoft.com/office/drawing/2014/main" id="{7E3B36E1-B5F8-B300-AC52-D4EBD53083C6}"/>
              </a:ext>
            </a:extLst>
          </p:cNvPr>
          <p:cNvSpPr/>
          <p:nvPr/>
        </p:nvSpPr>
        <p:spPr>
          <a:xfrm>
            <a:off x="5284439" y="5725319"/>
            <a:ext cx="2750673" cy="784830"/>
          </a:xfrm>
          <a:prstGeom prst="rect">
            <a:avLst/>
          </a:prstGeom>
        </p:spPr>
        <p:txBody>
          <a:bodyPr wrap="square">
            <a:spAutoFit/>
          </a:bodyPr>
          <a:lstStyle/>
          <a:p>
            <a:pPr algn="ctr"/>
            <a:r>
              <a:rPr lang="en-US" sz="1500" b="1" dirty="0">
                <a:solidFill>
                  <a:srgbClr val="00B050"/>
                </a:solidFill>
              </a:rPr>
              <a:t>BitAlign:</a:t>
            </a:r>
            <a:r>
              <a:rPr lang="en-US" sz="1500" b="1" dirty="0">
                <a:solidFill>
                  <a:srgbClr val="7030A0"/>
                </a:solidFill>
              </a:rPr>
              <a:t> </a:t>
            </a:r>
            <a:r>
              <a:rPr lang="en-US" sz="1500" i="1" dirty="0">
                <a:latin typeface="LinLibertineT"/>
              </a:rPr>
              <a:t>first</a:t>
            </a:r>
            <a:r>
              <a:rPr lang="en-US" sz="1500" dirty="0">
                <a:latin typeface="LinLibertineT"/>
              </a:rPr>
              <a:t> hardware accelerator for (</a:t>
            </a:r>
            <a:r>
              <a:rPr lang="en-US" sz="1500" b="1" dirty="0">
                <a:solidFill>
                  <a:srgbClr val="00B050"/>
                </a:solidFill>
                <a:latin typeface="LinLibertineT"/>
              </a:rPr>
              <a:t>Bit</a:t>
            </a:r>
            <a:r>
              <a:rPr lang="en-US" sz="1500" dirty="0">
                <a:latin typeface="LinLibertineT"/>
              </a:rPr>
              <a:t>vector-based) sequence-to-graph </a:t>
            </a:r>
            <a:r>
              <a:rPr lang="en-US" sz="1500" b="1" dirty="0">
                <a:solidFill>
                  <a:srgbClr val="00B050"/>
                </a:solidFill>
                <a:latin typeface="LinLibertineT"/>
              </a:rPr>
              <a:t>Align</a:t>
            </a:r>
            <a:r>
              <a:rPr lang="en-US" sz="1500" dirty="0">
                <a:latin typeface="LinLibertineT"/>
              </a:rPr>
              <a:t>ment</a:t>
            </a:r>
            <a:endParaRPr lang="en-US" sz="1500" dirty="0"/>
          </a:p>
        </p:txBody>
      </p:sp>
    </p:spTree>
    <p:extLst>
      <p:ext uri="{BB962C8B-B14F-4D97-AF65-F5344CB8AC3E}">
        <p14:creationId xmlns:p14="http://schemas.microsoft.com/office/powerpoint/2010/main" val="1633524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9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9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9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animBg="1"/>
      <p:bldP spid="81" grpId="0" animBg="1"/>
      <p:bldP spid="82" grpId="0" animBg="1"/>
      <p:bldP spid="83" grpId="0" animBg="1"/>
      <p:bldP spid="84" grpId="0" animBg="1"/>
      <p:bldP spid="85" grpId="0" animBg="1"/>
      <p:bldP spid="86" grpId="0" animBg="1"/>
      <p:bldP spid="87" grpId="0" animBg="1"/>
      <p:bldP spid="88" grpId="0" animBg="1"/>
      <p:bldP spid="89" grpId="0" animBg="1"/>
      <p:bldP spid="90" grpId="0" animBg="1"/>
      <p:bldP spid="91" grpId="0" animBg="1"/>
      <p:bldP spid="92" grpId="0" animBg="1"/>
      <p:bldP spid="93" grpId="0"/>
      <p:bldP spid="95"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696"/>
        <p:cNvGrpSpPr/>
        <p:nvPr/>
      </p:nvGrpSpPr>
      <p:grpSpPr>
        <a:xfrm>
          <a:off x="0" y="0"/>
          <a:ext cx="0" cy="0"/>
          <a:chOff x="0" y="0"/>
          <a:chExt cx="0" cy="0"/>
        </a:xfrm>
      </p:grpSpPr>
      <p:sp>
        <p:nvSpPr>
          <p:cNvPr id="61" name="TextBox 60">
            <a:extLst>
              <a:ext uri="{FF2B5EF4-FFF2-40B4-BE49-F238E27FC236}">
                <a16:creationId xmlns:a16="http://schemas.microsoft.com/office/drawing/2014/main" id="{781DD1D8-E8CF-31B8-54B8-8D6530D0CEA9}"/>
              </a:ext>
            </a:extLst>
          </p:cNvPr>
          <p:cNvSpPr txBox="1"/>
          <p:nvPr/>
        </p:nvSpPr>
        <p:spPr>
          <a:xfrm>
            <a:off x="520074" y="4550488"/>
            <a:ext cx="584533" cy="656070"/>
          </a:xfrm>
          <a:prstGeom prst="roundRect">
            <a:avLst>
              <a:gd name="adj" fmla="val 5645"/>
            </a:avLst>
          </a:prstGeom>
          <a:solidFill>
            <a:schemeClr val="bg1">
              <a:lumMod val="95000"/>
            </a:schemeClr>
          </a:solidFill>
          <a:ln w="28575">
            <a:solidFill>
              <a:schemeClr val="bg1">
                <a:lumMod val="50000"/>
              </a:schemeClr>
            </a:solidFill>
          </a:ln>
        </p:spPr>
        <p:txBody>
          <a:bodyPr wrap="square" rtlCol="0" anchor="ctr" anchorCtr="0">
            <a:noAutofit/>
          </a:bodyPr>
          <a:lstStyle/>
          <a:p>
            <a:pPr marL="0" marR="0" lvl="0" indent="0" algn="ctr" defTabSz="116129"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chemeClr val="bg1">
                    <a:lumMod val="50000"/>
                  </a:schemeClr>
                </a:solidFill>
                <a:effectLst/>
                <a:uLnTx/>
                <a:uFillTx/>
              </a:rPr>
              <a:t>Host CPU</a:t>
            </a:r>
          </a:p>
        </p:txBody>
      </p:sp>
      <p:sp>
        <p:nvSpPr>
          <p:cNvPr id="58" name="TextBox 57">
            <a:extLst>
              <a:ext uri="{FF2B5EF4-FFF2-40B4-BE49-F238E27FC236}">
                <a16:creationId xmlns:a16="http://schemas.microsoft.com/office/drawing/2014/main" id="{71A8D7ED-1B6B-035E-569C-178A4E19C09C}"/>
              </a:ext>
            </a:extLst>
          </p:cNvPr>
          <p:cNvSpPr txBox="1"/>
          <p:nvPr/>
        </p:nvSpPr>
        <p:spPr>
          <a:xfrm>
            <a:off x="1659977" y="1290203"/>
            <a:ext cx="6459835" cy="663200"/>
          </a:xfrm>
          <a:prstGeom prst="roundRect">
            <a:avLst>
              <a:gd name="adj" fmla="val 6412"/>
            </a:avLst>
          </a:prstGeom>
          <a:solidFill>
            <a:schemeClr val="bg1">
              <a:lumMod val="95000"/>
            </a:schemeClr>
          </a:solidFill>
          <a:ln w="28575">
            <a:solidFill>
              <a:schemeClr val="bg1">
                <a:lumMod val="50000"/>
              </a:schemeClr>
            </a:solidFill>
          </a:ln>
        </p:spPr>
        <p:txBody>
          <a:bodyPr wrap="square" lIns="73153" tIns="82297" rIns="73153" rtlCol="0" anchor="t" anchorCtr="0">
            <a:noAutofit/>
          </a:bodyPr>
          <a:lstStyle/>
          <a:p>
            <a:pPr marL="0" marR="0" lvl="0" indent="0" algn="ctr" defTabSz="116129" eaLnBrk="1" fontAlgn="auto" latinLnBrk="0" hangingPunct="1">
              <a:lnSpc>
                <a:spcPct val="100000"/>
              </a:lnSpc>
              <a:spcBef>
                <a:spcPts val="0"/>
              </a:spcBef>
              <a:spcAft>
                <a:spcPts val="0"/>
              </a:spcAft>
              <a:buClrTx/>
              <a:buSzTx/>
              <a:buFontTx/>
              <a:buNone/>
              <a:tabLst/>
              <a:defRPr/>
            </a:pPr>
            <a:r>
              <a:rPr kumimoji="0" lang="en-US" sz="1270" b="1" i="0" u="none" strike="noStrike" kern="0" cap="none" spc="0" normalizeH="0" baseline="0" noProof="0" dirty="0">
                <a:ln>
                  <a:noFill/>
                </a:ln>
                <a:solidFill>
                  <a:schemeClr val="bg1">
                    <a:lumMod val="50000"/>
                  </a:schemeClr>
                </a:solidFill>
                <a:effectLst/>
                <a:uLnTx/>
                <a:uFillTx/>
              </a:rPr>
              <a:t>Main Memory </a:t>
            </a:r>
            <a:r>
              <a:rPr kumimoji="0" lang="en-US" sz="1270" b="0" i="1" u="none" strike="noStrike" kern="0" cap="none" spc="0" normalizeH="0" baseline="0" noProof="0" dirty="0">
                <a:ln>
                  <a:noFill/>
                </a:ln>
                <a:solidFill>
                  <a:schemeClr val="bg1">
                    <a:lumMod val="50000"/>
                  </a:schemeClr>
                </a:solidFill>
                <a:effectLst/>
                <a:uLnTx/>
                <a:uFillTx/>
              </a:rPr>
              <a:t>(graph-based reference &amp; index)</a:t>
            </a:r>
          </a:p>
        </p:txBody>
      </p:sp>
      <p:sp>
        <p:nvSpPr>
          <p:cNvPr id="60" name="TextBox 59">
            <a:extLst>
              <a:ext uri="{FF2B5EF4-FFF2-40B4-BE49-F238E27FC236}">
                <a16:creationId xmlns:a16="http://schemas.microsoft.com/office/drawing/2014/main" id="{E0CA0757-5F0A-A6B1-B65D-0539C22A14A6}"/>
              </a:ext>
            </a:extLst>
          </p:cNvPr>
          <p:cNvSpPr txBox="1"/>
          <p:nvPr/>
        </p:nvSpPr>
        <p:spPr>
          <a:xfrm>
            <a:off x="1659977" y="1285123"/>
            <a:ext cx="6459835" cy="663200"/>
          </a:xfrm>
          <a:prstGeom prst="roundRect">
            <a:avLst>
              <a:gd name="adj" fmla="val 6412"/>
            </a:avLst>
          </a:prstGeom>
          <a:solidFill>
            <a:srgbClr val="9DC3E6"/>
          </a:solidFill>
          <a:ln w="28575">
            <a:solidFill>
              <a:sysClr val="windowText" lastClr="000000"/>
            </a:solidFill>
          </a:ln>
        </p:spPr>
        <p:txBody>
          <a:bodyPr wrap="square" lIns="73153" tIns="82297" rIns="73153" rtlCol="0" anchor="t" anchorCtr="0">
            <a:noAutofit/>
          </a:bodyPr>
          <a:lstStyle/>
          <a:p>
            <a:pPr marL="0" marR="0" lvl="0" indent="0" algn="ctr" defTabSz="116129" eaLnBrk="1" fontAlgn="auto" latinLnBrk="0" hangingPunct="1">
              <a:lnSpc>
                <a:spcPct val="100000"/>
              </a:lnSpc>
              <a:spcBef>
                <a:spcPts val="0"/>
              </a:spcBef>
              <a:spcAft>
                <a:spcPts val="0"/>
              </a:spcAft>
              <a:buClrTx/>
              <a:buSzTx/>
              <a:buFontTx/>
              <a:buNone/>
              <a:tabLst/>
              <a:defRPr/>
            </a:pPr>
            <a:r>
              <a:rPr kumimoji="0" lang="en-US" sz="1270" b="1" i="0" u="none" strike="noStrike" kern="0" cap="none" spc="0" normalizeH="0" baseline="0" noProof="0" dirty="0">
                <a:ln>
                  <a:noFill/>
                </a:ln>
                <a:solidFill>
                  <a:prstClr val="black"/>
                </a:solidFill>
                <a:effectLst/>
                <a:uLnTx/>
                <a:uFillTx/>
              </a:rPr>
              <a:t>Main Memory </a:t>
            </a:r>
            <a:r>
              <a:rPr kumimoji="0" lang="en-US" sz="1270" b="0" i="1" u="none" strike="noStrike" kern="0" cap="none" spc="0" normalizeH="0" baseline="0" noProof="0" dirty="0">
                <a:ln>
                  <a:noFill/>
                </a:ln>
                <a:solidFill>
                  <a:prstClr val="black"/>
                </a:solidFill>
                <a:effectLst/>
                <a:uLnTx/>
                <a:uFillTx/>
              </a:rPr>
              <a:t>(graph-based reference &amp; index)</a:t>
            </a:r>
          </a:p>
        </p:txBody>
      </p:sp>
      <p:sp>
        <p:nvSpPr>
          <p:cNvPr id="3" name="Title 2">
            <a:extLst>
              <a:ext uri="{FF2B5EF4-FFF2-40B4-BE49-F238E27FC236}">
                <a16:creationId xmlns:a16="http://schemas.microsoft.com/office/drawing/2014/main" id="{AD59D520-5920-AB4E-A3ED-7922AA4BC1C3}"/>
              </a:ext>
            </a:extLst>
          </p:cNvPr>
          <p:cNvSpPr>
            <a:spLocks noGrp="1"/>
          </p:cNvSpPr>
          <p:nvPr>
            <p:ph type="title"/>
          </p:nvPr>
        </p:nvSpPr>
        <p:spPr/>
        <p:txBody>
          <a:bodyPr>
            <a:normAutofit fontScale="90000"/>
          </a:bodyPr>
          <a:lstStyle/>
          <a:p>
            <a:r>
              <a:rPr lang="en-US" dirty="0"/>
              <a:t>SeGraM Hardware Design</a:t>
            </a:r>
          </a:p>
        </p:txBody>
      </p:sp>
      <p:sp>
        <p:nvSpPr>
          <p:cNvPr id="4" name="Slide Number Placeholder 3">
            <a:extLst>
              <a:ext uri="{FF2B5EF4-FFF2-40B4-BE49-F238E27FC236}">
                <a16:creationId xmlns:a16="http://schemas.microsoft.com/office/drawing/2014/main" id="{70869F66-9577-FF48-A7F7-63DD640C9C85}"/>
              </a:ext>
            </a:extLst>
          </p:cNvPr>
          <p:cNvSpPr>
            <a:spLocks noGrp="1"/>
          </p:cNvSpPr>
          <p:nvPr>
            <p:ph type="sldNum" sz="quarter" idx="10"/>
          </p:nvPr>
        </p:nvSpPr>
        <p:spPr/>
        <p:txBody>
          <a:bodyPr/>
          <a:lstStyle/>
          <a:p>
            <a:fld id="{BE67019E-6B59-9444-A8F8-0CFAB6B6981D}" type="slidenum">
              <a:rPr lang="en-US" smtClean="0"/>
              <a:pPr/>
              <a:t>54</a:t>
            </a:fld>
            <a:endParaRPr lang="en-US" dirty="0"/>
          </a:p>
        </p:txBody>
      </p:sp>
      <p:sp>
        <p:nvSpPr>
          <p:cNvPr id="377" name="TextBox 376">
            <a:extLst>
              <a:ext uri="{FF2B5EF4-FFF2-40B4-BE49-F238E27FC236}">
                <a16:creationId xmlns:a16="http://schemas.microsoft.com/office/drawing/2014/main" id="{A7812D32-8A23-7C46-8D56-59399B17CCB4}"/>
              </a:ext>
            </a:extLst>
          </p:cNvPr>
          <p:cNvSpPr txBox="1"/>
          <p:nvPr/>
        </p:nvSpPr>
        <p:spPr>
          <a:xfrm>
            <a:off x="1659977" y="2087724"/>
            <a:ext cx="6459835" cy="3587291"/>
          </a:xfrm>
          <a:prstGeom prst="roundRect">
            <a:avLst>
              <a:gd name="adj" fmla="val 1745"/>
            </a:avLst>
          </a:prstGeom>
          <a:solidFill>
            <a:srgbClr val="E7E6E6"/>
          </a:solidFill>
          <a:ln w="28575">
            <a:solidFill>
              <a:sysClr val="windowText" lastClr="000000"/>
            </a:solidFill>
            <a:prstDash val="sysDot"/>
          </a:ln>
        </p:spPr>
        <p:txBody>
          <a:bodyPr wrap="square" lIns="73153" tIns="27432" rIns="73153" bIns="27432" rtlCol="0" anchor="b" anchorCtr="0">
            <a:noAutofit/>
          </a:bodyPr>
          <a:lstStyle/>
          <a:p>
            <a:pPr marL="0" marR="0" lvl="0" indent="0" algn="r" defTabSz="116129" eaLnBrk="1" fontAlgn="auto" latinLnBrk="0" hangingPunct="1">
              <a:lnSpc>
                <a:spcPct val="100000"/>
              </a:lnSpc>
              <a:spcBef>
                <a:spcPts val="0"/>
              </a:spcBef>
              <a:spcAft>
                <a:spcPts val="0"/>
              </a:spcAft>
              <a:buClrTx/>
              <a:buSzTx/>
              <a:buFontTx/>
              <a:buNone/>
              <a:tabLst/>
              <a:defRPr/>
            </a:pPr>
            <a:r>
              <a:rPr kumimoji="0" lang="en-US" sz="1270" b="1" i="0" u="none" strike="noStrike" kern="0" cap="none" spc="0" normalizeH="0" baseline="0" noProof="0" dirty="0">
                <a:ln>
                  <a:noFill/>
                </a:ln>
                <a:solidFill>
                  <a:prstClr val="black"/>
                </a:solidFill>
                <a:effectLst/>
                <a:uLnTx/>
                <a:uFillTx/>
              </a:rPr>
              <a:t>SeGraM Accelerator</a:t>
            </a:r>
          </a:p>
        </p:txBody>
      </p:sp>
      <p:sp>
        <p:nvSpPr>
          <p:cNvPr id="378" name="TextBox 377">
            <a:extLst>
              <a:ext uri="{FF2B5EF4-FFF2-40B4-BE49-F238E27FC236}">
                <a16:creationId xmlns:a16="http://schemas.microsoft.com/office/drawing/2014/main" id="{A56B539D-AB62-BA42-ADAC-D1DEA7BE9306}"/>
              </a:ext>
            </a:extLst>
          </p:cNvPr>
          <p:cNvSpPr txBox="1"/>
          <p:nvPr/>
        </p:nvSpPr>
        <p:spPr>
          <a:xfrm>
            <a:off x="1731247" y="2127142"/>
            <a:ext cx="3384365" cy="3074336"/>
          </a:xfrm>
          <a:prstGeom prst="roundRect">
            <a:avLst>
              <a:gd name="adj" fmla="val 1745"/>
            </a:avLst>
          </a:prstGeom>
          <a:solidFill>
            <a:srgbClr val="D2C6FF"/>
          </a:solidFill>
          <a:ln w="28575">
            <a:solidFill>
              <a:sysClr val="windowText" lastClr="000000"/>
            </a:solidFill>
            <a:prstDash val="sysDot"/>
          </a:ln>
        </p:spPr>
        <p:txBody>
          <a:bodyPr wrap="square" lIns="73153" rIns="73153" bIns="18288" rtlCol="0" anchor="b" anchorCtr="0">
            <a:noAutofit/>
          </a:bodyPr>
          <a:lstStyle/>
          <a:p>
            <a:pPr marL="0" marR="0" lvl="0" indent="0" algn="r" defTabSz="116129" eaLnBrk="1" fontAlgn="auto" latinLnBrk="0" hangingPunct="1">
              <a:lnSpc>
                <a:spcPct val="100000"/>
              </a:lnSpc>
              <a:spcBef>
                <a:spcPts val="0"/>
              </a:spcBef>
              <a:spcAft>
                <a:spcPts val="0"/>
              </a:spcAft>
              <a:buClrTx/>
              <a:buSzTx/>
              <a:buFontTx/>
              <a:buNone/>
              <a:tabLst/>
              <a:defRPr/>
            </a:pPr>
            <a:r>
              <a:rPr kumimoji="0" lang="en-US" sz="1270" b="1" i="0" u="none" strike="noStrike" kern="0" cap="none" spc="0" normalizeH="0" baseline="0" noProof="0" dirty="0">
                <a:ln>
                  <a:noFill/>
                </a:ln>
                <a:solidFill>
                  <a:srgbClr val="632A8F"/>
                </a:solidFill>
                <a:effectLst/>
                <a:uLnTx/>
                <a:uFillTx/>
              </a:rPr>
              <a:t>MinSeed (MS)</a:t>
            </a:r>
          </a:p>
        </p:txBody>
      </p:sp>
      <p:sp>
        <p:nvSpPr>
          <p:cNvPr id="379" name="TextBox 378">
            <a:extLst>
              <a:ext uri="{FF2B5EF4-FFF2-40B4-BE49-F238E27FC236}">
                <a16:creationId xmlns:a16="http://schemas.microsoft.com/office/drawing/2014/main" id="{6FCA71AC-FD7C-9E46-838C-9BAEE1615105}"/>
              </a:ext>
            </a:extLst>
          </p:cNvPr>
          <p:cNvSpPr txBox="1"/>
          <p:nvPr/>
        </p:nvSpPr>
        <p:spPr>
          <a:xfrm>
            <a:off x="520074" y="4545408"/>
            <a:ext cx="584533" cy="656070"/>
          </a:xfrm>
          <a:prstGeom prst="roundRect">
            <a:avLst>
              <a:gd name="adj" fmla="val 5645"/>
            </a:avLst>
          </a:prstGeom>
          <a:solidFill>
            <a:srgbClr val="ED7D31">
              <a:lumMod val="60000"/>
              <a:lumOff val="40000"/>
              <a:alpha val="19549"/>
            </a:srgbClr>
          </a:solidFill>
          <a:ln w="28575">
            <a:solidFill>
              <a:sysClr val="windowText" lastClr="000000"/>
            </a:solidFill>
          </a:ln>
        </p:spPr>
        <p:txBody>
          <a:bodyPr wrap="square" rtlCol="0" anchor="ctr" anchorCtr="0">
            <a:noAutofit/>
          </a:bodyPr>
          <a:lstStyle/>
          <a:p>
            <a:pPr marL="0" marR="0" lvl="0" indent="0" algn="ctr" defTabSz="116129"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rgbClr val="44546A">
                    <a:lumMod val="50000"/>
                  </a:srgbClr>
                </a:solidFill>
                <a:effectLst/>
                <a:uLnTx/>
                <a:uFillTx/>
              </a:rPr>
              <a:t>Host CPU</a:t>
            </a:r>
          </a:p>
        </p:txBody>
      </p:sp>
      <p:cxnSp>
        <p:nvCxnSpPr>
          <p:cNvPr id="381" name="Straight Arrow Connector 380">
            <a:extLst>
              <a:ext uri="{FF2B5EF4-FFF2-40B4-BE49-F238E27FC236}">
                <a16:creationId xmlns:a16="http://schemas.microsoft.com/office/drawing/2014/main" id="{AEE72B47-40AA-6341-B354-4F459CEA2406}"/>
              </a:ext>
            </a:extLst>
          </p:cNvPr>
          <p:cNvCxnSpPr>
            <a:cxnSpLocks/>
          </p:cNvCxnSpPr>
          <p:nvPr/>
        </p:nvCxnSpPr>
        <p:spPr>
          <a:xfrm>
            <a:off x="1104607" y="4909322"/>
            <a:ext cx="754380" cy="0"/>
          </a:xfrm>
          <a:prstGeom prst="straightConnector1">
            <a:avLst/>
          </a:prstGeom>
          <a:noFill/>
          <a:ln w="28575" cap="flat" cmpd="sng" algn="ctr">
            <a:solidFill>
              <a:srgbClr val="C00000"/>
            </a:solidFill>
            <a:prstDash val="solid"/>
            <a:miter lim="800000"/>
            <a:tailEnd type="triangle"/>
          </a:ln>
          <a:effectLst/>
        </p:spPr>
      </p:cxnSp>
      <p:sp>
        <p:nvSpPr>
          <p:cNvPr id="382" name="TextBox 381">
            <a:extLst>
              <a:ext uri="{FF2B5EF4-FFF2-40B4-BE49-F238E27FC236}">
                <a16:creationId xmlns:a16="http://schemas.microsoft.com/office/drawing/2014/main" id="{273A725A-33FC-2F40-A68C-A6E8AE390951}"/>
              </a:ext>
            </a:extLst>
          </p:cNvPr>
          <p:cNvSpPr txBox="1">
            <a:spLocks/>
          </p:cNvSpPr>
          <p:nvPr/>
        </p:nvSpPr>
        <p:spPr>
          <a:xfrm>
            <a:off x="1858987" y="3571666"/>
            <a:ext cx="914223" cy="652286"/>
          </a:xfrm>
          <a:prstGeom prst="roundRect">
            <a:avLst>
              <a:gd name="adj" fmla="val 1481"/>
            </a:avLst>
          </a:prstGeom>
          <a:solidFill>
            <a:srgbClr val="7030A0">
              <a:alpha val="49000"/>
            </a:srgbClr>
          </a:solidFill>
          <a:ln w="28575">
            <a:solidFill>
              <a:sysClr val="windowText" lastClr="000000"/>
            </a:solidFill>
          </a:ln>
        </p:spPr>
        <p:txBody>
          <a:bodyPr wrap="square" rtlCol="0" anchor="ctr" anchorCtr="0">
            <a:noAutofit/>
          </a:bodyPr>
          <a:lstStyle>
            <a:defPPr>
              <a:defRPr lang="en-US"/>
            </a:defPPr>
            <a:lvl1pPr algn="ctr">
              <a:defRPr sz="4000" b="1">
                <a:latin typeface="Corbel" panose="020B0503020204020204" pitchFamily="34" charset="0"/>
              </a:defRPr>
            </a:lvl1pPr>
          </a:lstStyle>
          <a:p>
            <a:pPr marL="0" marR="0" lvl="0" indent="0" algn="ctr" defTabSz="116129"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prstClr val="black"/>
                </a:solidFill>
                <a:effectLst/>
                <a:uLnTx/>
                <a:uFillTx/>
                <a:latin typeface="Corbel" panose="020B0503020204020204" pitchFamily="34" charset="0"/>
              </a:rPr>
              <a:t>Find Minimizers</a:t>
            </a:r>
          </a:p>
        </p:txBody>
      </p:sp>
      <p:sp>
        <p:nvSpPr>
          <p:cNvPr id="383" name="TextBox 382">
            <a:extLst>
              <a:ext uri="{FF2B5EF4-FFF2-40B4-BE49-F238E27FC236}">
                <a16:creationId xmlns:a16="http://schemas.microsoft.com/office/drawing/2014/main" id="{360009DE-264A-AC4B-B2E3-2C387BA783B9}"/>
              </a:ext>
            </a:extLst>
          </p:cNvPr>
          <p:cNvSpPr txBox="1"/>
          <p:nvPr/>
        </p:nvSpPr>
        <p:spPr>
          <a:xfrm>
            <a:off x="964542" y="4888151"/>
            <a:ext cx="848260" cy="353438"/>
          </a:xfrm>
          <a:prstGeom prst="roundRect">
            <a:avLst>
              <a:gd name="adj" fmla="val 5645"/>
            </a:avLst>
          </a:prstGeom>
          <a:noFill/>
          <a:ln w="28575">
            <a:noFill/>
          </a:ln>
        </p:spPr>
        <p:txBody>
          <a:bodyPr wrap="square" rtlCol="0" anchor="ctr" anchorCtr="0">
            <a:noAutofit/>
          </a:bodyPr>
          <a:lstStyle/>
          <a:p>
            <a:pPr marL="0" marR="0" lvl="0" indent="0" algn="ctr" defTabSz="116129" eaLnBrk="1" fontAlgn="auto" latinLnBrk="0" hangingPunct="1">
              <a:lnSpc>
                <a:spcPct val="100000"/>
              </a:lnSpc>
              <a:spcBef>
                <a:spcPts val="0"/>
              </a:spcBef>
              <a:spcAft>
                <a:spcPts val="0"/>
              </a:spcAft>
              <a:buClrTx/>
              <a:buSzTx/>
              <a:buFontTx/>
              <a:buNone/>
              <a:tabLst/>
              <a:defRPr/>
            </a:pPr>
            <a:r>
              <a:rPr kumimoji="0" lang="en-US" sz="1016" b="0" i="1" u="none" strike="noStrike" kern="0" cap="none" spc="0" normalizeH="0" baseline="0" noProof="0" dirty="0">
                <a:ln>
                  <a:noFill/>
                </a:ln>
                <a:solidFill>
                  <a:srgbClr val="C00000"/>
                </a:solidFill>
                <a:effectLst/>
                <a:uLnTx/>
                <a:uFillTx/>
              </a:rPr>
              <a:t>query</a:t>
            </a:r>
          </a:p>
          <a:p>
            <a:pPr marL="0" marR="0" lvl="0" indent="0" algn="ctr" defTabSz="116129" eaLnBrk="1" fontAlgn="auto" latinLnBrk="0" hangingPunct="1">
              <a:lnSpc>
                <a:spcPct val="100000"/>
              </a:lnSpc>
              <a:spcBef>
                <a:spcPts val="0"/>
              </a:spcBef>
              <a:spcAft>
                <a:spcPts val="0"/>
              </a:spcAft>
              <a:buClrTx/>
              <a:buSzTx/>
              <a:buFontTx/>
              <a:buNone/>
              <a:tabLst/>
              <a:defRPr/>
            </a:pPr>
            <a:r>
              <a:rPr kumimoji="0" lang="en-US" sz="1016" b="0" i="1" u="none" strike="noStrike" kern="0" cap="none" spc="0" normalizeH="0" baseline="0" noProof="0" dirty="0">
                <a:ln>
                  <a:noFill/>
                </a:ln>
                <a:solidFill>
                  <a:srgbClr val="C00000"/>
                </a:solidFill>
                <a:effectLst/>
                <a:uLnTx/>
                <a:uFillTx/>
              </a:rPr>
              <a:t>read</a:t>
            </a:r>
          </a:p>
        </p:txBody>
      </p:sp>
      <p:sp>
        <p:nvSpPr>
          <p:cNvPr id="384" name="TextBox 383">
            <a:extLst>
              <a:ext uri="{FF2B5EF4-FFF2-40B4-BE49-F238E27FC236}">
                <a16:creationId xmlns:a16="http://schemas.microsoft.com/office/drawing/2014/main" id="{A7407CDC-4B7F-D342-BE1B-31DCB55CCDE5}"/>
              </a:ext>
            </a:extLst>
          </p:cNvPr>
          <p:cNvSpPr txBox="1">
            <a:spLocks noChangeAspect="1"/>
          </p:cNvSpPr>
          <p:nvPr/>
        </p:nvSpPr>
        <p:spPr>
          <a:xfrm>
            <a:off x="1295179" y="4677747"/>
            <a:ext cx="186986" cy="186986"/>
          </a:xfrm>
          <a:prstGeom prst="ellipse">
            <a:avLst/>
          </a:prstGeom>
          <a:solidFill>
            <a:srgbClr val="C00000"/>
          </a:solidFill>
          <a:ln w="28575">
            <a:solidFill>
              <a:srgbClr val="C00000"/>
            </a:solidFill>
          </a:ln>
        </p:spPr>
        <p:txBody>
          <a:bodyPr wrap="none" lIns="9144" tIns="0" rIns="0" bIns="9144" rtlCol="0" anchor="ctr" anchorCtr="0">
            <a:noAutofit/>
          </a:bodyPr>
          <a:lstStyle/>
          <a:p>
            <a:pPr marL="0" marR="0" lvl="0" indent="0" algn="ctr" defTabSz="116129" eaLnBrk="1" fontAlgn="auto" latinLnBrk="0" hangingPunct="1">
              <a:lnSpc>
                <a:spcPct val="100000"/>
              </a:lnSpc>
              <a:spcBef>
                <a:spcPts val="0"/>
              </a:spcBef>
              <a:spcAft>
                <a:spcPts val="0"/>
              </a:spcAft>
              <a:buClrTx/>
              <a:buSzTx/>
              <a:buFontTx/>
              <a:buNone/>
              <a:tabLst/>
              <a:defRPr/>
            </a:pPr>
            <a:r>
              <a:rPr kumimoji="0" lang="en-US" sz="1270" b="1" i="0" u="none" strike="noStrike" kern="0" cap="none" spc="0" normalizeH="0" baseline="0" noProof="0" dirty="0">
                <a:ln>
                  <a:noFill/>
                </a:ln>
                <a:solidFill>
                  <a:schemeClr val="bg1"/>
                </a:solidFill>
                <a:effectLst/>
                <a:uLnTx/>
                <a:uFillTx/>
                <a:latin typeface="Linux Libertine O Semibold" panose="02000503000000000000" pitchFamily="2" charset="0"/>
                <a:ea typeface="Linux Libertine O Semibold" panose="02000503000000000000" pitchFamily="2" charset="0"/>
                <a:cs typeface="Linux Libertine O Semibold" panose="02000503000000000000" pitchFamily="2" charset="0"/>
              </a:rPr>
              <a:t>1</a:t>
            </a:r>
          </a:p>
        </p:txBody>
      </p:sp>
      <p:sp>
        <p:nvSpPr>
          <p:cNvPr id="385" name="TextBox 384">
            <a:extLst>
              <a:ext uri="{FF2B5EF4-FFF2-40B4-BE49-F238E27FC236}">
                <a16:creationId xmlns:a16="http://schemas.microsoft.com/office/drawing/2014/main" id="{9EE50CA0-BF9D-8A4E-8E67-2239112A085A}"/>
              </a:ext>
            </a:extLst>
          </p:cNvPr>
          <p:cNvSpPr txBox="1"/>
          <p:nvPr/>
        </p:nvSpPr>
        <p:spPr>
          <a:xfrm>
            <a:off x="5284439" y="2127142"/>
            <a:ext cx="2750673" cy="3074336"/>
          </a:xfrm>
          <a:prstGeom prst="roundRect">
            <a:avLst>
              <a:gd name="adj" fmla="val 1745"/>
            </a:avLst>
          </a:prstGeom>
          <a:solidFill>
            <a:srgbClr val="C5E0B4"/>
          </a:solidFill>
          <a:ln w="28575">
            <a:solidFill>
              <a:sysClr val="windowText" lastClr="000000"/>
            </a:solidFill>
            <a:prstDash val="sysDot"/>
          </a:ln>
        </p:spPr>
        <p:txBody>
          <a:bodyPr wrap="square" lIns="73153" rIns="73153" bIns="18288" rtlCol="0" anchor="b" anchorCtr="0">
            <a:noAutofit/>
          </a:bodyPr>
          <a:lstStyle>
            <a:defPPr>
              <a:defRPr lang="en-US"/>
            </a:defPPr>
            <a:lvl1pPr algn="r">
              <a:defRPr sz="6000" b="1">
                <a:solidFill>
                  <a:srgbClr val="632A8F"/>
                </a:solidFill>
                <a:latin typeface="Corbel" panose="020B0503020204020204" pitchFamily="34" charset="0"/>
              </a:defRPr>
            </a:lvl1pPr>
          </a:lstStyle>
          <a:p>
            <a:pPr marL="0" marR="0" lvl="0" indent="0" algn="r" defTabSz="116129" eaLnBrk="1" fontAlgn="auto" latinLnBrk="0" hangingPunct="1">
              <a:lnSpc>
                <a:spcPct val="100000"/>
              </a:lnSpc>
              <a:spcBef>
                <a:spcPts val="0"/>
              </a:spcBef>
              <a:spcAft>
                <a:spcPts val="0"/>
              </a:spcAft>
              <a:buClrTx/>
              <a:buSzTx/>
              <a:buFontTx/>
              <a:buNone/>
              <a:tabLst/>
              <a:defRPr/>
            </a:pPr>
            <a:r>
              <a:rPr kumimoji="0" lang="en-US" sz="1270" b="1" i="0" u="none" strike="noStrike" kern="0" cap="none" spc="0" normalizeH="0" baseline="0" noProof="0" dirty="0">
                <a:ln>
                  <a:noFill/>
                </a:ln>
                <a:solidFill>
                  <a:srgbClr val="70AD47">
                    <a:lumMod val="50000"/>
                  </a:srgbClr>
                </a:solidFill>
                <a:effectLst/>
                <a:uLnTx/>
                <a:uFillTx/>
                <a:latin typeface="Corbel" panose="020B0503020204020204" pitchFamily="34" charset="0"/>
              </a:rPr>
              <a:t>BitAlign (BA)</a:t>
            </a:r>
          </a:p>
        </p:txBody>
      </p:sp>
      <p:sp>
        <p:nvSpPr>
          <p:cNvPr id="386" name="TextBox 385">
            <a:extLst>
              <a:ext uri="{FF2B5EF4-FFF2-40B4-BE49-F238E27FC236}">
                <a16:creationId xmlns:a16="http://schemas.microsoft.com/office/drawing/2014/main" id="{58E1AFC4-D292-D549-B86A-0D246372066E}"/>
              </a:ext>
            </a:extLst>
          </p:cNvPr>
          <p:cNvSpPr txBox="1"/>
          <p:nvPr/>
        </p:nvSpPr>
        <p:spPr>
          <a:xfrm>
            <a:off x="1858987" y="4674074"/>
            <a:ext cx="914223" cy="447183"/>
          </a:xfrm>
          <a:prstGeom prst="roundRect">
            <a:avLst>
              <a:gd name="adj" fmla="val 5084"/>
            </a:avLst>
          </a:prstGeom>
          <a:solidFill>
            <a:srgbClr val="E7E6E6">
              <a:lumMod val="90000"/>
            </a:srgbClr>
          </a:solidFill>
          <a:ln w="28575">
            <a:solidFill>
              <a:sysClr val="windowText" lastClr="000000"/>
            </a:solidFill>
          </a:ln>
        </p:spPr>
        <p:txBody>
          <a:bodyPr wrap="square" rtlCol="0" anchor="ctr" anchorCtr="0">
            <a:noAutofit/>
          </a:bodyPr>
          <a:lstStyle>
            <a:defPPr>
              <a:defRPr lang="en-US"/>
            </a:defPPr>
            <a:lvl1pPr algn="ctr">
              <a:defRPr sz="4000" b="1">
                <a:solidFill>
                  <a:schemeClr val="tx2">
                    <a:lumMod val="50000"/>
                  </a:schemeClr>
                </a:solidFill>
                <a:latin typeface="Corbel" panose="020B0503020204020204" pitchFamily="34" charset="0"/>
              </a:defRPr>
            </a:lvl1pPr>
          </a:lstStyle>
          <a:p>
            <a:pPr marL="0" marR="0" lvl="0" indent="0" algn="ctr" defTabSz="116129"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prstClr val="black"/>
                </a:solidFill>
                <a:effectLst/>
                <a:uLnTx/>
                <a:uFillTx/>
                <a:latin typeface="Corbel" panose="020B0503020204020204" pitchFamily="34" charset="0"/>
              </a:rPr>
              <a:t>Read</a:t>
            </a:r>
          </a:p>
          <a:p>
            <a:pPr marL="0" marR="0" lvl="0" indent="0" algn="ctr" defTabSz="116129"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prstClr val="black"/>
                </a:solidFill>
                <a:effectLst/>
                <a:uLnTx/>
                <a:uFillTx/>
                <a:latin typeface="Corbel" panose="020B0503020204020204" pitchFamily="34" charset="0"/>
              </a:rPr>
              <a:t>Scratchpad</a:t>
            </a:r>
          </a:p>
        </p:txBody>
      </p:sp>
      <p:sp>
        <p:nvSpPr>
          <p:cNvPr id="387" name="TextBox 386">
            <a:extLst>
              <a:ext uri="{FF2B5EF4-FFF2-40B4-BE49-F238E27FC236}">
                <a16:creationId xmlns:a16="http://schemas.microsoft.com/office/drawing/2014/main" id="{E2F19CF7-AB66-7C42-8A55-1E596E896034}"/>
              </a:ext>
            </a:extLst>
          </p:cNvPr>
          <p:cNvSpPr txBox="1"/>
          <p:nvPr/>
        </p:nvSpPr>
        <p:spPr>
          <a:xfrm>
            <a:off x="1858987" y="2252452"/>
            <a:ext cx="914223" cy="1016023"/>
          </a:xfrm>
          <a:prstGeom prst="roundRect">
            <a:avLst>
              <a:gd name="adj" fmla="val 5084"/>
            </a:avLst>
          </a:prstGeom>
          <a:solidFill>
            <a:srgbClr val="E7E6E6">
              <a:lumMod val="90000"/>
            </a:srgbClr>
          </a:solidFill>
          <a:ln w="28575">
            <a:solidFill>
              <a:sysClr val="windowText" lastClr="000000"/>
            </a:solidFill>
          </a:ln>
        </p:spPr>
        <p:txBody>
          <a:bodyPr wrap="square" rtlCol="0" anchor="ctr" anchorCtr="0">
            <a:noAutofit/>
          </a:bodyPr>
          <a:lstStyle>
            <a:defPPr>
              <a:defRPr lang="en-US"/>
            </a:defPPr>
            <a:lvl1pPr algn="ctr">
              <a:defRPr sz="4000" b="1">
                <a:solidFill>
                  <a:schemeClr val="tx2">
                    <a:lumMod val="50000"/>
                  </a:schemeClr>
                </a:solidFill>
                <a:latin typeface="Corbel" panose="020B0503020204020204" pitchFamily="34" charset="0"/>
              </a:defRPr>
            </a:lvl1pPr>
          </a:lstStyle>
          <a:p>
            <a:pPr marL="0" marR="0" lvl="0" indent="0" algn="ctr" defTabSz="116129"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prstClr val="black"/>
                </a:solidFill>
                <a:effectLst/>
                <a:uLnTx/>
                <a:uFillTx/>
                <a:latin typeface="Corbel" panose="020B0503020204020204" pitchFamily="34" charset="0"/>
              </a:rPr>
              <a:t>Minimizer Scratchpad</a:t>
            </a:r>
          </a:p>
        </p:txBody>
      </p:sp>
      <p:sp>
        <p:nvSpPr>
          <p:cNvPr id="388" name="TextBox 387">
            <a:extLst>
              <a:ext uri="{FF2B5EF4-FFF2-40B4-BE49-F238E27FC236}">
                <a16:creationId xmlns:a16="http://schemas.microsoft.com/office/drawing/2014/main" id="{D45B38BF-3C5E-F64A-A9A1-6B1A006CF4D3}"/>
              </a:ext>
            </a:extLst>
          </p:cNvPr>
          <p:cNvSpPr txBox="1">
            <a:spLocks/>
          </p:cNvSpPr>
          <p:nvPr/>
        </p:nvSpPr>
        <p:spPr>
          <a:xfrm>
            <a:off x="2900950" y="3571666"/>
            <a:ext cx="1008749" cy="652287"/>
          </a:xfrm>
          <a:prstGeom prst="roundRect">
            <a:avLst>
              <a:gd name="adj" fmla="val 1481"/>
            </a:avLst>
          </a:prstGeom>
          <a:solidFill>
            <a:srgbClr val="7030A0">
              <a:alpha val="49000"/>
            </a:srgbClr>
          </a:solidFill>
          <a:ln w="28575">
            <a:solidFill>
              <a:sysClr val="windowText" lastClr="000000"/>
            </a:solidFill>
          </a:ln>
        </p:spPr>
        <p:txBody>
          <a:bodyPr wrap="square" rtlCol="0" anchor="ctr" anchorCtr="0">
            <a:noAutofit/>
          </a:bodyPr>
          <a:lstStyle>
            <a:defPPr>
              <a:defRPr lang="en-US"/>
            </a:defPPr>
            <a:lvl1pPr algn="ctr">
              <a:defRPr sz="4000" b="1">
                <a:latin typeface="Corbel" panose="020B0503020204020204" pitchFamily="34" charset="0"/>
              </a:defRPr>
            </a:lvl1pPr>
          </a:lstStyle>
          <a:p>
            <a:pPr marL="0" marR="0" lvl="0" indent="0" algn="ctr" defTabSz="116129"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prstClr val="black"/>
                </a:solidFill>
                <a:effectLst/>
                <a:uLnTx/>
                <a:uFillTx/>
                <a:latin typeface="Corbel" panose="020B0503020204020204" pitchFamily="34" charset="0"/>
              </a:rPr>
              <a:t>Filter</a:t>
            </a:r>
          </a:p>
          <a:p>
            <a:pPr marL="0" marR="0" lvl="0" indent="0" algn="ctr" defTabSz="116129"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prstClr val="black"/>
                </a:solidFill>
                <a:effectLst/>
                <a:uLnTx/>
                <a:uFillTx/>
                <a:latin typeface="Corbel" panose="020B0503020204020204" pitchFamily="34" charset="0"/>
              </a:rPr>
              <a:t>Minimizers by Frequency</a:t>
            </a:r>
          </a:p>
        </p:txBody>
      </p:sp>
      <p:sp>
        <p:nvSpPr>
          <p:cNvPr id="389" name="TextBox 388">
            <a:extLst>
              <a:ext uri="{FF2B5EF4-FFF2-40B4-BE49-F238E27FC236}">
                <a16:creationId xmlns:a16="http://schemas.microsoft.com/office/drawing/2014/main" id="{5E0DC71F-43C4-BB4E-A06D-5D7A15E525F5}"/>
              </a:ext>
            </a:extLst>
          </p:cNvPr>
          <p:cNvSpPr txBox="1"/>
          <p:nvPr/>
        </p:nvSpPr>
        <p:spPr>
          <a:xfrm>
            <a:off x="4075105" y="2252452"/>
            <a:ext cx="914407" cy="1016023"/>
          </a:xfrm>
          <a:prstGeom prst="roundRect">
            <a:avLst>
              <a:gd name="adj" fmla="val 5084"/>
            </a:avLst>
          </a:prstGeom>
          <a:solidFill>
            <a:srgbClr val="E7E6E6">
              <a:lumMod val="90000"/>
            </a:srgbClr>
          </a:solidFill>
          <a:ln w="28575">
            <a:solidFill>
              <a:sysClr val="windowText" lastClr="000000"/>
            </a:solidFill>
          </a:ln>
        </p:spPr>
        <p:txBody>
          <a:bodyPr wrap="square" rtlCol="0" anchor="ctr" anchorCtr="0">
            <a:noAutofit/>
          </a:bodyPr>
          <a:lstStyle>
            <a:defPPr>
              <a:defRPr lang="en-US"/>
            </a:defPPr>
            <a:lvl1pPr algn="ctr">
              <a:defRPr sz="4000" b="1">
                <a:solidFill>
                  <a:schemeClr val="tx2">
                    <a:lumMod val="50000"/>
                  </a:schemeClr>
                </a:solidFill>
                <a:latin typeface="Corbel" panose="020B0503020204020204" pitchFamily="34" charset="0"/>
              </a:defRPr>
            </a:lvl1pPr>
          </a:lstStyle>
          <a:p>
            <a:pPr marL="0" marR="0" lvl="0" indent="0" algn="ctr" defTabSz="116129"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prstClr val="black"/>
                </a:solidFill>
                <a:effectLst/>
                <a:uLnTx/>
                <a:uFillTx/>
                <a:latin typeface="Corbel" panose="020B0503020204020204" pitchFamily="34" charset="0"/>
              </a:rPr>
              <a:t>Seed Scratchpad</a:t>
            </a:r>
          </a:p>
        </p:txBody>
      </p:sp>
      <p:sp>
        <p:nvSpPr>
          <p:cNvPr id="390" name="TextBox 389">
            <a:extLst>
              <a:ext uri="{FF2B5EF4-FFF2-40B4-BE49-F238E27FC236}">
                <a16:creationId xmlns:a16="http://schemas.microsoft.com/office/drawing/2014/main" id="{B710D81B-3E71-B840-98FC-19E5EE119FA2}"/>
              </a:ext>
            </a:extLst>
          </p:cNvPr>
          <p:cNvSpPr txBox="1">
            <a:spLocks/>
          </p:cNvSpPr>
          <p:nvPr/>
        </p:nvSpPr>
        <p:spPr>
          <a:xfrm>
            <a:off x="4021911" y="3571666"/>
            <a:ext cx="1011100" cy="652286"/>
          </a:xfrm>
          <a:prstGeom prst="roundRect">
            <a:avLst>
              <a:gd name="adj" fmla="val 1481"/>
            </a:avLst>
          </a:prstGeom>
          <a:solidFill>
            <a:srgbClr val="7030A0">
              <a:alpha val="49000"/>
            </a:srgbClr>
          </a:solidFill>
          <a:ln w="28575">
            <a:solidFill>
              <a:sysClr val="windowText" lastClr="000000"/>
            </a:solidFill>
          </a:ln>
        </p:spPr>
        <p:txBody>
          <a:bodyPr wrap="square" rtlCol="0" anchor="ctr" anchorCtr="0">
            <a:noAutofit/>
          </a:bodyPr>
          <a:lstStyle>
            <a:defPPr>
              <a:defRPr lang="en-US"/>
            </a:defPPr>
            <a:lvl1pPr algn="ctr">
              <a:defRPr sz="4000" b="1">
                <a:latin typeface="Corbel" panose="020B0503020204020204" pitchFamily="34" charset="0"/>
              </a:defRPr>
            </a:lvl1pPr>
          </a:lstStyle>
          <a:p>
            <a:pPr marL="0" marR="0" lvl="0" indent="0" algn="ctr" defTabSz="116129"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prstClr val="black"/>
                </a:solidFill>
                <a:effectLst/>
                <a:uLnTx/>
                <a:uFillTx/>
                <a:latin typeface="Corbel" panose="020B0503020204020204" pitchFamily="34" charset="0"/>
              </a:rPr>
              <a:t>Find Candidate</a:t>
            </a:r>
          </a:p>
          <a:p>
            <a:pPr marL="0" marR="0" lvl="0" indent="0" algn="ctr" defTabSz="116129"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prstClr val="black"/>
                </a:solidFill>
                <a:effectLst/>
                <a:uLnTx/>
                <a:uFillTx/>
                <a:latin typeface="Corbel" panose="020B0503020204020204" pitchFamily="34" charset="0"/>
              </a:rPr>
              <a:t>Seed Regions</a:t>
            </a:r>
          </a:p>
        </p:txBody>
      </p:sp>
      <p:sp>
        <p:nvSpPr>
          <p:cNvPr id="391" name="TextBox 390">
            <a:extLst>
              <a:ext uri="{FF2B5EF4-FFF2-40B4-BE49-F238E27FC236}">
                <a16:creationId xmlns:a16="http://schemas.microsoft.com/office/drawing/2014/main" id="{C3FC1D87-12F5-BD4E-9B84-838BECDF89F4}"/>
              </a:ext>
            </a:extLst>
          </p:cNvPr>
          <p:cNvSpPr txBox="1"/>
          <p:nvPr/>
        </p:nvSpPr>
        <p:spPr>
          <a:xfrm>
            <a:off x="5432867" y="2252452"/>
            <a:ext cx="2470967" cy="447183"/>
          </a:xfrm>
          <a:prstGeom prst="roundRect">
            <a:avLst>
              <a:gd name="adj" fmla="val 5084"/>
            </a:avLst>
          </a:prstGeom>
          <a:solidFill>
            <a:srgbClr val="E7E6E6">
              <a:lumMod val="90000"/>
            </a:srgbClr>
          </a:solidFill>
          <a:ln w="28575">
            <a:solidFill>
              <a:sysClr val="windowText" lastClr="000000"/>
            </a:solidFill>
          </a:ln>
        </p:spPr>
        <p:txBody>
          <a:bodyPr wrap="square" rtlCol="0" anchor="ctr" anchorCtr="0">
            <a:noAutofit/>
          </a:bodyPr>
          <a:lstStyle>
            <a:defPPr>
              <a:defRPr lang="en-US"/>
            </a:defPPr>
            <a:lvl1pPr algn="ctr">
              <a:defRPr sz="4000" b="1">
                <a:solidFill>
                  <a:schemeClr val="tx2">
                    <a:lumMod val="50000"/>
                  </a:schemeClr>
                </a:solidFill>
                <a:latin typeface="Corbel" panose="020B0503020204020204" pitchFamily="34" charset="0"/>
              </a:defRPr>
            </a:lvl1pPr>
          </a:lstStyle>
          <a:p>
            <a:pPr marL="0" marR="0" lvl="0" indent="0" algn="ctr" defTabSz="116129"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prstClr val="black"/>
                </a:solidFill>
                <a:effectLst/>
                <a:uLnTx/>
                <a:uFillTx/>
                <a:latin typeface="Corbel" panose="020B0503020204020204" pitchFamily="34" charset="0"/>
              </a:rPr>
              <a:t>Input Scratchpad</a:t>
            </a:r>
          </a:p>
        </p:txBody>
      </p:sp>
      <p:sp>
        <p:nvSpPr>
          <p:cNvPr id="392" name="TextBox 391">
            <a:extLst>
              <a:ext uri="{FF2B5EF4-FFF2-40B4-BE49-F238E27FC236}">
                <a16:creationId xmlns:a16="http://schemas.microsoft.com/office/drawing/2014/main" id="{57B51410-62D7-5042-9BBE-A9757948B5F0}"/>
              </a:ext>
            </a:extLst>
          </p:cNvPr>
          <p:cNvSpPr txBox="1">
            <a:spLocks/>
          </p:cNvSpPr>
          <p:nvPr/>
        </p:nvSpPr>
        <p:spPr>
          <a:xfrm>
            <a:off x="5431512" y="2960113"/>
            <a:ext cx="916500" cy="583629"/>
          </a:xfrm>
          <a:prstGeom prst="roundRect">
            <a:avLst>
              <a:gd name="adj" fmla="val 1481"/>
            </a:avLst>
          </a:prstGeom>
          <a:solidFill>
            <a:srgbClr val="70AD47">
              <a:lumMod val="50000"/>
              <a:alpha val="49000"/>
            </a:srgbClr>
          </a:solidFill>
          <a:ln w="28575">
            <a:solidFill>
              <a:sysClr val="windowText" lastClr="000000"/>
            </a:solidFill>
          </a:ln>
        </p:spPr>
        <p:txBody>
          <a:bodyPr wrap="square" rtlCol="0" anchor="ctr" anchorCtr="0">
            <a:noAutofit/>
          </a:bodyPr>
          <a:lstStyle>
            <a:defPPr>
              <a:defRPr lang="en-US"/>
            </a:defPPr>
            <a:lvl1pPr algn="ctr">
              <a:defRPr sz="4000" b="1">
                <a:latin typeface="Corbel" panose="020B0503020204020204" pitchFamily="34" charset="0"/>
              </a:defRPr>
            </a:lvl1pPr>
          </a:lstStyle>
          <a:p>
            <a:pPr marL="0" marR="0" lvl="0" indent="0" algn="ctr" defTabSz="116129"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prstClr val="black"/>
                </a:solidFill>
                <a:effectLst/>
                <a:uLnTx/>
                <a:uFillTx/>
                <a:latin typeface="Corbel" panose="020B0503020204020204" pitchFamily="34" charset="0"/>
              </a:rPr>
              <a:t>Generate Bitvectors</a:t>
            </a:r>
          </a:p>
        </p:txBody>
      </p:sp>
      <p:sp>
        <p:nvSpPr>
          <p:cNvPr id="393" name="TextBox 392">
            <a:extLst>
              <a:ext uri="{FF2B5EF4-FFF2-40B4-BE49-F238E27FC236}">
                <a16:creationId xmlns:a16="http://schemas.microsoft.com/office/drawing/2014/main" id="{2C746795-3C18-4243-BE4D-C531D2DA2604}"/>
              </a:ext>
            </a:extLst>
          </p:cNvPr>
          <p:cNvSpPr txBox="1">
            <a:spLocks/>
          </p:cNvSpPr>
          <p:nvPr/>
        </p:nvSpPr>
        <p:spPr>
          <a:xfrm>
            <a:off x="5431512" y="4673098"/>
            <a:ext cx="916500" cy="430105"/>
          </a:xfrm>
          <a:prstGeom prst="roundRect">
            <a:avLst>
              <a:gd name="adj" fmla="val 1481"/>
            </a:avLst>
          </a:prstGeom>
          <a:solidFill>
            <a:srgbClr val="70AD47">
              <a:lumMod val="50000"/>
              <a:alpha val="49000"/>
            </a:srgbClr>
          </a:solidFill>
          <a:ln w="28575">
            <a:solidFill>
              <a:sysClr val="windowText" lastClr="000000"/>
            </a:solidFill>
          </a:ln>
        </p:spPr>
        <p:txBody>
          <a:bodyPr wrap="square" rtlCol="0" anchor="ctr" anchorCtr="0">
            <a:noAutofit/>
          </a:bodyPr>
          <a:lstStyle>
            <a:defPPr>
              <a:defRPr lang="en-US"/>
            </a:defPPr>
            <a:lvl1pPr algn="ctr">
              <a:defRPr sz="4000" b="1">
                <a:latin typeface="Corbel" panose="020B0503020204020204" pitchFamily="34" charset="0"/>
              </a:defRPr>
            </a:lvl1pPr>
          </a:lstStyle>
          <a:p>
            <a:pPr marL="0" marR="0" lvl="0" indent="0" algn="ctr" defTabSz="116129"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prstClr val="black"/>
                </a:solidFill>
                <a:effectLst/>
                <a:uLnTx/>
                <a:uFillTx/>
                <a:latin typeface="Corbel" panose="020B0503020204020204" pitchFamily="34" charset="0"/>
              </a:rPr>
              <a:t>Perform</a:t>
            </a:r>
          </a:p>
          <a:p>
            <a:pPr marL="0" marR="0" lvl="0" indent="0" algn="ctr" defTabSz="116129"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prstClr val="black"/>
                </a:solidFill>
                <a:effectLst/>
                <a:uLnTx/>
                <a:uFillTx/>
                <a:latin typeface="Corbel" panose="020B0503020204020204" pitchFamily="34" charset="0"/>
              </a:rPr>
              <a:t>Traceback</a:t>
            </a:r>
          </a:p>
        </p:txBody>
      </p:sp>
      <p:sp>
        <p:nvSpPr>
          <p:cNvPr id="394" name="TextBox 393">
            <a:extLst>
              <a:ext uri="{FF2B5EF4-FFF2-40B4-BE49-F238E27FC236}">
                <a16:creationId xmlns:a16="http://schemas.microsoft.com/office/drawing/2014/main" id="{8EE8E914-864E-0445-8CE9-CD435555CF78}"/>
              </a:ext>
            </a:extLst>
          </p:cNvPr>
          <p:cNvSpPr txBox="1"/>
          <p:nvPr/>
        </p:nvSpPr>
        <p:spPr>
          <a:xfrm>
            <a:off x="5431512" y="3809723"/>
            <a:ext cx="2470967" cy="654246"/>
          </a:xfrm>
          <a:prstGeom prst="roundRect">
            <a:avLst>
              <a:gd name="adj" fmla="val 5084"/>
            </a:avLst>
          </a:prstGeom>
          <a:solidFill>
            <a:srgbClr val="E7E6E6">
              <a:lumMod val="90000"/>
            </a:srgbClr>
          </a:solidFill>
          <a:ln w="28575">
            <a:solidFill>
              <a:sysClr val="windowText" lastClr="000000"/>
            </a:solidFill>
          </a:ln>
        </p:spPr>
        <p:txBody>
          <a:bodyPr wrap="square" rtlCol="0" anchor="ctr" anchorCtr="0">
            <a:noAutofit/>
          </a:bodyPr>
          <a:lstStyle>
            <a:defPPr>
              <a:defRPr lang="en-US"/>
            </a:defPPr>
            <a:lvl1pPr algn="ctr">
              <a:defRPr sz="4000" b="1">
                <a:solidFill>
                  <a:schemeClr val="tx2">
                    <a:lumMod val="50000"/>
                  </a:schemeClr>
                </a:solidFill>
                <a:latin typeface="Corbel" panose="020B0503020204020204" pitchFamily="34" charset="0"/>
              </a:defRPr>
            </a:lvl1pPr>
          </a:lstStyle>
          <a:p>
            <a:pPr marL="0" marR="0" lvl="0" indent="0" algn="ctr" defTabSz="116129"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prstClr val="black"/>
                </a:solidFill>
                <a:effectLst/>
                <a:uLnTx/>
                <a:uFillTx/>
                <a:latin typeface="Corbel" panose="020B0503020204020204" pitchFamily="34" charset="0"/>
              </a:rPr>
              <a:t>Bitvector Scratchpad</a:t>
            </a:r>
          </a:p>
        </p:txBody>
      </p:sp>
      <p:sp>
        <p:nvSpPr>
          <p:cNvPr id="395" name="TextBox 394">
            <a:extLst>
              <a:ext uri="{FF2B5EF4-FFF2-40B4-BE49-F238E27FC236}">
                <a16:creationId xmlns:a16="http://schemas.microsoft.com/office/drawing/2014/main" id="{15637F85-242E-5842-BD15-83240218D47E}"/>
              </a:ext>
            </a:extLst>
          </p:cNvPr>
          <p:cNvSpPr txBox="1"/>
          <p:nvPr/>
        </p:nvSpPr>
        <p:spPr>
          <a:xfrm>
            <a:off x="6903382" y="2960112"/>
            <a:ext cx="999097" cy="583629"/>
          </a:xfrm>
          <a:prstGeom prst="roundRect">
            <a:avLst>
              <a:gd name="adj" fmla="val 5084"/>
            </a:avLst>
          </a:prstGeom>
          <a:solidFill>
            <a:srgbClr val="EAF4E4"/>
          </a:solidFill>
          <a:ln w="28575">
            <a:solidFill>
              <a:sysClr val="windowText" lastClr="000000"/>
            </a:solidFill>
          </a:ln>
        </p:spPr>
        <p:txBody>
          <a:bodyPr wrap="square" rtlCol="0" anchor="ctr" anchorCtr="0">
            <a:noAutofit/>
          </a:bodyPr>
          <a:lstStyle>
            <a:defPPr>
              <a:defRPr lang="en-US"/>
            </a:defPPr>
            <a:lvl1pPr algn="ctr">
              <a:defRPr sz="4000" b="1">
                <a:solidFill>
                  <a:schemeClr val="tx2">
                    <a:lumMod val="50000"/>
                  </a:schemeClr>
                </a:solidFill>
                <a:latin typeface="Corbel" panose="020B0503020204020204" pitchFamily="34" charset="0"/>
              </a:defRPr>
            </a:lvl1pPr>
          </a:lstStyle>
          <a:p>
            <a:pPr marL="0" marR="0" lvl="0" indent="0" algn="ctr" defTabSz="116129"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prstClr val="black"/>
                </a:solidFill>
                <a:effectLst/>
                <a:uLnTx/>
                <a:uFillTx/>
                <a:latin typeface="Corbel" panose="020B0503020204020204" pitchFamily="34" charset="0"/>
              </a:rPr>
              <a:t>Hop Queues</a:t>
            </a:r>
          </a:p>
        </p:txBody>
      </p:sp>
      <p:cxnSp>
        <p:nvCxnSpPr>
          <p:cNvPr id="396" name="Straight Arrow Connector 395">
            <a:extLst>
              <a:ext uri="{FF2B5EF4-FFF2-40B4-BE49-F238E27FC236}">
                <a16:creationId xmlns:a16="http://schemas.microsoft.com/office/drawing/2014/main" id="{64A98ED4-5803-9740-B7F1-9D2E48DCA5A3}"/>
              </a:ext>
            </a:extLst>
          </p:cNvPr>
          <p:cNvCxnSpPr>
            <a:cxnSpLocks/>
            <a:stCxn id="386" idx="0"/>
            <a:endCxn id="382" idx="2"/>
          </p:cNvCxnSpPr>
          <p:nvPr/>
        </p:nvCxnSpPr>
        <p:spPr>
          <a:xfrm flipH="1" flipV="1">
            <a:off x="2316099" y="4223952"/>
            <a:ext cx="0" cy="450122"/>
          </a:xfrm>
          <a:prstGeom prst="straightConnector1">
            <a:avLst/>
          </a:prstGeom>
          <a:noFill/>
          <a:ln w="28575" cap="flat" cmpd="sng" algn="ctr">
            <a:solidFill>
              <a:srgbClr val="C00000"/>
            </a:solidFill>
            <a:prstDash val="solid"/>
            <a:miter lim="800000"/>
            <a:tailEnd type="triangle"/>
          </a:ln>
          <a:effectLst/>
        </p:spPr>
      </p:cxnSp>
      <p:cxnSp>
        <p:nvCxnSpPr>
          <p:cNvPr id="397" name="Straight Arrow Connector 396">
            <a:extLst>
              <a:ext uri="{FF2B5EF4-FFF2-40B4-BE49-F238E27FC236}">
                <a16:creationId xmlns:a16="http://schemas.microsoft.com/office/drawing/2014/main" id="{2DFB39EE-67C7-BD45-8B10-6A1289B7784B}"/>
              </a:ext>
            </a:extLst>
          </p:cNvPr>
          <p:cNvCxnSpPr>
            <a:cxnSpLocks/>
            <a:stCxn id="382" idx="0"/>
            <a:endCxn id="387" idx="2"/>
          </p:cNvCxnSpPr>
          <p:nvPr/>
        </p:nvCxnSpPr>
        <p:spPr>
          <a:xfrm flipV="1">
            <a:off x="2316099" y="3268475"/>
            <a:ext cx="0" cy="303191"/>
          </a:xfrm>
          <a:prstGeom prst="straightConnector1">
            <a:avLst/>
          </a:prstGeom>
          <a:noFill/>
          <a:ln w="28575" cap="flat" cmpd="sng" algn="ctr">
            <a:solidFill>
              <a:srgbClr val="C00000"/>
            </a:solidFill>
            <a:prstDash val="solid"/>
            <a:miter lim="800000"/>
            <a:tailEnd type="triangle"/>
          </a:ln>
          <a:effectLst/>
        </p:spPr>
      </p:cxnSp>
      <p:cxnSp>
        <p:nvCxnSpPr>
          <p:cNvPr id="398" name="Elbow Connector 397">
            <a:extLst>
              <a:ext uri="{FF2B5EF4-FFF2-40B4-BE49-F238E27FC236}">
                <a16:creationId xmlns:a16="http://schemas.microsoft.com/office/drawing/2014/main" id="{6EEF3935-F400-E141-9D64-5541A11A7B13}"/>
              </a:ext>
            </a:extLst>
          </p:cNvPr>
          <p:cNvCxnSpPr>
            <a:cxnSpLocks/>
          </p:cNvCxnSpPr>
          <p:nvPr/>
        </p:nvCxnSpPr>
        <p:spPr>
          <a:xfrm rot="16200000" flipH="1">
            <a:off x="2007572" y="2166208"/>
            <a:ext cx="1693644" cy="1089948"/>
          </a:xfrm>
          <a:prstGeom prst="bentConnector3">
            <a:avLst>
              <a:gd name="adj1" fmla="val -129"/>
            </a:avLst>
          </a:prstGeom>
          <a:noFill/>
          <a:ln w="28575" cap="flat" cmpd="sng" algn="ctr">
            <a:solidFill>
              <a:srgbClr val="C00000"/>
            </a:solidFill>
            <a:prstDash val="solid"/>
            <a:miter lim="800000"/>
            <a:tailEnd type="triangle"/>
          </a:ln>
          <a:effectLst/>
        </p:spPr>
      </p:cxnSp>
      <p:cxnSp>
        <p:nvCxnSpPr>
          <p:cNvPr id="399" name="Straight Connector 398">
            <a:extLst>
              <a:ext uri="{FF2B5EF4-FFF2-40B4-BE49-F238E27FC236}">
                <a16:creationId xmlns:a16="http://schemas.microsoft.com/office/drawing/2014/main" id="{B0B699CD-F00D-3C47-8D7F-479FB01F20EE}"/>
              </a:ext>
            </a:extLst>
          </p:cNvPr>
          <p:cNvCxnSpPr>
            <a:cxnSpLocks/>
          </p:cNvCxnSpPr>
          <p:nvPr/>
        </p:nvCxnSpPr>
        <p:spPr>
          <a:xfrm flipH="1">
            <a:off x="2307654" y="1864360"/>
            <a:ext cx="1766" cy="379792"/>
          </a:xfrm>
          <a:prstGeom prst="line">
            <a:avLst/>
          </a:prstGeom>
          <a:noFill/>
          <a:ln w="28575" cap="flat" cmpd="sng" algn="ctr">
            <a:solidFill>
              <a:srgbClr val="C00000"/>
            </a:solidFill>
            <a:prstDash val="solid"/>
            <a:miter lim="800000"/>
            <a:tailEnd type="none"/>
          </a:ln>
          <a:effectLst/>
        </p:spPr>
      </p:cxnSp>
      <p:cxnSp>
        <p:nvCxnSpPr>
          <p:cNvPr id="400" name="Straight Connector 399">
            <a:extLst>
              <a:ext uri="{FF2B5EF4-FFF2-40B4-BE49-F238E27FC236}">
                <a16:creationId xmlns:a16="http://schemas.microsoft.com/office/drawing/2014/main" id="{790B5127-2564-AE42-B3CB-339D18420C36}"/>
              </a:ext>
            </a:extLst>
          </p:cNvPr>
          <p:cNvCxnSpPr>
            <a:cxnSpLocks/>
          </p:cNvCxnSpPr>
          <p:nvPr/>
        </p:nvCxnSpPr>
        <p:spPr>
          <a:xfrm>
            <a:off x="3491842" y="1859815"/>
            <a:ext cx="0" cy="1694396"/>
          </a:xfrm>
          <a:prstGeom prst="line">
            <a:avLst/>
          </a:prstGeom>
          <a:noFill/>
          <a:ln w="28575" cap="flat" cmpd="sng" algn="ctr">
            <a:solidFill>
              <a:srgbClr val="C00000"/>
            </a:solidFill>
            <a:prstDash val="solid"/>
            <a:miter lim="800000"/>
            <a:tailEnd type="none"/>
          </a:ln>
          <a:effectLst/>
        </p:spPr>
      </p:cxnSp>
      <p:cxnSp>
        <p:nvCxnSpPr>
          <p:cNvPr id="401" name="Elbow Connector 400">
            <a:extLst>
              <a:ext uri="{FF2B5EF4-FFF2-40B4-BE49-F238E27FC236}">
                <a16:creationId xmlns:a16="http://schemas.microsoft.com/office/drawing/2014/main" id="{A5D178B4-9BA1-4D42-A962-9A2D41C54783}"/>
              </a:ext>
            </a:extLst>
          </p:cNvPr>
          <p:cNvCxnSpPr>
            <a:cxnSpLocks/>
            <a:endCxn id="389" idx="0"/>
          </p:cNvCxnSpPr>
          <p:nvPr/>
        </p:nvCxnSpPr>
        <p:spPr>
          <a:xfrm>
            <a:off x="3486727" y="1864982"/>
            <a:ext cx="1045582" cy="387470"/>
          </a:xfrm>
          <a:prstGeom prst="bentConnector2">
            <a:avLst/>
          </a:prstGeom>
          <a:noFill/>
          <a:ln w="28575" cap="flat" cmpd="sng" algn="ctr">
            <a:solidFill>
              <a:srgbClr val="C00000"/>
            </a:solidFill>
            <a:prstDash val="solid"/>
            <a:miter lim="800000"/>
            <a:tailEnd type="triangle"/>
          </a:ln>
          <a:effectLst/>
        </p:spPr>
      </p:cxnSp>
      <p:cxnSp>
        <p:nvCxnSpPr>
          <p:cNvPr id="402" name="Straight Arrow Connector 401">
            <a:extLst>
              <a:ext uri="{FF2B5EF4-FFF2-40B4-BE49-F238E27FC236}">
                <a16:creationId xmlns:a16="http://schemas.microsoft.com/office/drawing/2014/main" id="{730372B7-A482-704D-8224-05DBDAD64B67}"/>
              </a:ext>
            </a:extLst>
          </p:cNvPr>
          <p:cNvCxnSpPr>
            <a:cxnSpLocks/>
          </p:cNvCxnSpPr>
          <p:nvPr/>
        </p:nvCxnSpPr>
        <p:spPr>
          <a:xfrm>
            <a:off x="4537619" y="3286107"/>
            <a:ext cx="0" cy="285559"/>
          </a:xfrm>
          <a:prstGeom prst="straightConnector1">
            <a:avLst/>
          </a:prstGeom>
          <a:noFill/>
          <a:ln w="28575" cap="flat" cmpd="sng" algn="ctr">
            <a:solidFill>
              <a:srgbClr val="C00000"/>
            </a:solidFill>
            <a:prstDash val="solid"/>
            <a:miter lim="800000"/>
            <a:tailEnd type="triangle"/>
          </a:ln>
          <a:effectLst/>
        </p:spPr>
      </p:cxnSp>
      <p:cxnSp>
        <p:nvCxnSpPr>
          <p:cNvPr id="403" name="Elbow Connector 402">
            <a:extLst>
              <a:ext uri="{FF2B5EF4-FFF2-40B4-BE49-F238E27FC236}">
                <a16:creationId xmlns:a16="http://schemas.microsoft.com/office/drawing/2014/main" id="{AE0E1D92-0625-F94E-A345-CC9FE39B9663}"/>
              </a:ext>
            </a:extLst>
          </p:cNvPr>
          <p:cNvCxnSpPr>
            <a:cxnSpLocks/>
          </p:cNvCxnSpPr>
          <p:nvPr/>
        </p:nvCxnSpPr>
        <p:spPr>
          <a:xfrm>
            <a:off x="5188878" y="1864360"/>
            <a:ext cx="1481564" cy="378217"/>
          </a:xfrm>
          <a:prstGeom prst="bentConnector3">
            <a:avLst>
              <a:gd name="adj1" fmla="val 99969"/>
            </a:avLst>
          </a:prstGeom>
          <a:noFill/>
          <a:ln w="28575" cap="flat" cmpd="sng" algn="ctr">
            <a:solidFill>
              <a:srgbClr val="C00000"/>
            </a:solidFill>
            <a:prstDash val="solid"/>
            <a:miter lim="800000"/>
            <a:tailEnd type="triangle"/>
          </a:ln>
          <a:effectLst/>
        </p:spPr>
      </p:cxnSp>
      <p:cxnSp>
        <p:nvCxnSpPr>
          <p:cNvPr id="404" name="Straight Connector 403">
            <a:extLst>
              <a:ext uri="{FF2B5EF4-FFF2-40B4-BE49-F238E27FC236}">
                <a16:creationId xmlns:a16="http://schemas.microsoft.com/office/drawing/2014/main" id="{FD750063-E279-E842-A1B0-55CAEB7104CB}"/>
              </a:ext>
            </a:extLst>
          </p:cNvPr>
          <p:cNvCxnSpPr>
            <a:cxnSpLocks/>
          </p:cNvCxnSpPr>
          <p:nvPr/>
        </p:nvCxnSpPr>
        <p:spPr>
          <a:xfrm>
            <a:off x="5195050" y="1859815"/>
            <a:ext cx="0" cy="2667094"/>
          </a:xfrm>
          <a:prstGeom prst="line">
            <a:avLst/>
          </a:prstGeom>
          <a:noFill/>
          <a:ln w="28575" cap="flat" cmpd="sng" algn="ctr">
            <a:solidFill>
              <a:srgbClr val="C00000"/>
            </a:solidFill>
            <a:prstDash val="solid"/>
            <a:miter lim="800000"/>
            <a:tailEnd type="none"/>
          </a:ln>
          <a:effectLst/>
        </p:spPr>
      </p:cxnSp>
      <p:cxnSp>
        <p:nvCxnSpPr>
          <p:cNvPr id="405" name="Elbow Connector 404">
            <a:extLst>
              <a:ext uri="{FF2B5EF4-FFF2-40B4-BE49-F238E27FC236}">
                <a16:creationId xmlns:a16="http://schemas.microsoft.com/office/drawing/2014/main" id="{141AF061-975E-BC4B-BE84-2B9C0390A2CB}"/>
              </a:ext>
            </a:extLst>
          </p:cNvPr>
          <p:cNvCxnSpPr>
            <a:cxnSpLocks/>
            <a:stCxn id="390" idx="2"/>
          </p:cNvCxnSpPr>
          <p:nvPr/>
        </p:nvCxnSpPr>
        <p:spPr>
          <a:xfrm rot="16200000" flipH="1">
            <a:off x="4714752" y="4036661"/>
            <a:ext cx="302956" cy="677538"/>
          </a:xfrm>
          <a:prstGeom prst="bentConnector2">
            <a:avLst/>
          </a:prstGeom>
          <a:noFill/>
          <a:ln w="28575" cap="flat" cmpd="sng" algn="ctr">
            <a:solidFill>
              <a:srgbClr val="C00000"/>
            </a:solidFill>
            <a:prstDash val="solid"/>
            <a:miter lim="800000"/>
          </a:ln>
          <a:effectLst/>
        </p:spPr>
      </p:cxnSp>
      <p:cxnSp>
        <p:nvCxnSpPr>
          <p:cNvPr id="406" name="Straight Arrow Connector 405">
            <a:extLst>
              <a:ext uri="{FF2B5EF4-FFF2-40B4-BE49-F238E27FC236}">
                <a16:creationId xmlns:a16="http://schemas.microsoft.com/office/drawing/2014/main" id="{2F822F42-B6A0-B94A-B53E-752CBA929DDA}"/>
              </a:ext>
            </a:extLst>
          </p:cNvPr>
          <p:cNvCxnSpPr>
            <a:cxnSpLocks/>
          </p:cNvCxnSpPr>
          <p:nvPr/>
        </p:nvCxnSpPr>
        <p:spPr>
          <a:xfrm>
            <a:off x="5882909" y="2711182"/>
            <a:ext cx="0" cy="238928"/>
          </a:xfrm>
          <a:prstGeom prst="straightConnector1">
            <a:avLst/>
          </a:prstGeom>
          <a:noFill/>
          <a:ln w="28575" cap="flat" cmpd="sng" algn="ctr">
            <a:solidFill>
              <a:srgbClr val="C00000"/>
            </a:solidFill>
            <a:prstDash val="solid"/>
            <a:miter lim="800000"/>
            <a:tailEnd type="triangle"/>
          </a:ln>
          <a:effectLst/>
        </p:spPr>
      </p:cxnSp>
      <p:cxnSp>
        <p:nvCxnSpPr>
          <p:cNvPr id="407" name="Straight Arrow Connector 406">
            <a:extLst>
              <a:ext uri="{FF2B5EF4-FFF2-40B4-BE49-F238E27FC236}">
                <a16:creationId xmlns:a16="http://schemas.microsoft.com/office/drawing/2014/main" id="{5D4B1C22-940A-7341-9907-BEE8BEE73123}"/>
              </a:ext>
            </a:extLst>
          </p:cNvPr>
          <p:cNvCxnSpPr>
            <a:cxnSpLocks/>
          </p:cNvCxnSpPr>
          <p:nvPr/>
        </p:nvCxnSpPr>
        <p:spPr>
          <a:xfrm>
            <a:off x="5882909" y="3559909"/>
            <a:ext cx="0" cy="235908"/>
          </a:xfrm>
          <a:prstGeom prst="straightConnector1">
            <a:avLst/>
          </a:prstGeom>
          <a:noFill/>
          <a:ln w="28575" cap="flat" cmpd="sng" algn="ctr">
            <a:solidFill>
              <a:srgbClr val="C00000"/>
            </a:solidFill>
            <a:prstDash val="solid"/>
            <a:miter lim="800000"/>
            <a:tailEnd type="triangle"/>
          </a:ln>
          <a:effectLst/>
        </p:spPr>
      </p:cxnSp>
      <p:cxnSp>
        <p:nvCxnSpPr>
          <p:cNvPr id="408" name="Straight Arrow Connector 407">
            <a:extLst>
              <a:ext uri="{FF2B5EF4-FFF2-40B4-BE49-F238E27FC236}">
                <a16:creationId xmlns:a16="http://schemas.microsoft.com/office/drawing/2014/main" id="{A2C65AC7-2AFE-6243-AB7B-8A6DD1DF4404}"/>
              </a:ext>
            </a:extLst>
          </p:cNvPr>
          <p:cNvCxnSpPr>
            <a:cxnSpLocks/>
          </p:cNvCxnSpPr>
          <p:nvPr/>
        </p:nvCxnSpPr>
        <p:spPr>
          <a:xfrm>
            <a:off x="5882909" y="4463969"/>
            <a:ext cx="0" cy="209129"/>
          </a:xfrm>
          <a:prstGeom prst="straightConnector1">
            <a:avLst/>
          </a:prstGeom>
          <a:noFill/>
          <a:ln w="28575" cap="flat" cmpd="sng" algn="ctr">
            <a:solidFill>
              <a:srgbClr val="C00000"/>
            </a:solidFill>
            <a:prstDash val="solid"/>
            <a:miter lim="800000"/>
            <a:tailEnd type="triangle"/>
          </a:ln>
          <a:effectLst/>
        </p:spPr>
      </p:cxnSp>
      <p:cxnSp>
        <p:nvCxnSpPr>
          <p:cNvPr id="409" name="Straight Arrow Connector 408">
            <a:extLst>
              <a:ext uri="{FF2B5EF4-FFF2-40B4-BE49-F238E27FC236}">
                <a16:creationId xmlns:a16="http://schemas.microsoft.com/office/drawing/2014/main" id="{D84B9939-E17D-B344-AFC3-83CCE79E2D80}"/>
              </a:ext>
            </a:extLst>
          </p:cNvPr>
          <p:cNvCxnSpPr>
            <a:cxnSpLocks/>
            <a:stCxn id="395" idx="1"/>
            <a:endCxn id="392" idx="3"/>
          </p:cNvCxnSpPr>
          <p:nvPr/>
        </p:nvCxnSpPr>
        <p:spPr>
          <a:xfrm flipH="1">
            <a:off x="6348012" y="3251927"/>
            <a:ext cx="555370" cy="0"/>
          </a:xfrm>
          <a:prstGeom prst="straightConnector1">
            <a:avLst/>
          </a:prstGeom>
          <a:noFill/>
          <a:ln w="28575" cap="flat" cmpd="sng" algn="ctr">
            <a:solidFill>
              <a:srgbClr val="C00000"/>
            </a:solidFill>
            <a:prstDash val="solid"/>
            <a:miter lim="800000"/>
            <a:headEnd type="triangle"/>
            <a:tailEnd type="triangle"/>
          </a:ln>
          <a:effectLst/>
        </p:spPr>
      </p:cxnSp>
      <p:sp>
        <p:nvSpPr>
          <p:cNvPr id="410" name="TextBox 409">
            <a:extLst>
              <a:ext uri="{FF2B5EF4-FFF2-40B4-BE49-F238E27FC236}">
                <a16:creationId xmlns:a16="http://schemas.microsoft.com/office/drawing/2014/main" id="{5C79856B-A18E-4B4D-B5D4-6C87EA4E3F1D}"/>
              </a:ext>
            </a:extLst>
          </p:cNvPr>
          <p:cNvSpPr txBox="1"/>
          <p:nvPr/>
        </p:nvSpPr>
        <p:spPr>
          <a:xfrm>
            <a:off x="2241630" y="4292012"/>
            <a:ext cx="933850" cy="353438"/>
          </a:xfrm>
          <a:prstGeom prst="roundRect">
            <a:avLst>
              <a:gd name="adj" fmla="val 5645"/>
            </a:avLst>
          </a:prstGeom>
          <a:noFill/>
          <a:ln w="28575">
            <a:noFill/>
          </a:ln>
        </p:spPr>
        <p:txBody>
          <a:bodyPr wrap="square" rtlCol="0" anchor="ctr" anchorCtr="0">
            <a:noAutofit/>
          </a:bodyPr>
          <a:lstStyle/>
          <a:p>
            <a:pPr marL="0" marR="0" lvl="0" indent="0" algn="ctr" defTabSz="116129" eaLnBrk="1" fontAlgn="auto" latinLnBrk="0" hangingPunct="1">
              <a:lnSpc>
                <a:spcPct val="100000"/>
              </a:lnSpc>
              <a:spcBef>
                <a:spcPts val="0"/>
              </a:spcBef>
              <a:spcAft>
                <a:spcPts val="0"/>
              </a:spcAft>
              <a:buClrTx/>
              <a:buSzTx/>
              <a:buFontTx/>
              <a:buNone/>
              <a:tabLst/>
              <a:defRPr/>
            </a:pPr>
            <a:r>
              <a:rPr kumimoji="0" lang="en-US" sz="1016" b="0" i="1" u="none" strike="noStrike" kern="0" cap="none" spc="0" normalizeH="0" baseline="0" noProof="0" dirty="0">
                <a:ln>
                  <a:noFill/>
                </a:ln>
                <a:solidFill>
                  <a:srgbClr val="C00000"/>
                </a:solidFill>
                <a:effectLst/>
                <a:uLnTx/>
                <a:uFillTx/>
              </a:rPr>
              <a:t>query k-mers</a:t>
            </a:r>
          </a:p>
        </p:txBody>
      </p:sp>
      <p:sp>
        <p:nvSpPr>
          <p:cNvPr id="411" name="TextBox 410">
            <a:extLst>
              <a:ext uri="{FF2B5EF4-FFF2-40B4-BE49-F238E27FC236}">
                <a16:creationId xmlns:a16="http://schemas.microsoft.com/office/drawing/2014/main" id="{76388AB4-B645-F241-9654-8E92AC584668}"/>
              </a:ext>
            </a:extLst>
          </p:cNvPr>
          <p:cNvSpPr txBox="1"/>
          <p:nvPr/>
        </p:nvSpPr>
        <p:spPr>
          <a:xfrm>
            <a:off x="2227748" y="3241279"/>
            <a:ext cx="848260" cy="353438"/>
          </a:xfrm>
          <a:prstGeom prst="roundRect">
            <a:avLst>
              <a:gd name="adj" fmla="val 5645"/>
            </a:avLst>
          </a:prstGeom>
          <a:noFill/>
          <a:ln w="28575">
            <a:noFill/>
          </a:ln>
        </p:spPr>
        <p:txBody>
          <a:bodyPr wrap="square" rtlCol="0" anchor="ctr" anchorCtr="0">
            <a:noAutofit/>
          </a:bodyPr>
          <a:lstStyle/>
          <a:p>
            <a:pPr marL="0" marR="0" lvl="0" indent="0" algn="ctr" defTabSz="116129" eaLnBrk="1" fontAlgn="auto" latinLnBrk="0" hangingPunct="1">
              <a:lnSpc>
                <a:spcPct val="100000"/>
              </a:lnSpc>
              <a:spcBef>
                <a:spcPts val="0"/>
              </a:spcBef>
              <a:spcAft>
                <a:spcPts val="0"/>
              </a:spcAft>
              <a:buClrTx/>
              <a:buSzTx/>
              <a:buFontTx/>
              <a:buNone/>
              <a:tabLst/>
              <a:defRPr/>
            </a:pPr>
            <a:r>
              <a:rPr kumimoji="0" lang="en-US" sz="1016" b="0" i="1" u="none" strike="noStrike" kern="0" cap="none" spc="0" normalizeH="0" baseline="0" noProof="0" dirty="0">
                <a:ln>
                  <a:noFill/>
                </a:ln>
                <a:solidFill>
                  <a:srgbClr val="C00000"/>
                </a:solidFill>
                <a:effectLst/>
                <a:uLnTx/>
                <a:uFillTx/>
              </a:rPr>
              <a:t>minimizers</a:t>
            </a:r>
          </a:p>
        </p:txBody>
      </p:sp>
      <p:sp>
        <p:nvSpPr>
          <p:cNvPr id="412" name="TextBox 411">
            <a:extLst>
              <a:ext uri="{FF2B5EF4-FFF2-40B4-BE49-F238E27FC236}">
                <a16:creationId xmlns:a16="http://schemas.microsoft.com/office/drawing/2014/main" id="{7AC7D2DA-18A2-AF4B-9143-247B4733C7DD}"/>
              </a:ext>
            </a:extLst>
          </p:cNvPr>
          <p:cNvSpPr txBox="1"/>
          <p:nvPr/>
        </p:nvSpPr>
        <p:spPr>
          <a:xfrm>
            <a:off x="2430264" y="1583944"/>
            <a:ext cx="848260" cy="353438"/>
          </a:xfrm>
          <a:prstGeom prst="roundRect">
            <a:avLst>
              <a:gd name="adj" fmla="val 5645"/>
            </a:avLst>
          </a:prstGeom>
          <a:noFill/>
          <a:ln w="28575">
            <a:noFill/>
          </a:ln>
        </p:spPr>
        <p:txBody>
          <a:bodyPr wrap="square" rtlCol="0" anchor="ctr" anchorCtr="0">
            <a:noAutofit/>
          </a:bodyPr>
          <a:lstStyle/>
          <a:p>
            <a:pPr marL="0" marR="0" lvl="0" indent="0" algn="ctr" defTabSz="116129" eaLnBrk="1" fontAlgn="auto" latinLnBrk="0" hangingPunct="1">
              <a:lnSpc>
                <a:spcPct val="100000"/>
              </a:lnSpc>
              <a:spcBef>
                <a:spcPts val="0"/>
              </a:spcBef>
              <a:spcAft>
                <a:spcPts val="0"/>
              </a:spcAft>
              <a:buClrTx/>
              <a:buSzTx/>
              <a:buFontTx/>
              <a:buNone/>
              <a:tabLst/>
              <a:defRPr/>
            </a:pPr>
            <a:r>
              <a:rPr kumimoji="0" lang="en-US" sz="1016" b="0" i="1" u="none" strike="noStrike" kern="0" cap="none" spc="0" normalizeH="0" baseline="0" noProof="0" dirty="0">
                <a:ln>
                  <a:noFill/>
                </a:ln>
                <a:solidFill>
                  <a:srgbClr val="C00000"/>
                </a:solidFill>
                <a:effectLst/>
                <a:uLnTx/>
                <a:uFillTx/>
              </a:rPr>
              <a:t>frequencies</a:t>
            </a:r>
          </a:p>
        </p:txBody>
      </p:sp>
      <p:sp>
        <p:nvSpPr>
          <p:cNvPr id="413" name="TextBox 412">
            <a:extLst>
              <a:ext uri="{FF2B5EF4-FFF2-40B4-BE49-F238E27FC236}">
                <a16:creationId xmlns:a16="http://schemas.microsoft.com/office/drawing/2014/main" id="{BF7146DB-33AA-6F4B-8F8B-C8B1202B4B9A}"/>
              </a:ext>
            </a:extLst>
          </p:cNvPr>
          <p:cNvSpPr txBox="1"/>
          <p:nvPr/>
        </p:nvSpPr>
        <p:spPr>
          <a:xfrm>
            <a:off x="3491842" y="1582289"/>
            <a:ext cx="927698" cy="353438"/>
          </a:xfrm>
          <a:prstGeom prst="roundRect">
            <a:avLst>
              <a:gd name="adj" fmla="val 5645"/>
            </a:avLst>
          </a:prstGeom>
          <a:noFill/>
          <a:ln w="28575">
            <a:noFill/>
          </a:ln>
        </p:spPr>
        <p:txBody>
          <a:bodyPr wrap="square" rtlCol="0" anchor="ctr" anchorCtr="0">
            <a:noAutofit/>
          </a:bodyPr>
          <a:lstStyle/>
          <a:p>
            <a:pPr marL="0" marR="0" lvl="0" indent="0" algn="ctr" defTabSz="116129" eaLnBrk="1" fontAlgn="auto" latinLnBrk="0" hangingPunct="1">
              <a:lnSpc>
                <a:spcPct val="100000"/>
              </a:lnSpc>
              <a:spcBef>
                <a:spcPts val="0"/>
              </a:spcBef>
              <a:spcAft>
                <a:spcPts val="0"/>
              </a:spcAft>
              <a:buClrTx/>
              <a:buSzTx/>
              <a:buFontTx/>
              <a:buNone/>
              <a:tabLst/>
              <a:defRPr/>
            </a:pPr>
            <a:r>
              <a:rPr kumimoji="0" lang="en-US" sz="1016" b="0" i="1" u="none" strike="noStrike" kern="0" cap="none" spc="0" normalizeH="0" baseline="0" noProof="0" dirty="0">
                <a:ln>
                  <a:noFill/>
                </a:ln>
                <a:solidFill>
                  <a:srgbClr val="C00000"/>
                </a:solidFill>
                <a:effectLst/>
                <a:uLnTx/>
                <a:uFillTx/>
              </a:rPr>
              <a:t>seed locations</a:t>
            </a:r>
          </a:p>
        </p:txBody>
      </p:sp>
      <p:sp>
        <p:nvSpPr>
          <p:cNvPr id="414" name="TextBox 413">
            <a:extLst>
              <a:ext uri="{FF2B5EF4-FFF2-40B4-BE49-F238E27FC236}">
                <a16:creationId xmlns:a16="http://schemas.microsoft.com/office/drawing/2014/main" id="{ABB48E92-064E-FD4A-BB62-1D97440EB5C6}"/>
              </a:ext>
            </a:extLst>
          </p:cNvPr>
          <p:cNvSpPr txBox="1"/>
          <p:nvPr/>
        </p:nvSpPr>
        <p:spPr>
          <a:xfrm>
            <a:off x="5465632" y="1582289"/>
            <a:ext cx="848260" cy="353438"/>
          </a:xfrm>
          <a:prstGeom prst="roundRect">
            <a:avLst>
              <a:gd name="adj" fmla="val 5645"/>
            </a:avLst>
          </a:prstGeom>
          <a:noFill/>
          <a:ln w="28575">
            <a:noFill/>
          </a:ln>
        </p:spPr>
        <p:txBody>
          <a:bodyPr wrap="square" rtlCol="0" anchor="ctr" anchorCtr="0">
            <a:noAutofit/>
          </a:bodyPr>
          <a:lstStyle/>
          <a:p>
            <a:pPr marL="0" marR="0" lvl="0" indent="0" algn="ctr" defTabSz="116129" eaLnBrk="1" fontAlgn="auto" latinLnBrk="0" hangingPunct="1">
              <a:lnSpc>
                <a:spcPct val="100000"/>
              </a:lnSpc>
              <a:spcBef>
                <a:spcPts val="0"/>
              </a:spcBef>
              <a:spcAft>
                <a:spcPts val="0"/>
              </a:spcAft>
              <a:buClrTx/>
              <a:buSzTx/>
              <a:buFontTx/>
              <a:buNone/>
              <a:tabLst/>
              <a:defRPr/>
            </a:pPr>
            <a:r>
              <a:rPr kumimoji="0" lang="en-US" sz="1016" b="0" i="1" u="none" strike="noStrike" kern="0" cap="none" spc="0" normalizeH="0" baseline="0" noProof="0" dirty="0">
                <a:ln>
                  <a:noFill/>
                </a:ln>
                <a:solidFill>
                  <a:srgbClr val="C00000"/>
                </a:solidFill>
                <a:effectLst/>
                <a:uLnTx/>
                <a:uFillTx/>
              </a:rPr>
              <a:t>graph nodes</a:t>
            </a:r>
          </a:p>
        </p:txBody>
      </p:sp>
      <p:sp>
        <p:nvSpPr>
          <p:cNvPr id="415" name="TextBox 414">
            <a:extLst>
              <a:ext uri="{FF2B5EF4-FFF2-40B4-BE49-F238E27FC236}">
                <a16:creationId xmlns:a16="http://schemas.microsoft.com/office/drawing/2014/main" id="{BF1F81E9-E629-8344-98B5-0AB1172BFB43}"/>
              </a:ext>
            </a:extLst>
          </p:cNvPr>
          <p:cNvSpPr txBox="1">
            <a:spLocks noChangeAspect="1"/>
          </p:cNvSpPr>
          <p:nvPr/>
        </p:nvSpPr>
        <p:spPr>
          <a:xfrm>
            <a:off x="1785314" y="3503606"/>
            <a:ext cx="186986" cy="186986"/>
          </a:xfrm>
          <a:prstGeom prst="ellipse">
            <a:avLst/>
          </a:prstGeom>
          <a:solidFill>
            <a:srgbClr val="C00000"/>
          </a:solidFill>
          <a:ln w="28575">
            <a:solidFill>
              <a:srgbClr val="C00000"/>
            </a:solidFill>
          </a:ln>
        </p:spPr>
        <p:txBody>
          <a:bodyPr wrap="none" lIns="9144" tIns="0" rIns="0" bIns="9144" rtlCol="0" anchor="ctr" anchorCtr="0">
            <a:noAutofit/>
          </a:bodyPr>
          <a:lstStyle>
            <a:defPPr>
              <a:defRPr lang="en-US"/>
            </a:defPPr>
            <a:lvl1pPr marR="0" lvl="0" indent="0" algn="ctr" defTabSz="116129" fontAlgn="auto">
              <a:lnSpc>
                <a:spcPct val="100000"/>
              </a:lnSpc>
              <a:spcBef>
                <a:spcPts val="0"/>
              </a:spcBef>
              <a:spcAft>
                <a:spcPts val="0"/>
              </a:spcAft>
              <a:buClrTx/>
              <a:buSzTx/>
              <a:buFontTx/>
              <a:buNone/>
              <a:tabLst/>
              <a:defRPr kumimoji="0" sz="1270" b="1" i="0" u="none" strike="noStrike" kern="0" cap="none" spc="0" normalizeH="0" baseline="0">
                <a:ln>
                  <a:noFill/>
                </a:ln>
                <a:solidFill>
                  <a:schemeClr val="bg1"/>
                </a:solidFill>
                <a:effectLst/>
                <a:uLnTx/>
                <a:uFillTx/>
                <a:latin typeface="Linux Libertine O Semibold" panose="02000503000000000000" pitchFamily="2" charset="0"/>
                <a:ea typeface="Linux Libertine O Semibold" panose="02000503000000000000" pitchFamily="2" charset="0"/>
                <a:cs typeface="Linux Libertine O Semibold" panose="02000503000000000000" pitchFamily="2" charset="0"/>
              </a:defRPr>
            </a:lvl1pPr>
          </a:lstStyle>
          <a:p>
            <a:r>
              <a:rPr lang="en-US" dirty="0"/>
              <a:t>2</a:t>
            </a:r>
          </a:p>
        </p:txBody>
      </p:sp>
      <p:sp>
        <p:nvSpPr>
          <p:cNvPr id="416" name="TextBox 415">
            <a:extLst>
              <a:ext uri="{FF2B5EF4-FFF2-40B4-BE49-F238E27FC236}">
                <a16:creationId xmlns:a16="http://schemas.microsoft.com/office/drawing/2014/main" id="{99A60325-75A7-AC40-82C2-FAEDA1DCFD6B}"/>
              </a:ext>
            </a:extLst>
          </p:cNvPr>
          <p:cNvSpPr txBox="1">
            <a:spLocks noChangeAspect="1"/>
          </p:cNvSpPr>
          <p:nvPr/>
        </p:nvSpPr>
        <p:spPr>
          <a:xfrm>
            <a:off x="2216331" y="1730459"/>
            <a:ext cx="186986" cy="186986"/>
          </a:xfrm>
          <a:prstGeom prst="ellipse">
            <a:avLst/>
          </a:prstGeom>
          <a:solidFill>
            <a:srgbClr val="C00000"/>
          </a:solidFill>
          <a:ln w="28575">
            <a:solidFill>
              <a:srgbClr val="C00000"/>
            </a:solidFill>
          </a:ln>
        </p:spPr>
        <p:txBody>
          <a:bodyPr wrap="none" lIns="9144" tIns="0" rIns="0" bIns="9144" rtlCol="0" anchor="ctr" anchorCtr="0">
            <a:noAutofit/>
          </a:bodyPr>
          <a:lstStyle>
            <a:defPPr>
              <a:defRPr lang="en-US"/>
            </a:defPPr>
            <a:lvl1pPr marR="0" lvl="0" indent="0" algn="ctr" defTabSz="116129" fontAlgn="auto">
              <a:lnSpc>
                <a:spcPct val="100000"/>
              </a:lnSpc>
              <a:spcBef>
                <a:spcPts val="0"/>
              </a:spcBef>
              <a:spcAft>
                <a:spcPts val="0"/>
              </a:spcAft>
              <a:buClrTx/>
              <a:buSzTx/>
              <a:buFontTx/>
              <a:buNone/>
              <a:tabLst/>
              <a:defRPr kumimoji="0" sz="1270" b="1" i="0" u="none" strike="noStrike" kern="0" cap="none" spc="0" normalizeH="0" baseline="0">
                <a:ln>
                  <a:noFill/>
                </a:ln>
                <a:solidFill>
                  <a:schemeClr val="bg1"/>
                </a:solidFill>
                <a:effectLst/>
                <a:uLnTx/>
                <a:uFillTx/>
                <a:latin typeface="Linux Libertine O Semibold" panose="02000503000000000000" pitchFamily="2" charset="0"/>
                <a:ea typeface="Linux Libertine O Semibold" panose="02000503000000000000" pitchFamily="2" charset="0"/>
                <a:cs typeface="Linux Libertine O Semibold" panose="02000503000000000000" pitchFamily="2" charset="0"/>
              </a:defRPr>
            </a:lvl1pPr>
          </a:lstStyle>
          <a:p>
            <a:r>
              <a:rPr lang="en-US" dirty="0"/>
              <a:t>3</a:t>
            </a:r>
          </a:p>
        </p:txBody>
      </p:sp>
      <p:sp>
        <p:nvSpPr>
          <p:cNvPr id="417" name="TextBox 416">
            <a:extLst>
              <a:ext uri="{FF2B5EF4-FFF2-40B4-BE49-F238E27FC236}">
                <a16:creationId xmlns:a16="http://schemas.microsoft.com/office/drawing/2014/main" id="{70BBF2D2-297F-AD42-964D-7E163ADD79F0}"/>
              </a:ext>
            </a:extLst>
          </p:cNvPr>
          <p:cNvSpPr txBox="1">
            <a:spLocks noChangeAspect="1"/>
          </p:cNvSpPr>
          <p:nvPr/>
        </p:nvSpPr>
        <p:spPr>
          <a:xfrm>
            <a:off x="2851784" y="3503606"/>
            <a:ext cx="186986" cy="186986"/>
          </a:xfrm>
          <a:prstGeom prst="ellipse">
            <a:avLst/>
          </a:prstGeom>
          <a:solidFill>
            <a:srgbClr val="C00000"/>
          </a:solidFill>
          <a:ln w="28575">
            <a:solidFill>
              <a:srgbClr val="C00000"/>
            </a:solidFill>
          </a:ln>
        </p:spPr>
        <p:txBody>
          <a:bodyPr wrap="none" lIns="9144" tIns="0" rIns="0" bIns="9144" rtlCol="0" anchor="ctr" anchorCtr="0">
            <a:noAutofit/>
          </a:bodyPr>
          <a:lstStyle>
            <a:defPPr>
              <a:defRPr lang="en-US"/>
            </a:defPPr>
            <a:lvl1pPr marR="0" lvl="0" indent="0" algn="ctr" defTabSz="116129" fontAlgn="auto">
              <a:lnSpc>
                <a:spcPct val="100000"/>
              </a:lnSpc>
              <a:spcBef>
                <a:spcPts val="0"/>
              </a:spcBef>
              <a:spcAft>
                <a:spcPts val="0"/>
              </a:spcAft>
              <a:buClrTx/>
              <a:buSzTx/>
              <a:buFontTx/>
              <a:buNone/>
              <a:tabLst/>
              <a:defRPr kumimoji="0" sz="1270" b="1" i="0" u="none" strike="noStrike" kern="0" cap="none" spc="0" normalizeH="0" baseline="0">
                <a:ln>
                  <a:noFill/>
                </a:ln>
                <a:solidFill>
                  <a:schemeClr val="bg1"/>
                </a:solidFill>
                <a:effectLst/>
                <a:uLnTx/>
                <a:uFillTx/>
                <a:latin typeface="Linux Libertine O Semibold" panose="02000503000000000000" pitchFamily="2" charset="0"/>
                <a:ea typeface="Linux Libertine O Semibold" panose="02000503000000000000" pitchFamily="2" charset="0"/>
                <a:cs typeface="Linux Libertine O Semibold" panose="02000503000000000000" pitchFamily="2" charset="0"/>
              </a:defRPr>
            </a:lvl1pPr>
          </a:lstStyle>
          <a:p>
            <a:r>
              <a:rPr lang="en-US" dirty="0"/>
              <a:t>4</a:t>
            </a:r>
          </a:p>
        </p:txBody>
      </p:sp>
      <p:sp>
        <p:nvSpPr>
          <p:cNvPr id="418" name="TextBox 417">
            <a:extLst>
              <a:ext uri="{FF2B5EF4-FFF2-40B4-BE49-F238E27FC236}">
                <a16:creationId xmlns:a16="http://schemas.microsoft.com/office/drawing/2014/main" id="{CB9002A9-632E-964E-91F9-0D009E849D2E}"/>
              </a:ext>
            </a:extLst>
          </p:cNvPr>
          <p:cNvSpPr txBox="1">
            <a:spLocks noChangeAspect="1"/>
          </p:cNvSpPr>
          <p:nvPr/>
        </p:nvSpPr>
        <p:spPr>
          <a:xfrm>
            <a:off x="4445461" y="1742193"/>
            <a:ext cx="186986" cy="186986"/>
          </a:xfrm>
          <a:prstGeom prst="ellipse">
            <a:avLst/>
          </a:prstGeom>
          <a:solidFill>
            <a:srgbClr val="C00000"/>
          </a:solidFill>
          <a:ln w="28575">
            <a:solidFill>
              <a:srgbClr val="C00000"/>
            </a:solidFill>
          </a:ln>
        </p:spPr>
        <p:txBody>
          <a:bodyPr wrap="none" lIns="9144" tIns="0" rIns="0" bIns="9144" rtlCol="0" anchor="ctr" anchorCtr="0">
            <a:noAutofit/>
          </a:bodyPr>
          <a:lstStyle>
            <a:defPPr>
              <a:defRPr lang="en-US"/>
            </a:defPPr>
            <a:lvl1pPr marR="0" lvl="0" indent="0" algn="ctr" defTabSz="116129" fontAlgn="auto">
              <a:lnSpc>
                <a:spcPct val="100000"/>
              </a:lnSpc>
              <a:spcBef>
                <a:spcPts val="0"/>
              </a:spcBef>
              <a:spcAft>
                <a:spcPts val="0"/>
              </a:spcAft>
              <a:buClrTx/>
              <a:buSzTx/>
              <a:buFontTx/>
              <a:buNone/>
              <a:tabLst/>
              <a:defRPr kumimoji="0" sz="1270" b="1" i="0" u="none" strike="noStrike" kern="0" cap="none" spc="0" normalizeH="0" baseline="0">
                <a:ln>
                  <a:noFill/>
                </a:ln>
                <a:solidFill>
                  <a:schemeClr val="bg1"/>
                </a:solidFill>
                <a:effectLst/>
                <a:uLnTx/>
                <a:uFillTx/>
                <a:latin typeface="Linux Libertine O Semibold" panose="02000503000000000000" pitchFamily="2" charset="0"/>
                <a:ea typeface="Linux Libertine O Semibold" panose="02000503000000000000" pitchFamily="2" charset="0"/>
                <a:cs typeface="Linux Libertine O Semibold" panose="02000503000000000000" pitchFamily="2" charset="0"/>
              </a:defRPr>
            </a:lvl1pPr>
          </a:lstStyle>
          <a:p>
            <a:r>
              <a:rPr lang="en-US" dirty="0"/>
              <a:t>5</a:t>
            </a:r>
          </a:p>
        </p:txBody>
      </p:sp>
      <p:sp>
        <p:nvSpPr>
          <p:cNvPr id="419" name="TextBox 418">
            <a:extLst>
              <a:ext uri="{FF2B5EF4-FFF2-40B4-BE49-F238E27FC236}">
                <a16:creationId xmlns:a16="http://schemas.microsoft.com/office/drawing/2014/main" id="{0A75CE2D-30D2-D24E-B90E-21A33E9EC958}"/>
              </a:ext>
            </a:extLst>
          </p:cNvPr>
          <p:cNvSpPr txBox="1">
            <a:spLocks noChangeAspect="1"/>
          </p:cNvSpPr>
          <p:nvPr/>
        </p:nvSpPr>
        <p:spPr>
          <a:xfrm>
            <a:off x="3992300" y="3511384"/>
            <a:ext cx="186986" cy="186986"/>
          </a:xfrm>
          <a:prstGeom prst="ellipse">
            <a:avLst/>
          </a:prstGeom>
          <a:solidFill>
            <a:srgbClr val="C00000"/>
          </a:solidFill>
          <a:ln w="28575">
            <a:solidFill>
              <a:srgbClr val="C00000"/>
            </a:solidFill>
          </a:ln>
        </p:spPr>
        <p:txBody>
          <a:bodyPr wrap="none" lIns="9144" tIns="0" rIns="0" bIns="9144" rtlCol="0" anchor="ctr" anchorCtr="0">
            <a:noAutofit/>
          </a:bodyPr>
          <a:lstStyle>
            <a:defPPr>
              <a:defRPr lang="en-US"/>
            </a:defPPr>
            <a:lvl1pPr marR="0" lvl="0" indent="0" algn="ctr" defTabSz="116129" fontAlgn="auto">
              <a:lnSpc>
                <a:spcPct val="100000"/>
              </a:lnSpc>
              <a:spcBef>
                <a:spcPts val="0"/>
              </a:spcBef>
              <a:spcAft>
                <a:spcPts val="0"/>
              </a:spcAft>
              <a:buClrTx/>
              <a:buSzTx/>
              <a:buFontTx/>
              <a:buNone/>
              <a:tabLst/>
              <a:defRPr kumimoji="0" sz="1270" b="1" i="0" u="none" strike="noStrike" kern="0" cap="none" spc="0" normalizeH="0" baseline="0">
                <a:ln>
                  <a:noFill/>
                </a:ln>
                <a:solidFill>
                  <a:schemeClr val="bg1"/>
                </a:solidFill>
                <a:effectLst/>
                <a:uLnTx/>
                <a:uFillTx/>
                <a:latin typeface="Linux Libertine O Semibold" panose="02000503000000000000" pitchFamily="2" charset="0"/>
                <a:ea typeface="Linux Libertine O Semibold" panose="02000503000000000000" pitchFamily="2" charset="0"/>
                <a:cs typeface="Linux Libertine O Semibold" panose="02000503000000000000" pitchFamily="2" charset="0"/>
              </a:defRPr>
            </a:lvl1pPr>
          </a:lstStyle>
          <a:p>
            <a:r>
              <a:rPr lang="en-US" dirty="0"/>
              <a:t>6</a:t>
            </a:r>
          </a:p>
        </p:txBody>
      </p:sp>
      <p:sp>
        <p:nvSpPr>
          <p:cNvPr id="420" name="TextBox 419">
            <a:extLst>
              <a:ext uri="{FF2B5EF4-FFF2-40B4-BE49-F238E27FC236}">
                <a16:creationId xmlns:a16="http://schemas.microsoft.com/office/drawing/2014/main" id="{7176DC24-7C0F-D149-9FD6-3726954ED901}"/>
              </a:ext>
            </a:extLst>
          </p:cNvPr>
          <p:cNvSpPr txBox="1">
            <a:spLocks noChangeAspect="1"/>
          </p:cNvSpPr>
          <p:nvPr/>
        </p:nvSpPr>
        <p:spPr>
          <a:xfrm>
            <a:off x="6573502" y="1730459"/>
            <a:ext cx="186986" cy="186986"/>
          </a:xfrm>
          <a:prstGeom prst="ellipse">
            <a:avLst/>
          </a:prstGeom>
          <a:solidFill>
            <a:srgbClr val="C00000"/>
          </a:solidFill>
          <a:ln w="28575">
            <a:solidFill>
              <a:srgbClr val="C00000"/>
            </a:solidFill>
          </a:ln>
        </p:spPr>
        <p:txBody>
          <a:bodyPr wrap="none" lIns="9144" tIns="0" rIns="0" bIns="9144" rtlCol="0" anchor="ctr" anchorCtr="0">
            <a:noAutofit/>
          </a:bodyPr>
          <a:lstStyle>
            <a:defPPr>
              <a:defRPr lang="en-US"/>
            </a:defPPr>
            <a:lvl1pPr marR="0" lvl="0" indent="0" algn="ctr" defTabSz="116129" fontAlgn="auto">
              <a:lnSpc>
                <a:spcPct val="100000"/>
              </a:lnSpc>
              <a:spcBef>
                <a:spcPts val="0"/>
              </a:spcBef>
              <a:spcAft>
                <a:spcPts val="0"/>
              </a:spcAft>
              <a:buClrTx/>
              <a:buSzTx/>
              <a:buFontTx/>
              <a:buNone/>
              <a:tabLst/>
              <a:defRPr kumimoji="0" sz="1270" b="1" i="0" u="none" strike="noStrike" kern="0" cap="none" spc="0" normalizeH="0" baseline="0">
                <a:ln>
                  <a:noFill/>
                </a:ln>
                <a:solidFill>
                  <a:schemeClr val="bg1"/>
                </a:solidFill>
                <a:effectLst/>
                <a:uLnTx/>
                <a:uFillTx/>
                <a:latin typeface="Linux Libertine O Semibold" panose="02000503000000000000" pitchFamily="2" charset="0"/>
                <a:ea typeface="Linux Libertine O Semibold" panose="02000503000000000000" pitchFamily="2" charset="0"/>
                <a:cs typeface="Linux Libertine O Semibold" panose="02000503000000000000" pitchFamily="2" charset="0"/>
              </a:defRPr>
            </a:lvl1pPr>
          </a:lstStyle>
          <a:p>
            <a:r>
              <a:rPr lang="en-US" dirty="0"/>
              <a:t>7</a:t>
            </a:r>
          </a:p>
        </p:txBody>
      </p:sp>
      <p:sp>
        <p:nvSpPr>
          <p:cNvPr id="421" name="TextBox 420">
            <a:extLst>
              <a:ext uri="{FF2B5EF4-FFF2-40B4-BE49-F238E27FC236}">
                <a16:creationId xmlns:a16="http://schemas.microsoft.com/office/drawing/2014/main" id="{7B986909-933B-3E41-BADE-2B634A4C9B8A}"/>
              </a:ext>
            </a:extLst>
          </p:cNvPr>
          <p:cNvSpPr txBox="1">
            <a:spLocks noChangeAspect="1"/>
          </p:cNvSpPr>
          <p:nvPr/>
        </p:nvSpPr>
        <p:spPr>
          <a:xfrm>
            <a:off x="5338019" y="2841195"/>
            <a:ext cx="186986" cy="186986"/>
          </a:xfrm>
          <a:prstGeom prst="ellipse">
            <a:avLst/>
          </a:prstGeom>
          <a:solidFill>
            <a:srgbClr val="C00000"/>
          </a:solidFill>
          <a:ln w="28575">
            <a:solidFill>
              <a:srgbClr val="C00000"/>
            </a:solidFill>
          </a:ln>
        </p:spPr>
        <p:txBody>
          <a:bodyPr wrap="none" lIns="9144" tIns="0" rIns="0" bIns="9144" rtlCol="0" anchor="ctr" anchorCtr="0">
            <a:noAutofit/>
          </a:bodyPr>
          <a:lstStyle>
            <a:defPPr>
              <a:defRPr lang="en-US"/>
            </a:defPPr>
            <a:lvl1pPr marR="0" lvl="0" indent="0" algn="ctr" defTabSz="116129" fontAlgn="auto">
              <a:lnSpc>
                <a:spcPct val="100000"/>
              </a:lnSpc>
              <a:spcBef>
                <a:spcPts val="0"/>
              </a:spcBef>
              <a:spcAft>
                <a:spcPts val="0"/>
              </a:spcAft>
              <a:buClrTx/>
              <a:buSzTx/>
              <a:buFontTx/>
              <a:buNone/>
              <a:tabLst/>
              <a:defRPr kumimoji="0" sz="1270" b="1" i="0" u="none" strike="noStrike" kern="0" cap="none" spc="0" normalizeH="0" baseline="0">
                <a:ln>
                  <a:noFill/>
                </a:ln>
                <a:solidFill>
                  <a:schemeClr val="bg1"/>
                </a:solidFill>
                <a:effectLst/>
                <a:uLnTx/>
                <a:uFillTx/>
                <a:latin typeface="Linux Libertine O Semibold" panose="02000503000000000000" pitchFamily="2" charset="0"/>
                <a:ea typeface="Linux Libertine O Semibold" panose="02000503000000000000" pitchFamily="2" charset="0"/>
                <a:cs typeface="Linux Libertine O Semibold" panose="02000503000000000000" pitchFamily="2" charset="0"/>
              </a:defRPr>
            </a:lvl1pPr>
          </a:lstStyle>
          <a:p>
            <a:r>
              <a:rPr lang="en-US" dirty="0"/>
              <a:t>8</a:t>
            </a:r>
          </a:p>
        </p:txBody>
      </p:sp>
      <p:sp>
        <p:nvSpPr>
          <p:cNvPr id="422" name="TextBox 421">
            <a:extLst>
              <a:ext uri="{FF2B5EF4-FFF2-40B4-BE49-F238E27FC236}">
                <a16:creationId xmlns:a16="http://schemas.microsoft.com/office/drawing/2014/main" id="{FE5BF468-148A-074A-83B9-00469D08F91E}"/>
              </a:ext>
            </a:extLst>
          </p:cNvPr>
          <p:cNvSpPr txBox="1">
            <a:spLocks noChangeAspect="1"/>
          </p:cNvSpPr>
          <p:nvPr/>
        </p:nvSpPr>
        <p:spPr>
          <a:xfrm>
            <a:off x="6532204" y="3016778"/>
            <a:ext cx="186986" cy="186986"/>
          </a:xfrm>
          <a:prstGeom prst="ellipse">
            <a:avLst/>
          </a:prstGeom>
          <a:solidFill>
            <a:srgbClr val="C00000"/>
          </a:solidFill>
          <a:ln w="28575">
            <a:solidFill>
              <a:srgbClr val="C00000"/>
            </a:solidFill>
          </a:ln>
        </p:spPr>
        <p:txBody>
          <a:bodyPr wrap="none" lIns="9144" tIns="0" rIns="0" bIns="9144" rtlCol="0" anchor="ctr" anchorCtr="0">
            <a:noAutofit/>
          </a:bodyPr>
          <a:lstStyle>
            <a:defPPr>
              <a:defRPr lang="en-US"/>
            </a:defPPr>
            <a:lvl1pPr marR="0" lvl="0" indent="0" algn="ctr" defTabSz="116129" fontAlgn="auto">
              <a:lnSpc>
                <a:spcPct val="100000"/>
              </a:lnSpc>
              <a:spcBef>
                <a:spcPts val="0"/>
              </a:spcBef>
              <a:spcAft>
                <a:spcPts val="0"/>
              </a:spcAft>
              <a:buClrTx/>
              <a:buSzTx/>
              <a:buFontTx/>
              <a:buNone/>
              <a:tabLst/>
              <a:defRPr kumimoji="0" sz="1270" b="1" i="0" u="none" strike="noStrike" kern="0" cap="none" spc="0" normalizeH="0" baseline="0">
                <a:ln>
                  <a:noFill/>
                </a:ln>
                <a:solidFill>
                  <a:schemeClr val="bg1"/>
                </a:solidFill>
                <a:effectLst/>
                <a:uLnTx/>
                <a:uFillTx/>
                <a:latin typeface="Linux Libertine O Semibold" panose="02000503000000000000" pitchFamily="2" charset="0"/>
                <a:ea typeface="Linux Libertine O Semibold" panose="02000503000000000000" pitchFamily="2" charset="0"/>
                <a:cs typeface="Linux Libertine O Semibold" panose="02000503000000000000" pitchFamily="2" charset="0"/>
              </a:defRPr>
            </a:lvl1pPr>
          </a:lstStyle>
          <a:p>
            <a:r>
              <a:rPr lang="en-US" dirty="0"/>
              <a:t>9</a:t>
            </a:r>
          </a:p>
        </p:txBody>
      </p:sp>
      <p:sp>
        <p:nvSpPr>
          <p:cNvPr id="423" name="TextBox 422">
            <a:extLst>
              <a:ext uri="{FF2B5EF4-FFF2-40B4-BE49-F238E27FC236}">
                <a16:creationId xmlns:a16="http://schemas.microsoft.com/office/drawing/2014/main" id="{A33E2774-692D-7A4F-9CCA-9EE7FE0F71BD}"/>
              </a:ext>
            </a:extLst>
          </p:cNvPr>
          <p:cNvSpPr txBox="1">
            <a:spLocks noChangeAspect="1"/>
          </p:cNvSpPr>
          <p:nvPr/>
        </p:nvSpPr>
        <p:spPr>
          <a:xfrm>
            <a:off x="5942995" y="3584925"/>
            <a:ext cx="186986" cy="186986"/>
          </a:xfrm>
          <a:prstGeom prst="ellipse">
            <a:avLst/>
          </a:prstGeom>
          <a:solidFill>
            <a:srgbClr val="C00000"/>
          </a:solidFill>
          <a:ln w="28575">
            <a:solidFill>
              <a:srgbClr val="C00000"/>
            </a:solidFill>
          </a:ln>
        </p:spPr>
        <p:txBody>
          <a:bodyPr wrap="none" lIns="9144" tIns="0" rIns="0" bIns="9144" rtlCol="0" anchor="ctr" anchorCtr="0">
            <a:noAutofit/>
          </a:bodyPr>
          <a:lstStyle>
            <a:defPPr>
              <a:defRPr lang="en-US"/>
            </a:defPPr>
            <a:lvl1pPr marR="0" lvl="0" indent="0" algn="ctr" defTabSz="116129" fontAlgn="auto">
              <a:lnSpc>
                <a:spcPct val="100000"/>
              </a:lnSpc>
              <a:spcBef>
                <a:spcPts val="0"/>
              </a:spcBef>
              <a:spcAft>
                <a:spcPts val="0"/>
              </a:spcAft>
              <a:buClrTx/>
              <a:buSzTx/>
              <a:buFontTx/>
              <a:buNone/>
              <a:tabLst/>
              <a:defRPr kumimoji="0" sz="1270" b="1" i="0" u="none" strike="noStrike" kern="0" cap="none" spc="0" normalizeH="0" baseline="0">
                <a:ln>
                  <a:noFill/>
                </a:ln>
                <a:solidFill>
                  <a:schemeClr val="bg1"/>
                </a:solidFill>
                <a:effectLst/>
                <a:uLnTx/>
                <a:uFillTx/>
                <a:latin typeface="Linux Libertine O Semibold" panose="02000503000000000000" pitchFamily="2" charset="0"/>
                <a:ea typeface="Linux Libertine O Semibold" panose="02000503000000000000" pitchFamily="2" charset="0"/>
                <a:cs typeface="Linux Libertine O Semibold" panose="02000503000000000000" pitchFamily="2" charset="0"/>
              </a:defRPr>
            </a:lvl1pPr>
          </a:lstStyle>
          <a:p>
            <a:r>
              <a:rPr lang="en-US" dirty="0"/>
              <a:t>10</a:t>
            </a:r>
          </a:p>
        </p:txBody>
      </p:sp>
      <p:sp>
        <p:nvSpPr>
          <p:cNvPr id="424" name="TextBox 423">
            <a:extLst>
              <a:ext uri="{FF2B5EF4-FFF2-40B4-BE49-F238E27FC236}">
                <a16:creationId xmlns:a16="http://schemas.microsoft.com/office/drawing/2014/main" id="{EAE6DCD4-E44E-E74B-925A-AE708098BEEA}"/>
              </a:ext>
            </a:extLst>
          </p:cNvPr>
          <p:cNvSpPr txBox="1">
            <a:spLocks noChangeAspect="1"/>
          </p:cNvSpPr>
          <p:nvPr/>
        </p:nvSpPr>
        <p:spPr>
          <a:xfrm>
            <a:off x="5358316" y="4584254"/>
            <a:ext cx="186986" cy="186986"/>
          </a:xfrm>
          <a:prstGeom prst="ellipse">
            <a:avLst/>
          </a:prstGeom>
          <a:solidFill>
            <a:srgbClr val="C00000"/>
          </a:solidFill>
          <a:ln w="28575">
            <a:solidFill>
              <a:srgbClr val="C00000"/>
            </a:solidFill>
          </a:ln>
        </p:spPr>
        <p:txBody>
          <a:bodyPr wrap="none" lIns="9144" tIns="0" rIns="0" bIns="9144" rtlCol="0" anchor="ctr" anchorCtr="0">
            <a:noAutofit/>
          </a:bodyPr>
          <a:lstStyle>
            <a:defPPr>
              <a:defRPr lang="en-US"/>
            </a:defPPr>
            <a:lvl1pPr marR="0" lvl="0" indent="0" algn="ctr" defTabSz="116129" fontAlgn="auto">
              <a:lnSpc>
                <a:spcPct val="100000"/>
              </a:lnSpc>
              <a:spcBef>
                <a:spcPts val="0"/>
              </a:spcBef>
              <a:spcAft>
                <a:spcPts val="0"/>
              </a:spcAft>
              <a:buClrTx/>
              <a:buSzTx/>
              <a:buFontTx/>
              <a:buNone/>
              <a:tabLst/>
              <a:defRPr kumimoji="0" sz="1270" b="1" i="0" u="none" strike="noStrike" kern="0" cap="none" spc="0" normalizeH="0" baseline="0">
                <a:ln>
                  <a:noFill/>
                </a:ln>
                <a:solidFill>
                  <a:schemeClr val="bg1"/>
                </a:solidFill>
                <a:effectLst/>
                <a:uLnTx/>
                <a:uFillTx/>
                <a:latin typeface="Linux Libertine O Semibold" panose="02000503000000000000" pitchFamily="2" charset="0"/>
                <a:ea typeface="Linux Libertine O Semibold" panose="02000503000000000000" pitchFamily="2" charset="0"/>
                <a:cs typeface="Linux Libertine O Semibold" panose="02000503000000000000" pitchFamily="2" charset="0"/>
              </a:defRPr>
            </a:lvl1pPr>
          </a:lstStyle>
          <a:p>
            <a:r>
              <a:rPr lang="en-US" dirty="0"/>
              <a:t>11</a:t>
            </a:r>
          </a:p>
        </p:txBody>
      </p:sp>
      <p:cxnSp>
        <p:nvCxnSpPr>
          <p:cNvPr id="59" name="Elbow Connector 400">
            <a:extLst>
              <a:ext uri="{FF2B5EF4-FFF2-40B4-BE49-F238E27FC236}">
                <a16:creationId xmlns:a16="http://schemas.microsoft.com/office/drawing/2014/main" id="{7AEEDB8B-1739-F362-4349-C3ABBC141458}"/>
              </a:ext>
            </a:extLst>
          </p:cNvPr>
          <p:cNvCxnSpPr>
            <a:cxnSpLocks/>
            <a:stCxn id="393" idx="2"/>
            <a:endCxn id="379" idx="2"/>
          </p:cNvCxnSpPr>
          <p:nvPr/>
        </p:nvCxnSpPr>
        <p:spPr>
          <a:xfrm rot="5400000">
            <a:off x="3301915" y="2613630"/>
            <a:ext cx="98275" cy="5077421"/>
          </a:xfrm>
          <a:prstGeom prst="bentConnector3">
            <a:avLst>
              <a:gd name="adj1" fmla="val 270583"/>
            </a:avLst>
          </a:prstGeom>
          <a:noFill/>
          <a:ln w="28575" cap="flat" cmpd="sng" algn="ctr">
            <a:solidFill>
              <a:srgbClr val="C00000"/>
            </a:solidFill>
            <a:prstDash val="solid"/>
            <a:miter lim="800000"/>
            <a:tailEnd type="triangle"/>
          </a:ln>
          <a:effectLst/>
        </p:spPr>
      </p:cxnSp>
      <p:sp>
        <p:nvSpPr>
          <p:cNvPr id="63" name="TextBox 62">
            <a:extLst>
              <a:ext uri="{FF2B5EF4-FFF2-40B4-BE49-F238E27FC236}">
                <a16:creationId xmlns:a16="http://schemas.microsoft.com/office/drawing/2014/main" id="{79CFAC06-4817-0D5D-BFA8-579DD7F78810}"/>
              </a:ext>
            </a:extLst>
          </p:cNvPr>
          <p:cNvSpPr txBox="1">
            <a:spLocks noChangeAspect="1"/>
          </p:cNvSpPr>
          <p:nvPr/>
        </p:nvSpPr>
        <p:spPr>
          <a:xfrm>
            <a:off x="3299741" y="5410608"/>
            <a:ext cx="186986" cy="186986"/>
          </a:xfrm>
          <a:prstGeom prst="ellipse">
            <a:avLst/>
          </a:prstGeom>
          <a:solidFill>
            <a:srgbClr val="C00000"/>
          </a:solidFill>
          <a:ln w="28575">
            <a:solidFill>
              <a:srgbClr val="C00000"/>
            </a:solidFill>
          </a:ln>
        </p:spPr>
        <p:txBody>
          <a:bodyPr wrap="none" lIns="9144" tIns="0" rIns="0" bIns="9144" rtlCol="0" anchor="ctr" anchorCtr="0">
            <a:noAutofit/>
          </a:bodyPr>
          <a:lstStyle>
            <a:defPPr>
              <a:defRPr lang="en-US"/>
            </a:defPPr>
            <a:lvl1pPr marR="0" lvl="0" indent="0" algn="ctr" defTabSz="116129" fontAlgn="auto">
              <a:lnSpc>
                <a:spcPct val="100000"/>
              </a:lnSpc>
              <a:spcBef>
                <a:spcPts val="0"/>
              </a:spcBef>
              <a:spcAft>
                <a:spcPts val="0"/>
              </a:spcAft>
              <a:buClrTx/>
              <a:buSzTx/>
              <a:buFontTx/>
              <a:buNone/>
              <a:tabLst/>
              <a:defRPr kumimoji="0" sz="1270" b="1" i="0" u="none" strike="noStrike" kern="0" cap="none" spc="0" normalizeH="0" baseline="0">
                <a:ln>
                  <a:noFill/>
                </a:ln>
                <a:solidFill>
                  <a:schemeClr val="bg1"/>
                </a:solidFill>
                <a:effectLst/>
                <a:uLnTx/>
                <a:uFillTx/>
                <a:latin typeface="Linux Libertine O Semibold" panose="02000503000000000000" pitchFamily="2" charset="0"/>
                <a:ea typeface="Linux Libertine O Semibold" panose="02000503000000000000" pitchFamily="2" charset="0"/>
                <a:cs typeface="Linux Libertine O Semibold" panose="02000503000000000000" pitchFamily="2" charset="0"/>
              </a:defRPr>
            </a:lvl1pPr>
          </a:lstStyle>
          <a:p>
            <a:r>
              <a:rPr lang="en-US" dirty="0"/>
              <a:t>12</a:t>
            </a:r>
          </a:p>
        </p:txBody>
      </p:sp>
      <p:sp>
        <p:nvSpPr>
          <p:cNvPr id="64" name="TextBox 63">
            <a:extLst>
              <a:ext uri="{FF2B5EF4-FFF2-40B4-BE49-F238E27FC236}">
                <a16:creationId xmlns:a16="http://schemas.microsoft.com/office/drawing/2014/main" id="{F2087863-50E3-A74D-63D0-655B806C112A}"/>
              </a:ext>
            </a:extLst>
          </p:cNvPr>
          <p:cNvSpPr txBox="1"/>
          <p:nvPr/>
        </p:nvSpPr>
        <p:spPr>
          <a:xfrm>
            <a:off x="3355607" y="5320307"/>
            <a:ext cx="2002709" cy="353438"/>
          </a:xfrm>
          <a:prstGeom prst="roundRect">
            <a:avLst>
              <a:gd name="adj" fmla="val 5645"/>
            </a:avLst>
          </a:prstGeom>
          <a:noFill/>
          <a:ln w="28575">
            <a:noFill/>
          </a:ln>
        </p:spPr>
        <p:txBody>
          <a:bodyPr wrap="square" rtlCol="0" anchor="ctr" anchorCtr="0">
            <a:noAutofit/>
          </a:bodyPr>
          <a:lstStyle/>
          <a:p>
            <a:pPr marL="0" marR="0" lvl="0" indent="0" algn="ctr" defTabSz="116129" eaLnBrk="1" fontAlgn="auto" latinLnBrk="0" hangingPunct="1">
              <a:lnSpc>
                <a:spcPct val="100000"/>
              </a:lnSpc>
              <a:spcBef>
                <a:spcPts val="0"/>
              </a:spcBef>
              <a:spcAft>
                <a:spcPts val="0"/>
              </a:spcAft>
              <a:buClrTx/>
              <a:buSzTx/>
              <a:buFontTx/>
              <a:buNone/>
              <a:tabLst/>
              <a:defRPr/>
            </a:pPr>
            <a:r>
              <a:rPr lang="en-US" sz="1016" i="1" kern="0" dirty="0">
                <a:solidFill>
                  <a:srgbClr val="C00000"/>
                </a:solidFill>
              </a:rPr>
              <a:t>o</a:t>
            </a:r>
            <a:r>
              <a:rPr kumimoji="0" lang="en-US" sz="1016" b="0" i="1" u="none" strike="noStrike" kern="0" cap="none" spc="0" normalizeH="0" baseline="0" noProof="0" dirty="0" err="1">
                <a:ln>
                  <a:noFill/>
                </a:ln>
                <a:solidFill>
                  <a:srgbClr val="C00000"/>
                </a:solidFill>
                <a:effectLst/>
                <a:uLnTx/>
                <a:uFillTx/>
              </a:rPr>
              <a:t>ptimal</a:t>
            </a:r>
            <a:r>
              <a:rPr kumimoji="0" lang="en-US" sz="1016" b="0" i="1" u="none" strike="noStrike" kern="0" cap="none" spc="0" normalizeH="0" noProof="0" dirty="0">
                <a:ln>
                  <a:noFill/>
                </a:ln>
                <a:solidFill>
                  <a:srgbClr val="C00000"/>
                </a:solidFill>
                <a:effectLst/>
                <a:uLnTx/>
                <a:uFillTx/>
              </a:rPr>
              <a:t> alignment information</a:t>
            </a:r>
            <a:endParaRPr kumimoji="0" lang="en-US" sz="1016" b="0" i="1" u="none" strike="noStrike" kern="0" cap="none" spc="0" normalizeH="0" baseline="0" noProof="0" dirty="0">
              <a:ln>
                <a:noFill/>
              </a:ln>
              <a:solidFill>
                <a:srgbClr val="C00000"/>
              </a:solidFill>
              <a:effectLst/>
              <a:uLnTx/>
              <a:uFillTx/>
            </a:endParaRPr>
          </a:p>
        </p:txBody>
      </p:sp>
      <p:sp>
        <p:nvSpPr>
          <p:cNvPr id="56" name="Rectangle 55">
            <a:extLst>
              <a:ext uri="{FF2B5EF4-FFF2-40B4-BE49-F238E27FC236}">
                <a16:creationId xmlns:a16="http://schemas.microsoft.com/office/drawing/2014/main" id="{75D239F0-6183-A0B1-1B46-F3FD987489DC}"/>
              </a:ext>
            </a:extLst>
          </p:cNvPr>
          <p:cNvSpPr/>
          <p:nvPr/>
        </p:nvSpPr>
        <p:spPr>
          <a:xfrm>
            <a:off x="1731247" y="5725319"/>
            <a:ext cx="3384365" cy="784830"/>
          </a:xfrm>
          <a:prstGeom prst="rect">
            <a:avLst/>
          </a:prstGeom>
        </p:spPr>
        <p:txBody>
          <a:bodyPr wrap="square">
            <a:spAutoFit/>
          </a:bodyPr>
          <a:lstStyle/>
          <a:p>
            <a:pPr algn="ctr"/>
            <a:r>
              <a:rPr lang="en-US" sz="1500" b="1" dirty="0">
                <a:solidFill>
                  <a:srgbClr val="7030A0"/>
                </a:solidFill>
              </a:rPr>
              <a:t>MinSeed: </a:t>
            </a:r>
            <a:r>
              <a:rPr lang="en-US" sz="1500" i="1" dirty="0">
                <a:latin typeface="LinLibertineT"/>
              </a:rPr>
              <a:t>first</a:t>
            </a:r>
            <a:r>
              <a:rPr lang="en-US" sz="1500" dirty="0">
                <a:latin typeface="LinLibertineT"/>
              </a:rPr>
              <a:t> hardware </a:t>
            </a:r>
          </a:p>
          <a:p>
            <a:pPr algn="ctr"/>
            <a:r>
              <a:rPr lang="en-US" sz="1500" dirty="0">
                <a:latin typeface="LinLibertineT"/>
              </a:rPr>
              <a:t>accelerator for </a:t>
            </a:r>
          </a:p>
          <a:p>
            <a:pPr algn="ctr"/>
            <a:r>
              <a:rPr lang="en-US" sz="1500" b="1" dirty="0">
                <a:solidFill>
                  <a:srgbClr val="7030A0"/>
                </a:solidFill>
                <a:latin typeface="LinLibertineT"/>
              </a:rPr>
              <a:t>Min</a:t>
            </a:r>
            <a:r>
              <a:rPr lang="en-US" sz="1500" dirty="0">
                <a:latin typeface="LinLibertineT"/>
              </a:rPr>
              <a:t>imizer-based </a:t>
            </a:r>
            <a:r>
              <a:rPr lang="en-US" sz="1500" b="1" dirty="0">
                <a:solidFill>
                  <a:srgbClr val="7030A0"/>
                </a:solidFill>
                <a:latin typeface="LinLibertineT"/>
              </a:rPr>
              <a:t>Seed</a:t>
            </a:r>
            <a:r>
              <a:rPr lang="en-US" sz="1500" dirty="0">
                <a:latin typeface="LinLibertineT"/>
              </a:rPr>
              <a:t>ing</a:t>
            </a:r>
            <a:endParaRPr lang="en-US" sz="1500" dirty="0">
              <a:solidFill>
                <a:srgbClr val="00B050"/>
              </a:solidFill>
            </a:endParaRPr>
          </a:p>
        </p:txBody>
      </p:sp>
      <p:sp>
        <p:nvSpPr>
          <p:cNvPr id="57" name="Rectangle 56">
            <a:extLst>
              <a:ext uri="{FF2B5EF4-FFF2-40B4-BE49-F238E27FC236}">
                <a16:creationId xmlns:a16="http://schemas.microsoft.com/office/drawing/2014/main" id="{53972263-6416-A8E3-3AE5-AB8FD88D797F}"/>
              </a:ext>
            </a:extLst>
          </p:cNvPr>
          <p:cNvSpPr/>
          <p:nvPr/>
        </p:nvSpPr>
        <p:spPr>
          <a:xfrm>
            <a:off x="5284439" y="5725319"/>
            <a:ext cx="2750673" cy="784830"/>
          </a:xfrm>
          <a:prstGeom prst="rect">
            <a:avLst/>
          </a:prstGeom>
        </p:spPr>
        <p:txBody>
          <a:bodyPr wrap="square">
            <a:spAutoFit/>
          </a:bodyPr>
          <a:lstStyle/>
          <a:p>
            <a:pPr algn="ctr"/>
            <a:r>
              <a:rPr lang="en-US" sz="1500" b="1" dirty="0">
                <a:solidFill>
                  <a:srgbClr val="00B050"/>
                </a:solidFill>
              </a:rPr>
              <a:t>BitAlign:</a:t>
            </a:r>
            <a:r>
              <a:rPr lang="en-US" sz="1500" b="1" dirty="0">
                <a:solidFill>
                  <a:srgbClr val="7030A0"/>
                </a:solidFill>
              </a:rPr>
              <a:t> </a:t>
            </a:r>
            <a:r>
              <a:rPr lang="en-US" sz="1500" i="1" dirty="0">
                <a:latin typeface="LinLibertineT"/>
              </a:rPr>
              <a:t>first</a:t>
            </a:r>
            <a:r>
              <a:rPr lang="en-US" sz="1500" dirty="0">
                <a:latin typeface="LinLibertineT"/>
              </a:rPr>
              <a:t> hardware accelerator for (</a:t>
            </a:r>
            <a:r>
              <a:rPr lang="en-US" sz="1500" b="1" dirty="0">
                <a:solidFill>
                  <a:srgbClr val="00B050"/>
                </a:solidFill>
                <a:latin typeface="LinLibertineT"/>
              </a:rPr>
              <a:t>Bit</a:t>
            </a:r>
            <a:r>
              <a:rPr lang="en-US" sz="1500" dirty="0">
                <a:latin typeface="LinLibertineT"/>
              </a:rPr>
              <a:t>vector-based) sequence-to-graph </a:t>
            </a:r>
            <a:r>
              <a:rPr lang="en-US" sz="1500" b="1" dirty="0">
                <a:solidFill>
                  <a:srgbClr val="00B050"/>
                </a:solidFill>
                <a:latin typeface="LinLibertineT"/>
              </a:rPr>
              <a:t>Align</a:t>
            </a:r>
            <a:r>
              <a:rPr lang="en-US" sz="1500" dirty="0">
                <a:latin typeface="LinLibertineT"/>
              </a:rPr>
              <a:t>ment</a:t>
            </a:r>
            <a:endParaRPr lang="en-US" sz="1500" dirty="0"/>
          </a:p>
        </p:txBody>
      </p:sp>
    </p:spTree>
    <p:extLst>
      <p:ext uri="{BB962C8B-B14F-4D97-AF65-F5344CB8AC3E}">
        <p14:creationId xmlns:p14="http://schemas.microsoft.com/office/powerpoint/2010/main" val="179768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8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8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8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7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9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1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9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1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1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16"/>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99"/>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9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1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418"/>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13"/>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00"/>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01"/>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402"/>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419"/>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420"/>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403"/>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414"/>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404"/>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405"/>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421"/>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406"/>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nodeType="clickEffect">
                                  <p:stCondLst>
                                    <p:cond delay="0"/>
                                  </p:stCondLst>
                                  <p:childTnLst>
                                    <p:set>
                                      <p:cBhvr>
                                        <p:cTn id="84" dur="1" fill="hold">
                                          <p:stCondLst>
                                            <p:cond delay="0"/>
                                          </p:stCondLst>
                                        </p:cTn>
                                        <p:tgtEl>
                                          <p:spTgt spid="409"/>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422"/>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407"/>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423"/>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nodeType="clickEffect">
                                  <p:stCondLst>
                                    <p:cond delay="0"/>
                                  </p:stCondLst>
                                  <p:childTnLst>
                                    <p:set>
                                      <p:cBhvr>
                                        <p:cTn id="96" dur="1" fill="hold">
                                          <p:stCondLst>
                                            <p:cond delay="0"/>
                                          </p:stCondLst>
                                        </p:cTn>
                                        <p:tgtEl>
                                          <p:spTgt spid="408"/>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424"/>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grpId="0" nodeType="clickEffect">
                                  <p:stCondLst>
                                    <p:cond delay="0"/>
                                  </p:stCondLst>
                                  <p:childTnLst>
                                    <p:set>
                                      <p:cBhvr>
                                        <p:cTn id="102" dur="1" fill="hold">
                                          <p:stCondLst>
                                            <p:cond delay="0"/>
                                          </p:stCondLst>
                                        </p:cTn>
                                        <p:tgtEl>
                                          <p:spTgt spid="63"/>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64"/>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animBg="1"/>
      <p:bldP spid="379" grpId="0" animBg="1"/>
      <p:bldP spid="383" grpId="0"/>
      <p:bldP spid="384" grpId="0" animBg="1"/>
      <p:bldP spid="410" grpId="0"/>
      <p:bldP spid="411" grpId="0"/>
      <p:bldP spid="412" grpId="0"/>
      <p:bldP spid="413" grpId="0"/>
      <p:bldP spid="414" grpId="0"/>
      <p:bldP spid="415" grpId="0" animBg="1"/>
      <p:bldP spid="416" grpId="0" animBg="1"/>
      <p:bldP spid="417" grpId="0" animBg="1"/>
      <p:bldP spid="418" grpId="0" animBg="1"/>
      <p:bldP spid="419" grpId="0" animBg="1"/>
      <p:bldP spid="420" grpId="0" animBg="1"/>
      <p:bldP spid="421" grpId="0" animBg="1"/>
      <p:bldP spid="422" grpId="0" animBg="1"/>
      <p:bldP spid="423" grpId="0" animBg="1"/>
      <p:bldP spid="424" grpId="0" animBg="1"/>
      <p:bldP spid="63" grpId="0" animBg="1"/>
      <p:bldP spid="64"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696"/>
        <p:cNvGrpSpPr/>
        <p:nvPr/>
      </p:nvGrpSpPr>
      <p:grpSpPr>
        <a:xfrm>
          <a:off x="0" y="0"/>
          <a:ext cx="0" cy="0"/>
          <a:chOff x="0" y="0"/>
          <a:chExt cx="0" cy="0"/>
        </a:xfrm>
      </p:grpSpPr>
      <p:sp>
        <p:nvSpPr>
          <p:cNvPr id="230" name="Google Shape;4750;p36">
            <a:extLst>
              <a:ext uri="{FF2B5EF4-FFF2-40B4-BE49-F238E27FC236}">
                <a16:creationId xmlns:a16="http://schemas.microsoft.com/office/drawing/2014/main" id="{95595964-A382-EA8E-040B-7A48CD629E43}"/>
              </a:ext>
            </a:extLst>
          </p:cNvPr>
          <p:cNvSpPr/>
          <p:nvPr/>
        </p:nvSpPr>
        <p:spPr>
          <a:xfrm>
            <a:off x="3404123" y="3950192"/>
            <a:ext cx="4253769" cy="391698"/>
          </a:xfrm>
          <a:prstGeom prst="roundRect">
            <a:avLst>
              <a:gd name="adj" fmla="val 6412"/>
            </a:avLst>
          </a:prstGeom>
          <a:solidFill>
            <a:schemeClr val="bg1">
              <a:lumMod val="95000"/>
            </a:schemeClr>
          </a:solidFill>
          <a:ln w="19050" cap="flat" cmpd="sng">
            <a:solidFill>
              <a:schemeClr val="bg1">
                <a:lumMod val="50000"/>
              </a:schemeClr>
            </a:solidFill>
            <a:prstDash val="solid"/>
            <a:round/>
            <a:headEnd type="none" w="sm" len="sm"/>
            <a:tailEnd type="none" w="sm" len="sm"/>
          </a:ln>
        </p:spPr>
        <p:txBody>
          <a:bodyPr spcFirstLastPara="1" wrap="square" lIns="54866" tIns="61724" rIns="54866" bIns="8707" anchor="t" anchorCtr="0">
            <a:noAutofit/>
          </a:bodyPr>
          <a:lstStyle/>
          <a:p>
            <a:pPr algn="ctr"/>
            <a:r>
              <a:rPr lang="en-US" sz="953" b="1" dirty="0">
                <a:solidFill>
                  <a:schemeClr val="bg1">
                    <a:lumMod val="50000"/>
                  </a:schemeClr>
                </a:solidFill>
                <a:latin typeface="Calibri"/>
                <a:ea typeface="Calibri"/>
                <a:cs typeface="Calibri"/>
                <a:sym typeface="Calibri"/>
              </a:rPr>
              <a:t>Main Memory (High Bandwidth Memory)</a:t>
            </a:r>
            <a:endParaRPr sz="953" i="1" dirty="0">
              <a:solidFill>
                <a:schemeClr val="bg1">
                  <a:lumMod val="50000"/>
                </a:schemeClr>
              </a:solidFill>
              <a:latin typeface="Calibri"/>
              <a:ea typeface="Calibri"/>
              <a:cs typeface="Calibri"/>
              <a:sym typeface="Calibri"/>
            </a:endParaRPr>
          </a:p>
        </p:txBody>
      </p:sp>
      <p:sp>
        <p:nvSpPr>
          <p:cNvPr id="231" name="Google Shape;4773;p36">
            <a:extLst>
              <a:ext uri="{FF2B5EF4-FFF2-40B4-BE49-F238E27FC236}">
                <a16:creationId xmlns:a16="http://schemas.microsoft.com/office/drawing/2014/main" id="{6AE7D41A-5371-D0DA-A14C-11B474FC1454}"/>
              </a:ext>
            </a:extLst>
          </p:cNvPr>
          <p:cNvSpPr/>
          <p:nvPr/>
        </p:nvSpPr>
        <p:spPr>
          <a:xfrm>
            <a:off x="2382514" y="4682448"/>
            <a:ext cx="552638" cy="945137"/>
          </a:xfrm>
          <a:prstGeom prst="roundRect">
            <a:avLst>
              <a:gd name="adj" fmla="val 1481"/>
            </a:avLst>
          </a:prstGeom>
          <a:solidFill>
            <a:schemeClr val="bg1">
              <a:lumMod val="95000"/>
            </a:schemeClr>
          </a:solidFill>
          <a:ln w="19050" cap="flat" cmpd="sng">
            <a:solidFill>
              <a:schemeClr val="bg1">
                <a:lumMod val="50000"/>
              </a:schemeClr>
            </a:solidFill>
            <a:prstDash val="solid"/>
            <a:round/>
            <a:headEnd type="none" w="sm" len="sm"/>
            <a:tailEnd type="none" w="sm" len="sm"/>
          </a:ln>
        </p:spPr>
        <p:txBody>
          <a:bodyPr spcFirstLastPara="1" wrap="square" lIns="17417" tIns="8707" rIns="17417" bIns="8707" anchor="ctr" anchorCtr="0">
            <a:noAutofit/>
          </a:bodyPr>
          <a:lstStyle/>
          <a:p>
            <a:pPr algn="ctr"/>
            <a:r>
              <a:rPr lang="en-US" sz="953" b="1" dirty="0">
                <a:solidFill>
                  <a:schemeClr val="bg1">
                    <a:lumMod val="50000"/>
                  </a:schemeClr>
                </a:solidFill>
                <a:latin typeface="Calibri"/>
                <a:ea typeface="Calibri"/>
                <a:cs typeface="Calibri"/>
                <a:sym typeface="Calibri"/>
              </a:rPr>
              <a:t>Minimizer</a:t>
            </a:r>
            <a:endParaRPr sz="953" dirty="0">
              <a:solidFill>
                <a:schemeClr val="bg1">
                  <a:lumMod val="50000"/>
                </a:schemeClr>
              </a:solidFill>
            </a:endParaRPr>
          </a:p>
          <a:p>
            <a:pPr algn="ctr"/>
            <a:r>
              <a:rPr lang="en-US" sz="953" b="1" dirty="0">
                <a:solidFill>
                  <a:schemeClr val="bg1">
                    <a:lumMod val="50000"/>
                  </a:schemeClr>
                </a:solidFill>
                <a:latin typeface="Calibri"/>
                <a:ea typeface="Calibri"/>
                <a:cs typeface="Calibri"/>
                <a:sym typeface="Calibri"/>
              </a:rPr>
              <a:t>Finder</a:t>
            </a:r>
            <a:endParaRPr sz="953" dirty="0">
              <a:solidFill>
                <a:schemeClr val="bg1">
                  <a:lumMod val="50000"/>
                </a:schemeClr>
              </a:solidFill>
            </a:endParaRPr>
          </a:p>
        </p:txBody>
      </p:sp>
      <p:sp>
        <p:nvSpPr>
          <p:cNvPr id="232" name="Google Shape;4774;p36">
            <a:extLst>
              <a:ext uri="{FF2B5EF4-FFF2-40B4-BE49-F238E27FC236}">
                <a16:creationId xmlns:a16="http://schemas.microsoft.com/office/drawing/2014/main" id="{F889E14D-42CC-BEF3-90F3-64D97D49D97D}"/>
              </a:ext>
            </a:extLst>
          </p:cNvPr>
          <p:cNvSpPr/>
          <p:nvPr/>
        </p:nvSpPr>
        <p:spPr>
          <a:xfrm>
            <a:off x="1268122" y="4682447"/>
            <a:ext cx="663153" cy="945400"/>
          </a:xfrm>
          <a:prstGeom prst="roundRect">
            <a:avLst>
              <a:gd name="adj" fmla="val 5084"/>
            </a:avLst>
          </a:prstGeom>
          <a:solidFill>
            <a:schemeClr val="bg1">
              <a:lumMod val="95000"/>
            </a:schemeClr>
          </a:solidFill>
          <a:ln w="19050" cap="flat" cmpd="sng">
            <a:solidFill>
              <a:schemeClr val="bg1">
                <a:lumMod val="50000"/>
              </a:schemeClr>
            </a:solidFill>
            <a:prstDash val="solid"/>
            <a:round/>
            <a:headEnd type="none" w="sm" len="sm"/>
            <a:tailEnd type="none" w="sm" len="sm"/>
          </a:ln>
        </p:spPr>
        <p:txBody>
          <a:bodyPr spcFirstLastPara="1" wrap="square" lIns="17417" tIns="8707" rIns="17417" bIns="8707" anchor="ctr" anchorCtr="0">
            <a:noAutofit/>
          </a:bodyPr>
          <a:lstStyle/>
          <a:p>
            <a:pPr algn="ctr"/>
            <a:r>
              <a:rPr lang="en-US" sz="953" b="1" dirty="0">
                <a:solidFill>
                  <a:schemeClr val="bg1">
                    <a:lumMod val="50000"/>
                  </a:schemeClr>
                </a:solidFill>
                <a:latin typeface="Calibri"/>
                <a:ea typeface="Calibri"/>
                <a:cs typeface="Calibri"/>
                <a:sym typeface="Calibri"/>
              </a:rPr>
              <a:t>Read</a:t>
            </a:r>
            <a:endParaRPr sz="953" dirty="0">
              <a:solidFill>
                <a:schemeClr val="bg1">
                  <a:lumMod val="50000"/>
                </a:schemeClr>
              </a:solidFill>
            </a:endParaRPr>
          </a:p>
          <a:p>
            <a:pPr algn="ctr"/>
            <a:r>
              <a:rPr lang="en-US" sz="953" b="1" dirty="0">
                <a:solidFill>
                  <a:schemeClr val="bg1">
                    <a:lumMod val="50000"/>
                  </a:schemeClr>
                </a:solidFill>
                <a:latin typeface="Calibri"/>
                <a:ea typeface="Calibri"/>
                <a:cs typeface="Calibri"/>
                <a:sym typeface="Calibri"/>
              </a:rPr>
              <a:t>Scratchpad</a:t>
            </a:r>
            <a:endParaRPr sz="953" dirty="0">
              <a:solidFill>
                <a:schemeClr val="bg1">
                  <a:lumMod val="50000"/>
                </a:schemeClr>
              </a:solidFill>
            </a:endParaRPr>
          </a:p>
          <a:p>
            <a:pPr algn="ctr"/>
            <a:r>
              <a:rPr lang="en-US" sz="953" b="1" dirty="0">
                <a:solidFill>
                  <a:schemeClr val="bg1">
                    <a:lumMod val="50000"/>
                  </a:schemeClr>
                </a:solidFill>
                <a:latin typeface="Calibri"/>
                <a:ea typeface="Calibri"/>
                <a:cs typeface="Calibri"/>
                <a:sym typeface="Calibri"/>
              </a:rPr>
              <a:t>(6 kB)</a:t>
            </a:r>
            <a:endParaRPr sz="953" dirty="0">
              <a:solidFill>
                <a:schemeClr val="bg1">
                  <a:lumMod val="50000"/>
                </a:schemeClr>
              </a:solidFill>
            </a:endParaRPr>
          </a:p>
        </p:txBody>
      </p:sp>
      <p:sp>
        <p:nvSpPr>
          <p:cNvPr id="233" name="Google Shape;4775;p36">
            <a:extLst>
              <a:ext uri="{FF2B5EF4-FFF2-40B4-BE49-F238E27FC236}">
                <a16:creationId xmlns:a16="http://schemas.microsoft.com/office/drawing/2014/main" id="{28EF6A04-F2AE-47CC-FEA5-A935C8D3BDD5}"/>
              </a:ext>
            </a:extLst>
          </p:cNvPr>
          <p:cNvSpPr/>
          <p:nvPr/>
        </p:nvSpPr>
        <p:spPr>
          <a:xfrm>
            <a:off x="3404123" y="4682448"/>
            <a:ext cx="915979" cy="945137"/>
          </a:xfrm>
          <a:prstGeom prst="roundRect">
            <a:avLst>
              <a:gd name="adj" fmla="val 5084"/>
            </a:avLst>
          </a:prstGeom>
          <a:solidFill>
            <a:schemeClr val="bg1">
              <a:lumMod val="95000"/>
            </a:schemeClr>
          </a:solidFill>
          <a:ln w="19050" cap="flat" cmpd="sng">
            <a:solidFill>
              <a:schemeClr val="bg1">
                <a:lumMod val="50000"/>
              </a:schemeClr>
            </a:solidFill>
            <a:prstDash val="solid"/>
            <a:round/>
            <a:headEnd type="none" w="sm" len="sm"/>
            <a:tailEnd type="none" w="sm" len="sm"/>
          </a:ln>
        </p:spPr>
        <p:txBody>
          <a:bodyPr spcFirstLastPara="1" wrap="square" lIns="17417" tIns="8707" rIns="17417" bIns="8707" anchor="ctr" anchorCtr="0">
            <a:noAutofit/>
          </a:bodyPr>
          <a:lstStyle/>
          <a:p>
            <a:pPr algn="ctr"/>
            <a:r>
              <a:rPr lang="en-US" sz="953" b="1" dirty="0">
                <a:solidFill>
                  <a:schemeClr val="bg1">
                    <a:lumMod val="50000"/>
                  </a:schemeClr>
                </a:solidFill>
                <a:latin typeface="Calibri"/>
                <a:ea typeface="Calibri"/>
                <a:cs typeface="Calibri"/>
                <a:sym typeface="Calibri"/>
              </a:rPr>
              <a:t>Minimizer Scratchpad</a:t>
            </a:r>
            <a:endParaRPr sz="953" dirty="0">
              <a:solidFill>
                <a:schemeClr val="bg1">
                  <a:lumMod val="50000"/>
                </a:schemeClr>
              </a:solidFill>
            </a:endParaRPr>
          </a:p>
          <a:p>
            <a:pPr algn="ctr">
              <a:spcBef>
                <a:spcPts val="228"/>
              </a:spcBef>
            </a:pPr>
            <a:r>
              <a:rPr lang="en-US" sz="953" b="1" dirty="0">
                <a:solidFill>
                  <a:schemeClr val="bg1">
                    <a:lumMod val="50000"/>
                  </a:schemeClr>
                </a:solidFill>
                <a:latin typeface="Calibri"/>
                <a:ea typeface="Calibri"/>
                <a:cs typeface="Calibri"/>
                <a:sym typeface="Calibri"/>
              </a:rPr>
              <a:t>(40 kB)</a:t>
            </a:r>
            <a:endParaRPr sz="953" dirty="0">
              <a:solidFill>
                <a:schemeClr val="bg1">
                  <a:lumMod val="50000"/>
                </a:schemeClr>
              </a:solidFill>
            </a:endParaRPr>
          </a:p>
        </p:txBody>
      </p:sp>
      <p:sp>
        <p:nvSpPr>
          <p:cNvPr id="234" name="Google Shape;4776;p36">
            <a:extLst>
              <a:ext uri="{FF2B5EF4-FFF2-40B4-BE49-F238E27FC236}">
                <a16:creationId xmlns:a16="http://schemas.microsoft.com/office/drawing/2014/main" id="{BDA64C33-E1E5-ABE4-4709-7715728ADA37}"/>
              </a:ext>
            </a:extLst>
          </p:cNvPr>
          <p:cNvSpPr/>
          <p:nvPr/>
        </p:nvSpPr>
        <p:spPr>
          <a:xfrm>
            <a:off x="4697975" y="4682448"/>
            <a:ext cx="634120" cy="945137"/>
          </a:xfrm>
          <a:prstGeom prst="roundRect">
            <a:avLst>
              <a:gd name="adj" fmla="val 1481"/>
            </a:avLst>
          </a:prstGeom>
          <a:solidFill>
            <a:schemeClr val="bg1">
              <a:lumMod val="95000"/>
            </a:schemeClr>
          </a:solidFill>
          <a:ln w="19050" cap="flat" cmpd="sng">
            <a:solidFill>
              <a:schemeClr val="bg1">
                <a:lumMod val="50000"/>
              </a:schemeClr>
            </a:solidFill>
            <a:prstDash val="solid"/>
            <a:round/>
            <a:headEnd type="none" w="sm" len="sm"/>
            <a:tailEnd type="none" w="sm" len="sm"/>
          </a:ln>
        </p:spPr>
        <p:txBody>
          <a:bodyPr spcFirstLastPara="1" wrap="square" lIns="17417" tIns="8707" rIns="17417" bIns="8707" anchor="ctr" anchorCtr="0">
            <a:noAutofit/>
          </a:bodyPr>
          <a:lstStyle/>
          <a:p>
            <a:pPr algn="ctr"/>
            <a:r>
              <a:rPr lang="en-US" sz="953" b="1" dirty="0">
                <a:solidFill>
                  <a:schemeClr val="bg1">
                    <a:lumMod val="50000"/>
                  </a:schemeClr>
                </a:solidFill>
                <a:latin typeface="Calibri"/>
                <a:ea typeface="Calibri"/>
                <a:cs typeface="Calibri"/>
                <a:sym typeface="Calibri"/>
              </a:rPr>
              <a:t>Minimizer Filter</a:t>
            </a:r>
          </a:p>
          <a:p>
            <a:pPr algn="ctr"/>
            <a:r>
              <a:rPr lang="en-US" sz="953" b="1" dirty="0">
                <a:solidFill>
                  <a:schemeClr val="bg1">
                    <a:lumMod val="50000"/>
                  </a:schemeClr>
                </a:solidFill>
                <a:latin typeface="Calibri"/>
                <a:cs typeface="Calibri"/>
                <a:sym typeface="Calibri"/>
              </a:rPr>
              <a:t>by</a:t>
            </a:r>
          </a:p>
          <a:p>
            <a:pPr algn="ctr"/>
            <a:r>
              <a:rPr lang="en-US" sz="953" b="1" dirty="0">
                <a:solidFill>
                  <a:schemeClr val="bg1">
                    <a:lumMod val="50000"/>
                  </a:schemeClr>
                </a:solidFill>
                <a:latin typeface="Calibri"/>
                <a:cs typeface="Calibri"/>
                <a:sym typeface="Calibri"/>
              </a:rPr>
              <a:t>Frequency</a:t>
            </a:r>
            <a:endParaRPr sz="953" dirty="0">
              <a:solidFill>
                <a:schemeClr val="bg1">
                  <a:lumMod val="50000"/>
                </a:schemeClr>
              </a:solidFill>
            </a:endParaRPr>
          </a:p>
          <a:p>
            <a:pPr algn="ctr"/>
            <a:r>
              <a:rPr lang="en-US" sz="953" b="1" dirty="0">
                <a:solidFill>
                  <a:schemeClr val="bg1">
                    <a:lumMod val="50000"/>
                  </a:schemeClr>
                </a:solidFill>
                <a:latin typeface="Calibri"/>
                <a:ea typeface="Calibri"/>
                <a:cs typeface="Calibri"/>
                <a:sym typeface="Calibri"/>
              </a:rPr>
              <a:t>(&lt;?)</a:t>
            </a:r>
            <a:endParaRPr sz="953" dirty="0">
              <a:solidFill>
                <a:schemeClr val="bg1">
                  <a:lumMod val="50000"/>
                </a:schemeClr>
              </a:solidFill>
            </a:endParaRPr>
          </a:p>
        </p:txBody>
      </p:sp>
      <p:sp>
        <p:nvSpPr>
          <p:cNvPr id="235" name="Google Shape;4777;p36">
            <a:extLst>
              <a:ext uri="{FF2B5EF4-FFF2-40B4-BE49-F238E27FC236}">
                <a16:creationId xmlns:a16="http://schemas.microsoft.com/office/drawing/2014/main" id="{47D2B615-5470-8E8B-A906-597505610EBD}"/>
              </a:ext>
            </a:extLst>
          </p:cNvPr>
          <p:cNvSpPr/>
          <p:nvPr/>
        </p:nvSpPr>
        <p:spPr>
          <a:xfrm>
            <a:off x="5831323" y="4682448"/>
            <a:ext cx="634120" cy="945137"/>
          </a:xfrm>
          <a:prstGeom prst="roundRect">
            <a:avLst>
              <a:gd name="adj" fmla="val 5084"/>
            </a:avLst>
          </a:prstGeom>
          <a:solidFill>
            <a:schemeClr val="bg1">
              <a:lumMod val="95000"/>
            </a:schemeClr>
          </a:solidFill>
          <a:ln w="19050" cap="flat" cmpd="sng">
            <a:solidFill>
              <a:schemeClr val="bg1">
                <a:lumMod val="50000"/>
              </a:schemeClr>
            </a:solidFill>
            <a:prstDash val="solid"/>
            <a:round/>
            <a:headEnd type="none" w="sm" len="sm"/>
            <a:tailEnd type="none" w="sm" len="sm"/>
          </a:ln>
        </p:spPr>
        <p:txBody>
          <a:bodyPr spcFirstLastPara="1" wrap="square" lIns="17417" tIns="8707" rIns="17417" bIns="8707" anchor="ctr" anchorCtr="0">
            <a:noAutofit/>
          </a:bodyPr>
          <a:lstStyle/>
          <a:p>
            <a:pPr algn="ctr"/>
            <a:r>
              <a:rPr lang="en-US" sz="953" b="1" dirty="0">
                <a:solidFill>
                  <a:schemeClr val="bg1">
                    <a:lumMod val="50000"/>
                  </a:schemeClr>
                </a:solidFill>
                <a:latin typeface="Calibri"/>
                <a:ea typeface="Calibri"/>
                <a:cs typeface="Calibri"/>
                <a:sym typeface="Calibri"/>
              </a:rPr>
              <a:t>Seed Scratchpad</a:t>
            </a:r>
            <a:endParaRPr sz="953" dirty="0">
              <a:solidFill>
                <a:schemeClr val="bg1">
                  <a:lumMod val="50000"/>
                </a:schemeClr>
              </a:solidFill>
            </a:endParaRPr>
          </a:p>
          <a:p>
            <a:pPr algn="ctr">
              <a:spcBef>
                <a:spcPts val="228"/>
              </a:spcBef>
            </a:pPr>
            <a:r>
              <a:rPr lang="en-US" sz="953" b="1" dirty="0">
                <a:solidFill>
                  <a:schemeClr val="bg1">
                    <a:lumMod val="50000"/>
                  </a:schemeClr>
                </a:solidFill>
                <a:latin typeface="Calibri"/>
                <a:ea typeface="Calibri"/>
                <a:cs typeface="Calibri"/>
                <a:sym typeface="Calibri"/>
              </a:rPr>
              <a:t>(4 kB)</a:t>
            </a:r>
            <a:endParaRPr sz="953" dirty="0">
              <a:solidFill>
                <a:schemeClr val="bg1">
                  <a:lumMod val="50000"/>
                </a:schemeClr>
              </a:solidFill>
            </a:endParaRPr>
          </a:p>
        </p:txBody>
      </p:sp>
      <p:sp>
        <p:nvSpPr>
          <p:cNvPr id="236" name="Google Shape;4778;p36">
            <a:extLst>
              <a:ext uri="{FF2B5EF4-FFF2-40B4-BE49-F238E27FC236}">
                <a16:creationId xmlns:a16="http://schemas.microsoft.com/office/drawing/2014/main" id="{E8664EBD-BDA6-C115-B1E0-2B2BBA678300}"/>
              </a:ext>
            </a:extLst>
          </p:cNvPr>
          <p:cNvSpPr/>
          <p:nvPr/>
        </p:nvSpPr>
        <p:spPr>
          <a:xfrm>
            <a:off x="7066608" y="4683819"/>
            <a:ext cx="591286" cy="945137"/>
          </a:xfrm>
          <a:prstGeom prst="roundRect">
            <a:avLst>
              <a:gd name="adj" fmla="val 1481"/>
            </a:avLst>
          </a:prstGeom>
          <a:solidFill>
            <a:schemeClr val="bg1">
              <a:lumMod val="95000"/>
            </a:schemeClr>
          </a:solidFill>
          <a:ln w="19050" cap="flat" cmpd="sng">
            <a:solidFill>
              <a:schemeClr val="bg1">
                <a:lumMod val="50000"/>
              </a:schemeClr>
            </a:solidFill>
            <a:prstDash val="solid"/>
            <a:round/>
            <a:headEnd type="none" w="sm" len="sm"/>
            <a:tailEnd type="none" w="sm" len="sm"/>
          </a:ln>
        </p:spPr>
        <p:txBody>
          <a:bodyPr spcFirstLastPara="1" wrap="square" lIns="17417" tIns="8707" rIns="17417" bIns="8707" anchor="ctr" anchorCtr="0">
            <a:noAutofit/>
          </a:bodyPr>
          <a:lstStyle/>
          <a:p>
            <a:pPr algn="ctr"/>
            <a:r>
              <a:rPr lang="en-US" sz="953" b="1" dirty="0">
                <a:solidFill>
                  <a:schemeClr val="bg1">
                    <a:lumMod val="50000"/>
                  </a:schemeClr>
                </a:solidFill>
                <a:latin typeface="Calibri"/>
                <a:ea typeface="Calibri"/>
                <a:cs typeface="Calibri"/>
                <a:sym typeface="Calibri"/>
              </a:rPr>
              <a:t>Candidate</a:t>
            </a:r>
          </a:p>
          <a:p>
            <a:pPr algn="ctr"/>
            <a:r>
              <a:rPr lang="en-US" sz="953" b="1" dirty="0">
                <a:solidFill>
                  <a:schemeClr val="bg1">
                    <a:lumMod val="50000"/>
                  </a:schemeClr>
                </a:solidFill>
                <a:latin typeface="Calibri"/>
                <a:ea typeface="Calibri"/>
                <a:cs typeface="Calibri"/>
                <a:sym typeface="Calibri"/>
              </a:rPr>
              <a:t>Seed Region</a:t>
            </a:r>
            <a:endParaRPr sz="953" dirty="0">
              <a:solidFill>
                <a:schemeClr val="bg1">
                  <a:lumMod val="50000"/>
                </a:schemeClr>
              </a:solidFill>
            </a:endParaRPr>
          </a:p>
          <a:p>
            <a:pPr algn="ctr"/>
            <a:r>
              <a:rPr lang="en-US" sz="953" b="1" dirty="0">
                <a:solidFill>
                  <a:schemeClr val="bg1">
                    <a:lumMod val="50000"/>
                  </a:schemeClr>
                </a:solidFill>
                <a:latin typeface="Calibri"/>
                <a:ea typeface="Calibri"/>
                <a:cs typeface="Calibri"/>
                <a:sym typeface="Calibri"/>
              </a:rPr>
              <a:t>Calculator</a:t>
            </a:r>
            <a:endParaRPr sz="953" dirty="0">
              <a:solidFill>
                <a:schemeClr val="bg1">
                  <a:lumMod val="50000"/>
                </a:schemeClr>
              </a:solidFill>
            </a:endParaRPr>
          </a:p>
          <a:p>
            <a:pPr algn="ctr"/>
            <a:r>
              <a:rPr lang="en-US" sz="953" b="1" dirty="0">
                <a:solidFill>
                  <a:schemeClr val="bg1">
                    <a:lumMod val="50000"/>
                  </a:schemeClr>
                </a:solidFill>
                <a:latin typeface="Calibri"/>
                <a:ea typeface="Calibri"/>
                <a:cs typeface="Calibri"/>
                <a:sym typeface="Calibri"/>
              </a:rPr>
              <a:t>(+/−/×)</a:t>
            </a:r>
            <a:endParaRPr sz="953" dirty="0">
              <a:solidFill>
                <a:schemeClr val="bg1">
                  <a:lumMod val="50000"/>
                </a:schemeClr>
              </a:solidFill>
            </a:endParaRPr>
          </a:p>
        </p:txBody>
      </p:sp>
      <p:sp>
        <p:nvSpPr>
          <p:cNvPr id="237" name="Google Shape;4785;p36">
            <a:extLst>
              <a:ext uri="{FF2B5EF4-FFF2-40B4-BE49-F238E27FC236}">
                <a16:creationId xmlns:a16="http://schemas.microsoft.com/office/drawing/2014/main" id="{73398BA3-B156-0169-B22C-EF187F7FF7E2}"/>
              </a:ext>
            </a:extLst>
          </p:cNvPr>
          <p:cNvSpPr/>
          <p:nvPr/>
        </p:nvSpPr>
        <p:spPr>
          <a:xfrm>
            <a:off x="294841" y="4961741"/>
            <a:ext cx="737754" cy="437141"/>
          </a:xfrm>
          <a:prstGeom prst="flowChartTerminator">
            <a:avLst/>
          </a:prstGeom>
          <a:noFill/>
          <a:ln>
            <a:noFill/>
          </a:ln>
        </p:spPr>
        <p:txBody>
          <a:bodyPr spcFirstLastPara="1" wrap="square" lIns="17417" tIns="8707" rIns="17417" bIns="8707" anchor="t" anchorCtr="0">
            <a:spAutoFit/>
          </a:bodyPr>
          <a:lstStyle/>
          <a:p>
            <a:pPr algn="ctr"/>
            <a:r>
              <a:rPr lang="en-US" sz="953" b="1" i="1" dirty="0">
                <a:solidFill>
                  <a:schemeClr val="bg1">
                    <a:lumMod val="50000"/>
                  </a:schemeClr>
                </a:solidFill>
                <a:latin typeface="Calibri"/>
                <a:ea typeface="Calibri"/>
                <a:cs typeface="Calibri"/>
                <a:sym typeface="Calibri"/>
              </a:rPr>
              <a:t>query read </a:t>
            </a:r>
          </a:p>
          <a:p>
            <a:pPr algn="ctr"/>
            <a:r>
              <a:rPr lang="en-US" sz="953" b="1" i="1" dirty="0">
                <a:solidFill>
                  <a:schemeClr val="bg1">
                    <a:lumMod val="50000"/>
                  </a:schemeClr>
                </a:solidFill>
                <a:latin typeface="Calibri"/>
                <a:ea typeface="Calibri"/>
                <a:cs typeface="Calibri"/>
                <a:sym typeface="Calibri"/>
              </a:rPr>
              <a:t>(INPUT)</a:t>
            </a:r>
            <a:endParaRPr sz="953" b="1" dirty="0">
              <a:solidFill>
                <a:schemeClr val="bg1">
                  <a:lumMod val="50000"/>
                </a:schemeClr>
              </a:solidFill>
            </a:endParaRPr>
          </a:p>
        </p:txBody>
      </p:sp>
      <p:sp>
        <p:nvSpPr>
          <p:cNvPr id="238" name="Google Shape;4797;p36">
            <a:extLst>
              <a:ext uri="{FF2B5EF4-FFF2-40B4-BE49-F238E27FC236}">
                <a16:creationId xmlns:a16="http://schemas.microsoft.com/office/drawing/2014/main" id="{C5DC179E-D212-059C-8C3A-6A1BF763A107}"/>
              </a:ext>
            </a:extLst>
          </p:cNvPr>
          <p:cNvSpPr/>
          <p:nvPr/>
        </p:nvSpPr>
        <p:spPr>
          <a:xfrm>
            <a:off x="8127572" y="4858091"/>
            <a:ext cx="722974" cy="618623"/>
          </a:xfrm>
          <a:prstGeom prst="flowChartTerminator">
            <a:avLst/>
          </a:prstGeom>
          <a:noFill/>
          <a:ln>
            <a:noFill/>
          </a:ln>
        </p:spPr>
        <p:txBody>
          <a:bodyPr spcFirstLastPara="1" wrap="square" lIns="17417" tIns="0" rIns="17417" bIns="0" anchor="t" anchorCtr="0">
            <a:spAutoFit/>
          </a:bodyPr>
          <a:lstStyle/>
          <a:p>
            <a:pPr algn="ctr"/>
            <a:r>
              <a:rPr lang="en-US" sz="953" b="1" i="1" dirty="0">
                <a:solidFill>
                  <a:schemeClr val="bg1">
                    <a:lumMod val="50000"/>
                  </a:schemeClr>
                </a:solidFill>
                <a:latin typeface="Calibri"/>
                <a:ea typeface="Calibri"/>
                <a:cs typeface="Calibri"/>
                <a:sym typeface="Calibri"/>
              </a:rPr>
              <a:t>candidate </a:t>
            </a:r>
            <a:endParaRPr sz="953" b="1" dirty="0">
              <a:solidFill>
                <a:schemeClr val="bg1">
                  <a:lumMod val="50000"/>
                </a:schemeClr>
              </a:solidFill>
            </a:endParaRPr>
          </a:p>
          <a:p>
            <a:pPr algn="ctr"/>
            <a:r>
              <a:rPr lang="en-US" sz="953" b="1" i="1" dirty="0">
                <a:solidFill>
                  <a:schemeClr val="bg1">
                    <a:lumMod val="50000"/>
                  </a:schemeClr>
                </a:solidFill>
                <a:latin typeface="Calibri"/>
                <a:ea typeface="Calibri"/>
                <a:cs typeface="Calibri"/>
                <a:sym typeface="Calibri"/>
              </a:rPr>
              <a:t>subgraph</a:t>
            </a:r>
          </a:p>
          <a:p>
            <a:pPr algn="ctr"/>
            <a:r>
              <a:rPr lang="en-US" sz="953" b="1" i="1" dirty="0">
                <a:solidFill>
                  <a:schemeClr val="bg1">
                    <a:lumMod val="50000"/>
                  </a:schemeClr>
                </a:solidFill>
                <a:latin typeface="Calibri"/>
                <a:cs typeface="Calibri"/>
                <a:sym typeface="Calibri"/>
              </a:rPr>
              <a:t>(OUTPUT)</a:t>
            </a:r>
            <a:endParaRPr sz="953" b="1" dirty="0">
              <a:solidFill>
                <a:schemeClr val="bg1">
                  <a:lumMod val="50000"/>
                </a:schemeClr>
              </a:solidFill>
            </a:endParaRPr>
          </a:p>
        </p:txBody>
      </p:sp>
      <p:sp>
        <p:nvSpPr>
          <p:cNvPr id="3" name="Title 2">
            <a:extLst>
              <a:ext uri="{FF2B5EF4-FFF2-40B4-BE49-F238E27FC236}">
                <a16:creationId xmlns:a16="http://schemas.microsoft.com/office/drawing/2014/main" id="{AD59D520-5920-AB4E-A3ED-7922AA4BC1C3}"/>
              </a:ext>
            </a:extLst>
          </p:cNvPr>
          <p:cNvSpPr>
            <a:spLocks noGrp="1"/>
          </p:cNvSpPr>
          <p:nvPr>
            <p:ph type="title"/>
          </p:nvPr>
        </p:nvSpPr>
        <p:spPr/>
        <p:txBody>
          <a:bodyPr>
            <a:normAutofit fontScale="90000"/>
          </a:bodyPr>
          <a:lstStyle/>
          <a:p>
            <a:r>
              <a:rPr lang="en-US" dirty="0"/>
              <a:t>MinSeed HW</a:t>
            </a:r>
          </a:p>
        </p:txBody>
      </p:sp>
      <p:sp>
        <p:nvSpPr>
          <p:cNvPr id="4" name="Slide Number Placeholder 3">
            <a:extLst>
              <a:ext uri="{FF2B5EF4-FFF2-40B4-BE49-F238E27FC236}">
                <a16:creationId xmlns:a16="http://schemas.microsoft.com/office/drawing/2014/main" id="{70869F66-9577-FF48-A7F7-63DD640C9C85}"/>
              </a:ext>
            </a:extLst>
          </p:cNvPr>
          <p:cNvSpPr>
            <a:spLocks noGrp="1"/>
          </p:cNvSpPr>
          <p:nvPr>
            <p:ph type="sldNum" sz="quarter" idx="10"/>
          </p:nvPr>
        </p:nvSpPr>
        <p:spPr/>
        <p:txBody>
          <a:bodyPr/>
          <a:lstStyle/>
          <a:p>
            <a:fld id="{BE67019E-6B59-9444-A8F8-0CFAB6B6981D}" type="slidenum">
              <a:rPr lang="en-US" smtClean="0"/>
              <a:pPr/>
              <a:t>55</a:t>
            </a:fld>
            <a:endParaRPr lang="en-US" dirty="0"/>
          </a:p>
        </p:txBody>
      </p:sp>
      <p:sp>
        <p:nvSpPr>
          <p:cNvPr id="7" name="Rectangle 6">
            <a:extLst>
              <a:ext uri="{FF2B5EF4-FFF2-40B4-BE49-F238E27FC236}">
                <a16:creationId xmlns:a16="http://schemas.microsoft.com/office/drawing/2014/main" id="{02EB57F3-989A-1048-80BC-37327D0CE69C}"/>
              </a:ext>
            </a:extLst>
          </p:cNvPr>
          <p:cNvSpPr/>
          <p:nvPr/>
        </p:nvSpPr>
        <p:spPr>
          <a:xfrm>
            <a:off x="366963" y="1091963"/>
            <a:ext cx="8410073" cy="2680606"/>
          </a:xfrm>
          <a:prstGeom prst="rect">
            <a:avLst/>
          </a:prstGeom>
        </p:spPr>
        <p:txBody>
          <a:bodyPr wrap="square">
            <a:spAutoFit/>
          </a:bodyPr>
          <a:lstStyle/>
          <a:p>
            <a:pPr marL="342900" indent="-342900">
              <a:lnSpc>
                <a:spcPct val="110000"/>
              </a:lnSpc>
              <a:buClr>
                <a:srgbClr val="0070C0"/>
              </a:buClr>
              <a:buFont typeface="Wingdings" pitchFamily="2" charset="2"/>
              <a:buChar char="q"/>
            </a:pPr>
            <a:r>
              <a:rPr lang="en-US" sz="2200" dirty="0">
                <a:latin typeface="Corbel" panose="020B0503020204020204" pitchFamily="34" charset="0"/>
              </a:rPr>
              <a:t>MinSeed accelerator consists of </a:t>
            </a:r>
            <a:r>
              <a:rPr lang="en-US" sz="2200" dirty="0">
                <a:solidFill>
                  <a:srgbClr val="7030A0"/>
                </a:solidFill>
                <a:latin typeface="Corbel" panose="020B0503020204020204" pitchFamily="34" charset="0"/>
              </a:rPr>
              <a:t>three computation modules</a:t>
            </a:r>
            <a:r>
              <a:rPr lang="en-US" sz="2200" dirty="0">
                <a:latin typeface="Corbel" panose="020B0503020204020204" pitchFamily="34" charset="0"/>
              </a:rPr>
              <a:t>, </a:t>
            </a:r>
            <a:r>
              <a:rPr lang="en-US" sz="2200" dirty="0">
                <a:solidFill>
                  <a:schemeClr val="bg1">
                    <a:lumMod val="50000"/>
                  </a:schemeClr>
                </a:solidFill>
                <a:latin typeface="Corbel" panose="020B0503020204020204" pitchFamily="34" charset="0"/>
              </a:rPr>
              <a:t>three scratchpads</a:t>
            </a:r>
            <a:r>
              <a:rPr lang="en-US" sz="2200" dirty="0">
                <a:latin typeface="Corbel" panose="020B0503020204020204" pitchFamily="34" charset="0"/>
              </a:rPr>
              <a:t>, and </a:t>
            </a:r>
            <a:r>
              <a:rPr lang="en-US" sz="2200" dirty="0">
                <a:solidFill>
                  <a:srgbClr val="0070C0"/>
                </a:solidFill>
                <a:latin typeface="Corbel" panose="020B0503020204020204" pitchFamily="34" charset="0"/>
              </a:rPr>
              <a:t>the memory interface</a:t>
            </a:r>
          </a:p>
          <a:p>
            <a:pPr marL="800100" lvl="1" indent="-342900">
              <a:lnSpc>
                <a:spcPct val="110000"/>
              </a:lnSpc>
              <a:buClr>
                <a:srgbClr val="0070C0"/>
              </a:buClr>
              <a:buFont typeface="Courier New" panose="02070309020205020404" pitchFamily="49" charset="0"/>
              <a:buChar char="o"/>
            </a:pPr>
            <a:r>
              <a:rPr lang="en-US" sz="2200" dirty="0">
                <a:solidFill>
                  <a:srgbClr val="7030A0"/>
                </a:solidFill>
                <a:latin typeface="Corbel" panose="020B0503020204020204" pitchFamily="34" charset="0"/>
              </a:rPr>
              <a:t>Computation modules</a:t>
            </a:r>
            <a:r>
              <a:rPr lang="en-US" sz="2200" dirty="0">
                <a:latin typeface="Corbel" panose="020B0503020204020204" pitchFamily="34" charset="0"/>
              </a:rPr>
              <a:t> are implemented with simple logic</a:t>
            </a:r>
          </a:p>
          <a:p>
            <a:pPr marL="800100" lvl="1" indent="-342900">
              <a:lnSpc>
                <a:spcPct val="110000"/>
              </a:lnSpc>
              <a:buClr>
                <a:srgbClr val="0070C0"/>
              </a:buClr>
              <a:buFont typeface="Courier New" panose="02070309020205020404" pitchFamily="49" charset="0"/>
              <a:buChar char="o"/>
            </a:pPr>
            <a:r>
              <a:rPr lang="en-US" sz="2200" dirty="0">
                <a:solidFill>
                  <a:schemeClr val="bg1">
                    <a:lumMod val="50000"/>
                  </a:schemeClr>
                </a:solidFill>
                <a:latin typeface="Corbel" panose="020B0503020204020204" pitchFamily="34" charset="0"/>
              </a:rPr>
              <a:t>For all three scratchpads</a:t>
            </a:r>
            <a:r>
              <a:rPr lang="en-US" sz="2200" dirty="0">
                <a:latin typeface="Corbel" panose="020B0503020204020204" pitchFamily="34" charset="0"/>
              </a:rPr>
              <a:t>, we employ a double buffering technique to hide the latency of the MinSeed accelerator</a:t>
            </a:r>
          </a:p>
          <a:p>
            <a:pPr marL="800100" lvl="1" indent="-342900">
              <a:lnSpc>
                <a:spcPct val="110000"/>
              </a:lnSpc>
              <a:buClr>
                <a:srgbClr val="0070C0"/>
              </a:buClr>
              <a:buFont typeface="Courier New" panose="02070309020205020404" pitchFamily="49" charset="0"/>
              <a:buChar char="o"/>
            </a:pPr>
            <a:r>
              <a:rPr lang="en-US" sz="2200" dirty="0">
                <a:latin typeface="Corbel" panose="020B0503020204020204" pitchFamily="34" charset="0"/>
              </a:rPr>
              <a:t>We couple MinSeed with </a:t>
            </a:r>
            <a:r>
              <a:rPr lang="en-US" sz="2200" dirty="0">
                <a:solidFill>
                  <a:srgbClr val="0070C0"/>
                </a:solidFill>
                <a:latin typeface="Corbel" panose="020B0503020204020204" pitchFamily="34" charset="0"/>
              </a:rPr>
              <a:t>High-Bandwidth Memory (HBM) </a:t>
            </a:r>
            <a:r>
              <a:rPr lang="en-US" sz="2200" dirty="0">
                <a:latin typeface="Corbel" panose="020B0503020204020204" pitchFamily="34" charset="0"/>
              </a:rPr>
              <a:t>to enable low-latency and highly-parallel memory access</a:t>
            </a:r>
          </a:p>
        </p:txBody>
      </p:sp>
      <p:sp>
        <p:nvSpPr>
          <p:cNvPr id="165" name="Google Shape;4750;p36">
            <a:extLst>
              <a:ext uri="{FF2B5EF4-FFF2-40B4-BE49-F238E27FC236}">
                <a16:creationId xmlns:a16="http://schemas.microsoft.com/office/drawing/2014/main" id="{1763C15A-11FC-3AA5-F4B9-76717DDAC0DF}"/>
              </a:ext>
            </a:extLst>
          </p:cNvPr>
          <p:cNvSpPr/>
          <p:nvPr/>
        </p:nvSpPr>
        <p:spPr>
          <a:xfrm>
            <a:off x="3403430" y="3955113"/>
            <a:ext cx="4253769" cy="391698"/>
          </a:xfrm>
          <a:prstGeom prst="roundRect">
            <a:avLst>
              <a:gd name="adj" fmla="val 6412"/>
            </a:avLst>
          </a:prstGeom>
          <a:solidFill>
            <a:srgbClr val="9DC3E6"/>
          </a:solidFill>
          <a:ln w="19050" cap="flat" cmpd="sng">
            <a:solidFill>
              <a:schemeClr val="dk1"/>
            </a:solidFill>
            <a:prstDash val="solid"/>
            <a:round/>
            <a:headEnd type="none" w="sm" len="sm"/>
            <a:tailEnd type="none" w="sm" len="sm"/>
          </a:ln>
        </p:spPr>
        <p:txBody>
          <a:bodyPr spcFirstLastPara="1" wrap="square" lIns="54866" tIns="61724" rIns="54866" bIns="8707" anchor="t" anchorCtr="0">
            <a:noAutofit/>
          </a:bodyPr>
          <a:lstStyle/>
          <a:p>
            <a:pPr algn="ctr"/>
            <a:r>
              <a:rPr lang="en-US" sz="953" b="1" dirty="0">
                <a:solidFill>
                  <a:schemeClr val="dk1"/>
                </a:solidFill>
                <a:latin typeface="Calibri"/>
                <a:ea typeface="Calibri"/>
                <a:cs typeface="Calibri"/>
                <a:sym typeface="Calibri"/>
              </a:rPr>
              <a:t>Main Memory (High Bandwidth Memory)</a:t>
            </a:r>
            <a:endParaRPr sz="953" i="1" dirty="0">
              <a:solidFill>
                <a:schemeClr val="dk1"/>
              </a:solidFill>
              <a:latin typeface="Calibri"/>
              <a:ea typeface="Calibri"/>
              <a:cs typeface="Calibri"/>
              <a:sym typeface="Calibri"/>
            </a:endParaRPr>
          </a:p>
        </p:txBody>
      </p:sp>
      <p:sp>
        <p:nvSpPr>
          <p:cNvPr id="166" name="Google Shape;4773;p36">
            <a:extLst>
              <a:ext uri="{FF2B5EF4-FFF2-40B4-BE49-F238E27FC236}">
                <a16:creationId xmlns:a16="http://schemas.microsoft.com/office/drawing/2014/main" id="{3D8ADE3C-034E-6720-89FC-389E9FDFD1CC}"/>
              </a:ext>
            </a:extLst>
          </p:cNvPr>
          <p:cNvSpPr/>
          <p:nvPr/>
        </p:nvSpPr>
        <p:spPr>
          <a:xfrm>
            <a:off x="2381821" y="4687369"/>
            <a:ext cx="552638" cy="945137"/>
          </a:xfrm>
          <a:prstGeom prst="roundRect">
            <a:avLst>
              <a:gd name="adj" fmla="val 1481"/>
            </a:avLst>
          </a:prstGeom>
          <a:solidFill>
            <a:srgbClr val="7030A0">
              <a:alpha val="48627"/>
            </a:srgbClr>
          </a:solidFill>
          <a:ln w="19050" cap="flat" cmpd="sng">
            <a:solidFill>
              <a:schemeClr val="dk1"/>
            </a:solidFill>
            <a:prstDash val="solid"/>
            <a:round/>
            <a:headEnd type="none" w="sm" len="sm"/>
            <a:tailEnd type="none" w="sm" len="sm"/>
          </a:ln>
        </p:spPr>
        <p:txBody>
          <a:bodyPr spcFirstLastPara="1" wrap="square" lIns="17417" tIns="8707" rIns="17417" bIns="8707" anchor="ctr" anchorCtr="0">
            <a:noAutofit/>
          </a:bodyPr>
          <a:lstStyle/>
          <a:p>
            <a:pPr algn="ctr"/>
            <a:r>
              <a:rPr lang="en-US" sz="953" b="1" dirty="0">
                <a:solidFill>
                  <a:schemeClr val="dk1"/>
                </a:solidFill>
                <a:latin typeface="Calibri"/>
                <a:ea typeface="Calibri"/>
                <a:cs typeface="Calibri"/>
                <a:sym typeface="Calibri"/>
              </a:rPr>
              <a:t>Minimizer</a:t>
            </a:r>
            <a:endParaRPr sz="953" dirty="0"/>
          </a:p>
          <a:p>
            <a:pPr algn="ctr"/>
            <a:r>
              <a:rPr lang="en-US" sz="953" b="1" dirty="0">
                <a:solidFill>
                  <a:schemeClr val="dk1"/>
                </a:solidFill>
                <a:latin typeface="Calibri"/>
                <a:ea typeface="Calibri"/>
                <a:cs typeface="Calibri"/>
                <a:sym typeface="Calibri"/>
              </a:rPr>
              <a:t>Finder</a:t>
            </a:r>
            <a:endParaRPr sz="953" dirty="0"/>
          </a:p>
        </p:txBody>
      </p:sp>
      <p:sp>
        <p:nvSpPr>
          <p:cNvPr id="167" name="Google Shape;4774;p36">
            <a:extLst>
              <a:ext uri="{FF2B5EF4-FFF2-40B4-BE49-F238E27FC236}">
                <a16:creationId xmlns:a16="http://schemas.microsoft.com/office/drawing/2014/main" id="{E288F7EC-D2D6-CDAE-86EF-2933136682DB}"/>
              </a:ext>
            </a:extLst>
          </p:cNvPr>
          <p:cNvSpPr/>
          <p:nvPr/>
        </p:nvSpPr>
        <p:spPr>
          <a:xfrm>
            <a:off x="1267429" y="4687368"/>
            <a:ext cx="663153" cy="945400"/>
          </a:xfrm>
          <a:prstGeom prst="roundRect">
            <a:avLst>
              <a:gd name="adj" fmla="val 5084"/>
            </a:avLst>
          </a:prstGeom>
          <a:solidFill>
            <a:srgbClr val="D0CECE"/>
          </a:solidFill>
          <a:ln w="19050" cap="flat" cmpd="sng">
            <a:solidFill>
              <a:schemeClr val="dk1"/>
            </a:solidFill>
            <a:prstDash val="solid"/>
            <a:round/>
            <a:headEnd type="none" w="sm" len="sm"/>
            <a:tailEnd type="none" w="sm" len="sm"/>
          </a:ln>
        </p:spPr>
        <p:txBody>
          <a:bodyPr spcFirstLastPara="1" wrap="square" lIns="17417" tIns="8707" rIns="17417" bIns="8707" anchor="ctr" anchorCtr="0">
            <a:noAutofit/>
          </a:bodyPr>
          <a:lstStyle/>
          <a:p>
            <a:pPr algn="ctr"/>
            <a:r>
              <a:rPr lang="en-US" sz="953" b="1" dirty="0">
                <a:solidFill>
                  <a:schemeClr val="dk1"/>
                </a:solidFill>
                <a:latin typeface="Calibri"/>
                <a:ea typeface="Calibri"/>
                <a:cs typeface="Calibri"/>
                <a:sym typeface="Calibri"/>
              </a:rPr>
              <a:t>Read</a:t>
            </a:r>
            <a:endParaRPr sz="953" dirty="0"/>
          </a:p>
          <a:p>
            <a:pPr algn="ctr"/>
            <a:r>
              <a:rPr lang="en-US" sz="953" b="1" dirty="0">
                <a:solidFill>
                  <a:schemeClr val="dk1"/>
                </a:solidFill>
                <a:latin typeface="Calibri"/>
                <a:ea typeface="Calibri"/>
                <a:cs typeface="Calibri"/>
                <a:sym typeface="Calibri"/>
              </a:rPr>
              <a:t>Scratchpad</a:t>
            </a:r>
            <a:endParaRPr sz="953" dirty="0"/>
          </a:p>
          <a:p>
            <a:pPr algn="ctr"/>
            <a:r>
              <a:rPr lang="en-US" sz="953" b="1" dirty="0">
                <a:solidFill>
                  <a:schemeClr val="dk1"/>
                </a:solidFill>
                <a:latin typeface="Calibri"/>
                <a:ea typeface="Calibri"/>
                <a:cs typeface="Calibri"/>
                <a:sym typeface="Calibri"/>
              </a:rPr>
              <a:t>(6 kB)</a:t>
            </a:r>
            <a:endParaRPr sz="953" dirty="0"/>
          </a:p>
        </p:txBody>
      </p:sp>
      <p:sp>
        <p:nvSpPr>
          <p:cNvPr id="168" name="Google Shape;4775;p36">
            <a:extLst>
              <a:ext uri="{FF2B5EF4-FFF2-40B4-BE49-F238E27FC236}">
                <a16:creationId xmlns:a16="http://schemas.microsoft.com/office/drawing/2014/main" id="{1B57AD2C-387A-924A-2CD7-FF3E0775220E}"/>
              </a:ext>
            </a:extLst>
          </p:cNvPr>
          <p:cNvSpPr/>
          <p:nvPr/>
        </p:nvSpPr>
        <p:spPr>
          <a:xfrm>
            <a:off x="3403430" y="4687369"/>
            <a:ext cx="915979" cy="945137"/>
          </a:xfrm>
          <a:prstGeom prst="roundRect">
            <a:avLst>
              <a:gd name="adj" fmla="val 5084"/>
            </a:avLst>
          </a:prstGeom>
          <a:solidFill>
            <a:srgbClr val="D0CECE"/>
          </a:solidFill>
          <a:ln w="19050" cap="flat" cmpd="sng">
            <a:solidFill>
              <a:schemeClr val="dk1"/>
            </a:solidFill>
            <a:prstDash val="solid"/>
            <a:round/>
            <a:headEnd type="none" w="sm" len="sm"/>
            <a:tailEnd type="none" w="sm" len="sm"/>
          </a:ln>
        </p:spPr>
        <p:txBody>
          <a:bodyPr spcFirstLastPara="1" wrap="square" lIns="17417" tIns="8707" rIns="17417" bIns="8707" anchor="ctr" anchorCtr="0">
            <a:noAutofit/>
          </a:bodyPr>
          <a:lstStyle/>
          <a:p>
            <a:pPr algn="ctr"/>
            <a:r>
              <a:rPr lang="en-US" sz="953" b="1" dirty="0">
                <a:solidFill>
                  <a:schemeClr val="dk1"/>
                </a:solidFill>
                <a:latin typeface="Calibri"/>
                <a:ea typeface="Calibri"/>
                <a:cs typeface="Calibri"/>
                <a:sym typeface="Calibri"/>
              </a:rPr>
              <a:t>Minimizer Scratchpad</a:t>
            </a:r>
            <a:endParaRPr sz="953" dirty="0"/>
          </a:p>
          <a:p>
            <a:pPr algn="ctr">
              <a:spcBef>
                <a:spcPts val="228"/>
              </a:spcBef>
            </a:pPr>
            <a:r>
              <a:rPr lang="en-US" sz="953" b="1" dirty="0">
                <a:solidFill>
                  <a:schemeClr val="dk1"/>
                </a:solidFill>
                <a:latin typeface="Calibri"/>
                <a:ea typeface="Calibri"/>
                <a:cs typeface="Calibri"/>
                <a:sym typeface="Calibri"/>
              </a:rPr>
              <a:t>(40 kB)</a:t>
            </a:r>
            <a:endParaRPr sz="953" dirty="0"/>
          </a:p>
        </p:txBody>
      </p:sp>
      <p:sp>
        <p:nvSpPr>
          <p:cNvPr id="169" name="Google Shape;4776;p36">
            <a:extLst>
              <a:ext uri="{FF2B5EF4-FFF2-40B4-BE49-F238E27FC236}">
                <a16:creationId xmlns:a16="http://schemas.microsoft.com/office/drawing/2014/main" id="{CEDC38EC-3413-04C9-50F8-97C414171778}"/>
              </a:ext>
            </a:extLst>
          </p:cNvPr>
          <p:cNvSpPr/>
          <p:nvPr/>
        </p:nvSpPr>
        <p:spPr>
          <a:xfrm>
            <a:off x="4697282" y="4687369"/>
            <a:ext cx="634120" cy="945137"/>
          </a:xfrm>
          <a:prstGeom prst="roundRect">
            <a:avLst>
              <a:gd name="adj" fmla="val 1481"/>
            </a:avLst>
          </a:prstGeom>
          <a:solidFill>
            <a:srgbClr val="7030A0">
              <a:alpha val="48627"/>
            </a:srgbClr>
          </a:solidFill>
          <a:ln w="19050" cap="flat" cmpd="sng">
            <a:solidFill>
              <a:schemeClr val="dk1"/>
            </a:solidFill>
            <a:prstDash val="solid"/>
            <a:round/>
            <a:headEnd type="none" w="sm" len="sm"/>
            <a:tailEnd type="none" w="sm" len="sm"/>
          </a:ln>
        </p:spPr>
        <p:txBody>
          <a:bodyPr spcFirstLastPara="1" wrap="square" lIns="17417" tIns="8707" rIns="17417" bIns="8707" anchor="ctr" anchorCtr="0">
            <a:noAutofit/>
          </a:bodyPr>
          <a:lstStyle/>
          <a:p>
            <a:pPr algn="ctr"/>
            <a:r>
              <a:rPr lang="en-US" sz="953" b="1" dirty="0">
                <a:solidFill>
                  <a:schemeClr val="dk1"/>
                </a:solidFill>
                <a:latin typeface="Calibri"/>
                <a:ea typeface="Calibri"/>
                <a:cs typeface="Calibri"/>
                <a:sym typeface="Calibri"/>
              </a:rPr>
              <a:t>Minimizer Filter</a:t>
            </a:r>
          </a:p>
          <a:p>
            <a:pPr algn="ctr"/>
            <a:r>
              <a:rPr lang="en-US" sz="953" b="1" dirty="0">
                <a:solidFill>
                  <a:schemeClr val="dk1"/>
                </a:solidFill>
                <a:latin typeface="Calibri"/>
                <a:cs typeface="Calibri"/>
                <a:sym typeface="Calibri"/>
              </a:rPr>
              <a:t>by</a:t>
            </a:r>
          </a:p>
          <a:p>
            <a:pPr algn="ctr"/>
            <a:r>
              <a:rPr lang="en-US" sz="953" b="1" dirty="0">
                <a:solidFill>
                  <a:schemeClr val="dk1"/>
                </a:solidFill>
                <a:latin typeface="Calibri"/>
                <a:cs typeface="Calibri"/>
                <a:sym typeface="Calibri"/>
              </a:rPr>
              <a:t>Frequency</a:t>
            </a:r>
            <a:endParaRPr sz="953" dirty="0"/>
          </a:p>
          <a:p>
            <a:pPr algn="ctr"/>
            <a:r>
              <a:rPr lang="en-US" sz="953" b="1" dirty="0">
                <a:solidFill>
                  <a:schemeClr val="dk1"/>
                </a:solidFill>
                <a:latin typeface="Calibri"/>
                <a:ea typeface="Calibri"/>
                <a:cs typeface="Calibri"/>
                <a:sym typeface="Calibri"/>
              </a:rPr>
              <a:t>(&lt;?)</a:t>
            </a:r>
            <a:endParaRPr sz="953" dirty="0"/>
          </a:p>
        </p:txBody>
      </p:sp>
      <p:sp>
        <p:nvSpPr>
          <p:cNvPr id="170" name="Google Shape;4777;p36">
            <a:extLst>
              <a:ext uri="{FF2B5EF4-FFF2-40B4-BE49-F238E27FC236}">
                <a16:creationId xmlns:a16="http://schemas.microsoft.com/office/drawing/2014/main" id="{6F010A08-E1BF-E499-240B-C8497B94364E}"/>
              </a:ext>
            </a:extLst>
          </p:cNvPr>
          <p:cNvSpPr/>
          <p:nvPr/>
        </p:nvSpPr>
        <p:spPr>
          <a:xfrm>
            <a:off x="5830630" y="4687369"/>
            <a:ext cx="634120" cy="945137"/>
          </a:xfrm>
          <a:prstGeom prst="roundRect">
            <a:avLst>
              <a:gd name="adj" fmla="val 5084"/>
            </a:avLst>
          </a:prstGeom>
          <a:solidFill>
            <a:srgbClr val="D0CECE"/>
          </a:solidFill>
          <a:ln w="19050" cap="flat" cmpd="sng">
            <a:solidFill>
              <a:schemeClr val="dk1"/>
            </a:solidFill>
            <a:prstDash val="solid"/>
            <a:round/>
            <a:headEnd type="none" w="sm" len="sm"/>
            <a:tailEnd type="none" w="sm" len="sm"/>
          </a:ln>
        </p:spPr>
        <p:txBody>
          <a:bodyPr spcFirstLastPara="1" wrap="square" lIns="17417" tIns="8707" rIns="17417" bIns="8707" anchor="ctr" anchorCtr="0">
            <a:noAutofit/>
          </a:bodyPr>
          <a:lstStyle/>
          <a:p>
            <a:pPr algn="ctr"/>
            <a:r>
              <a:rPr lang="en-US" sz="953" b="1" dirty="0">
                <a:solidFill>
                  <a:schemeClr val="dk1"/>
                </a:solidFill>
                <a:latin typeface="Calibri"/>
                <a:ea typeface="Calibri"/>
                <a:cs typeface="Calibri"/>
                <a:sym typeface="Calibri"/>
              </a:rPr>
              <a:t>Seed Scratchpad</a:t>
            </a:r>
            <a:endParaRPr sz="953" dirty="0"/>
          </a:p>
          <a:p>
            <a:pPr algn="ctr">
              <a:spcBef>
                <a:spcPts val="228"/>
              </a:spcBef>
            </a:pPr>
            <a:r>
              <a:rPr lang="en-US" sz="953" b="1" dirty="0">
                <a:solidFill>
                  <a:schemeClr val="dk1"/>
                </a:solidFill>
                <a:latin typeface="Calibri"/>
                <a:ea typeface="Calibri"/>
                <a:cs typeface="Calibri"/>
                <a:sym typeface="Calibri"/>
              </a:rPr>
              <a:t>(4 kB)</a:t>
            </a:r>
            <a:endParaRPr sz="953" dirty="0"/>
          </a:p>
        </p:txBody>
      </p:sp>
      <p:sp>
        <p:nvSpPr>
          <p:cNvPr id="171" name="Google Shape;4778;p36">
            <a:extLst>
              <a:ext uri="{FF2B5EF4-FFF2-40B4-BE49-F238E27FC236}">
                <a16:creationId xmlns:a16="http://schemas.microsoft.com/office/drawing/2014/main" id="{4003DC0A-E5A9-58B0-CCC9-023AC2555DC6}"/>
              </a:ext>
            </a:extLst>
          </p:cNvPr>
          <p:cNvSpPr/>
          <p:nvPr/>
        </p:nvSpPr>
        <p:spPr>
          <a:xfrm>
            <a:off x="7065915" y="4688740"/>
            <a:ext cx="591286" cy="945137"/>
          </a:xfrm>
          <a:prstGeom prst="roundRect">
            <a:avLst>
              <a:gd name="adj" fmla="val 1481"/>
            </a:avLst>
          </a:prstGeom>
          <a:solidFill>
            <a:srgbClr val="7030A0">
              <a:alpha val="48627"/>
            </a:srgbClr>
          </a:solidFill>
          <a:ln w="19050" cap="flat" cmpd="sng">
            <a:solidFill>
              <a:schemeClr val="dk1"/>
            </a:solidFill>
            <a:prstDash val="solid"/>
            <a:round/>
            <a:headEnd type="none" w="sm" len="sm"/>
            <a:tailEnd type="none" w="sm" len="sm"/>
          </a:ln>
        </p:spPr>
        <p:txBody>
          <a:bodyPr spcFirstLastPara="1" wrap="square" lIns="17417" tIns="8707" rIns="17417" bIns="8707" anchor="ctr" anchorCtr="0">
            <a:noAutofit/>
          </a:bodyPr>
          <a:lstStyle/>
          <a:p>
            <a:pPr algn="ctr"/>
            <a:r>
              <a:rPr lang="en-US" sz="953" b="1" dirty="0">
                <a:solidFill>
                  <a:schemeClr val="dk1"/>
                </a:solidFill>
                <a:latin typeface="Calibri"/>
                <a:ea typeface="Calibri"/>
                <a:cs typeface="Calibri"/>
                <a:sym typeface="Calibri"/>
              </a:rPr>
              <a:t>Candidate</a:t>
            </a:r>
          </a:p>
          <a:p>
            <a:pPr algn="ctr"/>
            <a:r>
              <a:rPr lang="en-US" sz="953" b="1" dirty="0">
                <a:solidFill>
                  <a:schemeClr val="dk1"/>
                </a:solidFill>
                <a:latin typeface="Calibri"/>
                <a:ea typeface="Calibri"/>
                <a:cs typeface="Calibri"/>
                <a:sym typeface="Calibri"/>
              </a:rPr>
              <a:t>Seed Region</a:t>
            </a:r>
            <a:endParaRPr sz="953" dirty="0"/>
          </a:p>
          <a:p>
            <a:pPr algn="ctr"/>
            <a:r>
              <a:rPr lang="en-US" sz="953" b="1" dirty="0">
                <a:solidFill>
                  <a:schemeClr val="dk1"/>
                </a:solidFill>
                <a:latin typeface="Calibri"/>
                <a:ea typeface="Calibri"/>
                <a:cs typeface="Calibri"/>
                <a:sym typeface="Calibri"/>
              </a:rPr>
              <a:t>Calculator</a:t>
            </a:r>
            <a:endParaRPr sz="953" dirty="0"/>
          </a:p>
          <a:p>
            <a:pPr algn="ctr"/>
            <a:r>
              <a:rPr lang="en-US" sz="953" b="1" dirty="0">
                <a:solidFill>
                  <a:schemeClr val="dk1"/>
                </a:solidFill>
                <a:latin typeface="Calibri"/>
                <a:ea typeface="Calibri"/>
                <a:cs typeface="Calibri"/>
                <a:sym typeface="Calibri"/>
              </a:rPr>
              <a:t>(+/−/×)</a:t>
            </a:r>
            <a:endParaRPr sz="953" dirty="0"/>
          </a:p>
        </p:txBody>
      </p:sp>
      <p:cxnSp>
        <p:nvCxnSpPr>
          <p:cNvPr id="172" name="Google Shape;4779;p36">
            <a:extLst>
              <a:ext uri="{FF2B5EF4-FFF2-40B4-BE49-F238E27FC236}">
                <a16:creationId xmlns:a16="http://schemas.microsoft.com/office/drawing/2014/main" id="{44042308-BE1D-AF5C-CE38-B80303D70454}"/>
              </a:ext>
            </a:extLst>
          </p:cNvPr>
          <p:cNvCxnSpPr>
            <a:cxnSpLocks/>
            <a:endCxn id="166" idx="1"/>
          </p:cNvCxnSpPr>
          <p:nvPr/>
        </p:nvCxnSpPr>
        <p:spPr>
          <a:xfrm>
            <a:off x="1938489" y="5159936"/>
            <a:ext cx="443333" cy="0"/>
          </a:xfrm>
          <a:prstGeom prst="straightConnector1">
            <a:avLst/>
          </a:prstGeom>
          <a:noFill/>
          <a:ln w="19050" cap="flat" cmpd="sng">
            <a:solidFill>
              <a:schemeClr val="dk1"/>
            </a:solidFill>
            <a:prstDash val="solid"/>
            <a:miter lim="800000"/>
            <a:headEnd type="none" w="sm" len="sm"/>
            <a:tailEnd type="triangle" w="med" len="med"/>
          </a:ln>
        </p:spPr>
      </p:cxnSp>
      <p:cxnSp>
        <p:nvCxnSpPr>
          <p:cNvPr id="173" name="Google Shape;4780;p36">
            <a:extLst>
              <a:ext uri="{FF2B5EF4-FFF2-40B4-BE49-F238E27FC236}">
                <a16:creationId xmlns:a16="http://schemas.microsoft.com/office/drawing/2014/main" id="{2DF0558C-2E7F-D4DD-AFAC-368BF960E610}"/>
              </a:ext>
            </a:extLst>
          </p:cNvPr>
          <p:cNvCxnSpPr>
            <a:cxnSpLocks/>
          </p:cNvCxnSpPr>
          <p:nvPr/>
        </p:nvCxnSpPr>
        <p:spPr>
          <a:xfrm rot="16200000">
            <a:off x="1111565" y="5037321"/>
            <a:ext cx="0" cy="295913"/>
          </a:xfrm>
          <a:prstGeom prst="straightConnector1">
            <a:avLst/>
          </a:prstGeom>
          <a:noFill/>
          <a:ln w="19050" cap="flat" cmpd="sng">
            <a:solidFill>
              <a:schemeClr val="dk1"/>
            </a:solidFill>
            <a:prstDash val="solid"/>
            <a:miter lim="800000"/>
            <a:headEnd type="none" w="sm" len="sm"/>
            <a:tailEnd type="triangle" w="med" len="med"/>
          </a:ln>
        </p:spPr>
      </p:cxnSp>
      <p:cxnSp>
        <p:nvCxnSpPr>
          <p:cNvPr id="174" name="Google Shape;4781;p36">
            <a:extLst>
              <a:ext uri="{FF2B5EF4-FFF2-40B4-BE49-F238E27FC236}">
                <a16:creationId xmlns:a16="http://schemas.microsoft.com/office/drawing/2014/main" id="{1089415C-0A95-1F4F-2D9F-30609E3B28CD}"/>
              </a:ext>
            </a:extLst>
          </p:cNvPr>
          <p:cNvCxnSpPr>
            <a:cxnSpLocks/>
          </p:cNvCxnSpPr>
          <p:nvPr/>
        </p:nvCxnSpPr>
        <p:spPr>
          <a:xfrm>
            <a:off x="2938461" y="5159936"/>
            <a:ext cx="473431" cy="0"/>
          </a:xfrm>
          <a:prstGeom prst="straightConnector1">
            <a:avLst/>
          </a:prstGeom>
          <a:noFill/>
          <a:ln w="19050" cap="flat" cmpd="sng">
            <a:solidFill>
              <a:schemeClr val="dk1"/>
            </a:solidFill>
            <a:prstDash val="solid"/>
            <a:miter lim="800000"/>
            <a:headEnd type="none" w="sm" len="sm"/>
            <a:tailEnd type="triangle" w="med" len="med"/>
          </a:ln>
        </p:spPr>
      </p:cxnSp>
      <p:cxnSp>
        <p:nvCxnSpPr>
          <p:cNvPr id="175" name="Google Shape;4782;p36">
            <a:extLst>
              <a:ext uri="{FF2B5EF4-FFF2-40B4-BE49-F238E27FC236}">
                <a16:creationId xmlns:a16="http://schemas.microsoft.com/office/drawing/2014/main" id="{8703E927-5D61-3259-E93C-8D90FD350104}"/>
              </a:ext>
            </a:extLst>
          </p:cNvPr>
          <p:cNvCxnSpPr>
            <a:cxnSpLocks/>
          </p:cNvCxnSpPr>
          <p:nvPr/>
        </p:nvCxnSpPr>
        <p:spPr>
          <a:xfrm rot="16200000">
            <a:off x="4248276" y="5482057"/>
            <a:ext cx="598536" cy="294896"/>
          </a:xfrm>
          <a:prstGeom prst="bentConnector3">
            <a:avLst>
              <a:gd name="adj1" fmla="val 100125"/>
            </a:avLst>
          </a:prstGeom>
          <a:noFill/>
          <a:ln w="19050" cap="flat" cmpd="sng">
            <a:solidFill>
              <a:schemeClr val="dk1"/>
            </a:solidFill>
            <a:prstDash val="solid"/>
            <a:miter lim="800000"/>
            <a:headEnd type="none" w="sm" len="sm"/>
            <a:tailEnd type="triangle" w="med" len="med"/>
          </a:ln>
        </p:spPr>
      </p:cxnSp>
      <p:cxnSp>
        <p:nvCxnSpPr>
          <p:cNvPr id="176" name="Google Shape;4783;p36">
            <a:extLst>
              <a:ext uri="{FF2B5EF4-FFF2-40B4-BE49-F238E27FC236}">
                <a16:creationId xmlns:a16="http://schemas.microsoft.com/office/drawing/2014/main" id="{1743AF53-9B38-B850-A14A-0530A91C80CE}"/>
              </a:ext>
            </a:extLst>
          </p:cNvPr>
          <p:cNvCxnSpPr>
            <a:cxnSpLocks/>
          </p:cNvCxnSpPr>
          <p:nvPr/>
        </p:nvCxnSpPr>
        <p:spPr>
          <a:xfrm>
            <a:off x="5005401" y="4238998"/>
            <a:ext cx="0" cy="449741"/>
          </a:xfrm>
          <a:prstGeom prst="straightConnector1">
            <a:avLst/>
          </a:prstGeom>
          <a:noFill/>
          <a:ln w="19050" cap="flat" cmpd="sng">
            <a:solidFill>
              <a:schemeClr val="dk1"/>
            </a:solidFill>
            <a:prstDash val="solid"/>
            <a:miter lim="800000"/>
            <a:headEnd type="none" w="sm" len="sm"/>
            <a:tailEnd type="none" w="sm" len="sm"/>
          </a:ln>
        </p:spPr>
      </p:cxnSp>
      <p:cxnSp>
        <p:nvCxnSpPr>
          <p:cNvPr id="177" name="Google Shape;4784;p36">
            <a:extLst>
              <a:ext uri="{FF2B5EF4-FFF2-40B4-BE49-F238E27FC236}">
                <a16:creationId xmlns:a16="http://schemas.microsoft.com/office/drawing/2014/main" id="{D51E5EBB-4AAE-2184-67FE-B4B0726B2ED1}"/>
              </a:ext>
            </a:extLst>
          </p:cNvPr>
          <p:cNvCxnSpPr>
            <a:cxnSpLocks/>
          </p:cNvCxnSpPr>
          <p:nvPr/>
        </p:nvCxnSpPr>
        <p:spPr>
          <a:xfrm>
            <a:off x="6465311" y="5159936"/>
            <a:ext cx="604557" cy="0"/>
          </a:xfrm>
          <a:prstGeom prst="straightConnector1">
            <a:avLst/>
          </a:prstGeom>
          <a:noFill/>
          <a:ln w="19050" cap="flat" cmpd="sng">
            <a:solidFill>
              <a:schemeClr val="dk1"/>
            </a:solidFill>
            <a:prstDash val="solid"/>
            <a:miter lim="800000"/>
            <a:headEnd type="none" w="sm" len="sm"/>
            <a:tailEnd type="triangle" w="med" len="med"/>
          </a:ln>
        </p:spPr>
      </p:cxnSp>
      <p:sp>
        <p:nvSpPr>
          <p:cNvPr id="178" name="Google Shape;4785;p36">
            <a:extLst>
              <a:ext uri="{FF2B5EF4-FFF2-40B4-BE49-F238E27FC236}">
                <a16:creationId xmlns:a16="http://schemas.microsoft.com/office/drawing/2014/main" id="{23D6C1CF-54E5-6765-BA2B-D1C26C02CC11}"/>
              </a:ext>
            </a:extLst>
          </p:cNvPr>
          <p:cNvSpPr/>
          <p:nvPr/>
        </p:nvSpPr>
        <p:spPr>
          <a:xfrm>
            <a:off x="294148" y="4966662"/>
            <a:ext cx="737754" cy="437141"/>
          </a:xfrm>
          <a:prstGeom prst="flowChartTerminator">
            <a:avLst/>
          </a:prstGeom>
          <a:noFill/>
          <a:ln>
            <a:noFill/>
          </a:ln>
        </p:spPr>
        <p:txBody>
          <a:bodyPr spcFirstLastPara="1" wrap="square" lIns="17417" tIns="8707" rIns="17417" bIns="8707" anchor="t" anchorCtr="0">
            <a:spAutoFit/>
          </a:bodyPr>
          <a:lstStyle/>
          <a:p>
            <a:pPr algn="ctr"/>
            <a:r>
              <a:rPr lang="en-US" sz="953" b="1" i="1" dirty="0">
                <a:solidFill>
                  <a:schemeClr val="accent2">
                    <a:lumMod val="75000"/>
                  </a:schemeClr>
                </a:solidFill>
                <a:latin typeface="Calibri"/>
                <a:ea typeface="Calibri"/>
                <a:cs typeface="Calibri"/>
                <a:sym typeface="Calibri"/>
              </a:rPr>
              <a:t>query read </a:t>
            </a:r>
          </a:p>
          <a:p>
            <a:pPr algn="ctr"/>
            <a:r>
              <a:rPr lang="en-US" sz="953" b="1" i="1" dirty="0">
                <a:solidFill>
                  <a:schemeClr val="accent2">
                    <a:lumMod val="75000"/>
                  </a:schemeClr>
                </a:solidFill>
                <a:latin typeface="Calibri"/>
                <a:ea typeface="Calibri"/>
                <a:cs typeface="Calibri"/>
                <a:sym typeface="Calibri"/>
              </a:rPr>
              <a:t>(INPUT)</a:t>
            </a:r>
            <a:endParaRPr sz="953" b="1" dirty="0">
              <a:solidFill>
                <a:schemeClr val="accent2">
                  <a:lumMod val="75000"/>
                </a:schemeClr>
              </a:solidFill>
            </a:endParaRPr>
          </a:p>
        </p:txBody>
      </p:sp>
      <p:cxnSp>
        <p:nvCxnSpPr>
          <p:cNvPr id="179" name="Google Shape;4786;p36">
            <a:extLst>
              <a:ext uri="{FF2B5EF4-FFF2-40B4-BE49-F238E27FC236}">
                <a16:creationId xmlns:a16="http://schemas.microsoft.com/office/drawing/2014/main" id="{3A6A15CC-ABFC-ABF0-A2FB-42140D7B25C8}"/>
              </a:ext>
            </a:extLst>
          </p:cNvPr>
          <p:cNvCxnSpPr>
            <a:cxnSpLocks/>
          </p:cNvCxnSpPr>
          <p:nvPr/>
        </p:nvCxnSpPr>
        <p:spPr>
          <a:xfrm flipH="1">
            <a:off x="2064232" y="5027926"/>
            <a:ext cx="162042" cy="235525"/>
          </a:xfrm>
          <a:prstGeom prst="straightConnector1">
            <a:avLst/>
          </a:prstGeom>
          <a:noFill/>
          <a:ln w="19050" cap="flat" cmpd="sng">
            <a:solidFill>
              <a:schemeClr val="dk1"/>
            </a:solidFill>
            <a:prstDash val="solid"/>
            <a:miter lim="800000"/>
            <a:headEnd type="none" w="sm" len="sm"/>
            <a:tailEnd type="none" w="sm" len="sm"/>
          </a:ln>
        </p:spPr>
      </p:cxnSp>
      <p:sp>
        <p:nvSpPr>
          <p:cNvPr id="180" name="Google Shape;4787;p36">
            <a:extLst>
              <a:ext uri="{FF2B5EF4-FFF2-40B4-BE49-F238E27FC236}">
                <a16:creationId xmlns:a16="http://schemas.microsoft.com/office/drawing/2014/main" id="{F17A13DF-2FBC-61B7-0F06-A33C55CC0EFF}"/>
              </a:ext>
            </a:extLst>
          </p:cNvPr>
          <p:cNvSpPr/>
          <p:nvPr/>
        </p:nvSpPr>
        <p:spPr>
          <a:xfrm>
            <a:off x="1905040" y="5198347"/>
            <a:ext cx="473431" cy="437141"/>
          </a:xfrm>
          <a:prstGeom prst="flowChartTerminator">
            <a:avLst/>
          </a:prstGeom>
          <a:noFill/>
          <a:ln>
            <a:noFill/>
          </a:ln>
        </p:spPr>
        <p:txBody>
          <a:bodyPr spcFirstLastPara="1" wrap="square" lIns="17417" tIns="8707" rIns="17417" bIns="8707" anchor="t" anchorCtr="0">
            <a:spAutoFit/>
          </a:bodyPr>
          <a:lstStyle/>
          <a:p>
            <a:pPr algn="ctr"/>
            <a:r>
              <a:rPr lang="en-US" sz="953" i="1" dirty="0">
                <a:solidFill>
                  <a:schemeClr val="dk1"/>
                </a:solidFill>
                <a:latin typeface="Calibri"/>
                <a:ea typeface="Calibri"/>
                <a:cs typeface="Calibri"/>
                <a:sym typeface="Calibri"/>
              </a:rPr>
              <a:t>4 Bytes</a:t>
            </a:r>
            <a:endParaRPr sz="953" dirty="0"/>
          </a:p>
          <a:p>
            <a:pPr algn="ctr"/>
            <a:r>
              <a:rPr lang="en-US" sz="953" i="1" dirty="0">
                <a:solidFill>
                  <a:schemeClr val="dk1"/>
                </a:solidFill>
                <a:latin typeface="Calibri"/>
                <a:ea typeface="Calibri"/>
                <a:cs typeface="Calibri"/>
                <a:sym typeface="Calibri"/>
              </a:rPr>
              <a:t>(k-</a:t>
            </a:r>
            <a:r>
              <a:rPr lang="en-US" sz="953" i="1" dirty="0" err="1">
                <a:solidFill>
                  <a:schemeClr val="dk1"/>
                </a:solidFill>
                <a:latin typeface="Calibri"/>
                <a:ea typeface="Calibri"/>
                <a:cs typeface="Calibri"/>
                <a:sym typeface="Calibri"/>
              </a:rPr>
              <a:t>mer</a:t>
            </a:r>
            <a:r>
              <a:rPr lang="en-US" sz="953" i="1" dirty="0">
                <a:solidFill>
                  <a:schemeClr val="dk1"/>
                </a:solidFill>
                <a:latin typeface="Calibri"/>
                <a:ea typeface="Calibri"/>
                <a:cs typeface="Calibri"/>
                <a:sym typeface="Calibri"/>
              </a:rPr>
              <a:t>)</a:t>
            </a:r>
            <a:endParaRPr sz="953" dirty="0"/>
          </a:p>
        </p:txBody>
      </p:sp>
      <p:cxnSp>
        <p:nvCxnSpPr>
          <p:cNvPr id="181" name="Google Shape;4788;p36">
            <a:extLst>
              <a:ext uri="{FF2B5EF4-FFF2-40B4-BE49-F238E27FC236}">
                <a16:creationId xmlns:a16="http://schemas.microsoft.com/office/drawing/2014/main" id="{984DCDC2-892A-E82A-D0A7-6E2CEA24F75C}"/>
              </a:ext>
            </a:extLst>
          </p:cNvPr>
          <p:cNvCxnSpPr>
            <a:cxnSpLocks/>
          </p:cNvCxnSpPr>
          <p:nvPr/>
        </p:nvCxnSpPr>
        <p:spPr>
          <a:xfrm flipH="1">
            <a:off x="3078514" y="5027926"/>
            <a:ext cx="162042" cy="235525"/>
          </a:xfrm>
          <a:prstGeom prst="straightConnector1">
            <a:avLst/>
          </a:prstGeom>
          <a:noFill/>
          <a:ln w="19050" cap="flat" cmpd="sng">
            <a:solidFill>
              <a:schemeClr val="dk1"/>
            </a:solidFill>
            <a:prstDash val="solid"/>
            <a:miter lim="800000"/>
            <a:headEnd type="none" w="sm" len="sm"/>
            <a:tailEnd type="none" w="sm" len="sm"/>
          </a:ln>
        </p:spPr>
      </p:cxnSp>
      <p:sp>
        <p:nvSpPr>
          <p:cNvPr id="182" name="Google Shape;4789;p36">
            <a:extLst>
              <a:ext uri="{FF2B5EF4-FFF2-40B4-BE49-F238E27FC236}">
                <a16:creationId xmlns:a16="http://schemas.microsoft.com/office/drawing/2014/main" id="{C65BA8DB-7BCB-75CF-2645-0B3411C8AF2D}"/>
              </a:ext>
            </a:extLst>
          </p:cNvPr>
          <p:cNvSpPr/>
          <p:nvPr/>
        </p:nvSpPr>
        <p:spPr>
          <a:xfrm>
            <a:off x="2886542" y="5209108"/>
            <a:ext cx="545982" cy="643350"/>
          </a:xfrm>
          <a:prstGeom prst="flowChartTerminator">
            <a:avLst/>
          </a:prstGeom>
          <a:noFill/>
          <a:ln>
            <a:noFill/>
          </a:ln>
        </p:spPr>
        <p:txBody>
          <a:bodyPr spcFirstLastPara="1" wrap="square" lIns="17417" tIns="8707" rIns="17417" bIns="8707" anchor="t" anchorCtr="0">
            <a:spAutoFit/>
          </a:bodyPr>
          <a:lstStyle/>
          <a:p>
            <a:pPr algn="ctr"/>
            <a:r>
              <a:rPr lang="en-US" sz="953" i="1">
                <a:solidFill>
                  <a:schemeClr val="dk1"/>
                </a:solidFill>
                <a:latin typeface="Calibri"/>
                <a:ea typeface="Calibri"/>
                <a:cs typeface="Calibri"/>
                <a:sym typeface="Calibri"/>
              </a:rPr>
              <a:t>10 Bytes</a:t>
            </a:r>
            <a:endParaRPr sz="953"/>
          </a:p>
          <a:p>
            <a:pPr algn="ctr"/>
            <a:r>
              <a:rPr lang="en-US" sz="953" i="1">
                <a:solidFill>
                  <a:schemeClr val="dk1"/>
                </a:solidFill>
                <a:latin typeface="Calibri"/>
                <a:ea typeface="Calibri"/>
                <a:cs typeface="Calibri"/>
                <a:sym typeface="Calibri"/>
              </a:rPr>
              <a:t>(mini-mizer)</a:t>
            </a:r>
            <a:endParaRPr sz="953"/>
          </a:p>
        </p:txBody>
      </p:sp>
      <p:sp>
        <p:nvSpPr>
          <p:cNvPr id="183" name="Google Shape;4790;p36">
            <a:extLst>
              <a:ext uri="{FF2B5EF4-FFF2-40B4-BE49-F238E27FC236}">
                <a16:creationId xmlns:a16="http://schemas.microsoft.com/office/drawing/2014/main" id="{EAA73B4F-2FF7-0B74-A5F9-9E7380D11B30}"/>
              </a:ext>
            </a:extLst>
          </p:cNvPr>
          <p:cNvSpPr/>
          <p:nvPr/>
        </p:nvSpPr>
        <p:spPr>
          <a:xfrm>
            <a:off x="3761856" y="5828798"/>
            <a:ext cx="1286513" cy="643350"/>
          </a:xfrm>
          <a:prstGeom prst="flowChartTerminator">
            <a:avLst/>
          </a:prstGeom>
          <a:noFill/>
          <a:ln>
            <a:noFill/>
          </a:ln>
        </p:spPr>
        <p:txBody>
          <a:bodyPr spcFirstLastPara="1" wrap="square" lIns="17417" tIns="8707" rIns="17417" bIns="8707" anchor="t" anchorCtr="0">
            <a:spAutoFit/>
          </a:bodyPr>
          <a:lstStyle/>
          <a:p>
            <a:pPr algn="ctr"/>
            <a:r>
              <a:rPr lang="en-US" sz="953" b="1" i="1" dirty="0">
                <a:solidFill>
                  <a:schemeClr val="accent2">
                    <a:lumMod val="75000"/>
                  </a:schemeClr>
                </a:solidFill>
                <a:latin typeface="Calibri"/>
                <a:ea typeface="Calibri"/>
                <a:cs typeface="Calibri"/>
                <a:sym typeface="Calibri"/>
              </a:rPr>
              <a:t>frequency </a:t>
            </a:r>
          </a:p>
          <a:p>
            <a:pPr algn="ctr"/>
            <a:r>
              <a:rPr lang="en-US" sz="953" b="1" i="1" dirty="0">
                <a:solidFill>
                  <a:schemeClr val="accent2">
                    <a:lumMod val="75000"/>
                  </a:schemeClr>
                </a:solidFill>
                <a:latin typeface="Calibri"/>
                <a:ea typeface="Calibri"/>
                <a:cs typeface="Calibri"/>
                <a:sym typeface="Calibri"/>
              </a:rPr>
              <a:t>threshold</a:t>
            </a:r>
          </a:p>
          <a:p>
            <a:pPr algn="ctr"/>
            <a:r>
              <a:rPr lang="en-US" sz="953" b="1" i="1" dirty="0">
                <a:solidFill>
                  <a:schemeClr val="accent2">
                    <a:lumMod val="75000"/>
                  </a:schemeClr>
                </a:solidFill>
                <a:latin typeface="Calibri"/>
                <a:cs typeface="Calibri"/>
                <a:sym typeface="Calibri"/>
              </a:rPr>
              <a:t>(INPUT)</a:t>
            </a:r>
            <a:endParaRPr sz="953" b="1" dirty="0">
              <a:solidFill>
                <a:schemeClr val="accent2">
                  <a:lumMod val="75000"/>
                </a:schemeClr>
              </a:solidFill>
            </a:endParaRPr>
          </a:p>
        </p:txBody>
      </p:sp>
      <p:cxnSp>
        <p:nvCxnSpPr>
          <p:cNvPr id="184" name="Google Shape;4791;p36">
            <a:extLst>
              <a:ext uri="{FF2B5EF4-FFF2-40B4-BE49-F238E27FC236}">
                <a16:creationId xmlns:a16="http://schemas.microsoft.com/office/drawing/2014/main" id="{EAE3A679-128D-2396-5937-10683062BB36}"/>
              </a:ext>
            </a:extLst>
          </p:cNvPr>
          <p:cNvCxnSpPr>
            <a:cxnSpLocks/>
          </p:cNvCxnSpPr>
          <p:nvPr/>
        </p:nvCxnSpPr>
        <p:spPr>
          <a:xfrm flipH="1">
            <a:off x="4348702" y="4383809"/>
            <a:ext cx="162042" cy="235525"/>
          </a:xfrm>
          <a:prstGeom prst="straightConnector1">
            <a:avLst/>
          </a:prstGeom>
          <a:noFill/>
          <a:ln w="19050" cap="flat" cmpd="sng">
            <a:solidFill>
              <a:schemeClr val="dk1"/>
            </a:solidFill>
            <a:prstDash val="solid"/>
            <a:miter lim="800000"/>
            <a:headEnd type="none" w="sm" len="sm"/>
            <a:tailEnd type="none" w="sm" len="sm"/>
          </a:ln>
        </p:spPr>
      </p:cxnSp>
      <p:cxnSp>
        <p:nvCxnSpPr>
          <p:cNvPr id="185" name="Google Shape;4792;p36">
            <a:extLst>
              <a:ext uri="{FF2B5EF4-FFF2-40B4-BE49-F238E27FC236}">
                <a16:creationId xmlns:a16="http://schemas.microsoft.com/office/drawing/2014/main" id="{1AC2CF62-1105-42BB-4994-80485C58AD87}"/>
              </a:ext>
            </a:extLst>
          </p:cNvPr>
          <p:cNvCxnSpPr>
            <a:cxnSpLocks/>
          </p:cNvCxnSpPr>
          <p:nvPr/>
        </p:nvCxnSpPr>
        <p:spPr>
          <a:xfrm flipH="1">
            <a:off x="5469232" y="4400088"/>
            <a:ext cx="162042" cy="235525"/>
          </a:xfrm>
          <a:prstGeom prst="straightConnector1">
            <a:avLst/>
          </a:prstGeom>
          <a:noFill/>
          <a:ln w="19050" cap="flat" cmpd="sng">
            <a:solidFill>
              <a:schemeClr val="dk1"/>
            </a:solidFill>
            <a:prstDash val="solid"/>
            <a:miter lim="800000"/>
            <a:headEnd type="none" w="sm" len="sm"/>
            <a:tailEnd type="none" w="sm" len="sm"/>
          </a:ln>
        </p:spPr>
      </p:cxnSp>
      <p:sp>
        <p:nvSpPr>
          <p:cNvPr id="186" name="Google Shape;4793;p36">
            <a:extLst>
              <a:ext uri="{FF2B5EF4-FFF2-40B4-BE49-F238E27FC236}">
                <a16:creationId xmlns:a16="http://schemas.microsoft.com/office/drawing/2014/main" id="{EE379272-1880-D3B8-9DC4-A80621507149}"/>
              </a:ext>
            </a:extLst>
          </p:cNvPr>
          <p:cNvSpPr/>
          <p:nvPr/>
        </p:nvSpPr>
        <p:spPr>
          <a:xfrm>
            <a:off x="5530164" y="4290183"/>
            <a:ext cx="665030" cy="437141"/>
          </a:xfrm>
          <a:prstGeom prst="flowChartTerminator">
            <a:avLst/>
          </a:prstGeom>
          <a:noFill/>
          <a:ln>
            <a:noFill/>
          </a:ln>
        </p:spPr>
        <p:txBody>
          <a:bodyPr spcFirstLastPara="1" wrap="square" lIns="17417" tIns="8707" rIns="17417" bIns="8707" anchor="t" anchorCtr="0">
            <a:spAutoFit/>
          </a:bodyPr>
          <a:lstStyle/>
          <a:p>
            <a:pPr algn="ctr"/>
            <a:r>
              <a:rPr lang="en-US" sz="953" i="1" dirty="0">
                <a:solidFill>
                  <a:schemeClr val="dk1"/>
                </a:solidFill>
                <a:latin typeface="Calibri"/>
                <a:ea typeface="Calibri"/>
                <a:cs typeface="Calibri"/>
                <a:sym typeface="Calibri"/>
              </a:rPr>
              <a:t>8 Bytes</a:t>
            </a:r>
            <a:endParaRPr sz="953" dirty="0"/>
          </a:p>
          <a:p>
            <a:pPr algn="ctr"/>
            <a:r>
              <a:rPr lang="en-US" sz="953" i="1" dirty="0">
                <a:solidFill>
                  <a:schemeClr val="dk1"/>
                </a:solidFill>
                <a:latin typeface="Calibri"/>
                <a:ea typeface="Calibri"/>
                <a:cs typeface="Calibri"/>
                <a:sym typeface="Calibri"/>
              </a:rPr>
              <a:t>seed</a:t>
            </a:r>
            <a:endParaRPr sz="953" dirty="0"/>
          </a:p>
        </p:txBody>
      </p:sp>
      <p:sp>
        <p:nvSpPr>
          <p:cNvPr id="187" name="Google Shape;4794;p36">
            <a:extLst>
              <a:ext uri="{FF2B5EF4-FFF2-40B4-BE49-F238E27FC236}">
                <a16:creationId xmlns:a16="http://schemas.microsoft.com/office/drawing/2014/main" id="{8CAC5631-0266-002F-4C51-361A5B213CB7}"/>
              </a:ext>
            </a:extLst>
          </p:cNvPr>
          <p:cNvSpPr/>
          <p:nvPr/>
        </p:nvSpPr>
        <p:spPr>
          <a:xfrm>
            <a:off x="6429505" y="4284536"/>
            <a:ext cx="722974" cy="1728485"/>
          </a:xfrm>
          <a:prstGeom prst="flowChartTerminator">
            <a:avLst/>
          </a:prstGeom>
          <a:noFill/>
          <a:ln>
            <a:noFill/>
          </a:ln>
        </p:spPr>
        <p:txBody>
          <a:bodyPr spcFirstLastPara="1" wrap="square" lIns="17417" tIns="8707" rIns="17417" bIns="8707" anchor="t" anchorCtr="0">
            <a:spAutoFit/>
          </a:bodyPr>
          <a:lstStyle/>
          <a:p>
            <a:pPr algn="ctr"/>
            <a:r>
              <a:rPr lang="en-US" sz="953" i="1" dirty="0">
                <a:solidFill>
                  <a:schemeClr val="dk1"/>
                </a:solidFill>
                <a:latin typeface="Calibri"/>
                <a:ea typeface="Calibri"/>
                <a:cs typeface="Calibri"/>
                <a:sym typeface="Calibri"/>
              </a:rPr>
              <a:t>minimizer start (a),</a:t>
            </a:r>
            <a:endParaRPr sz="953" dirty="0"/>
          </a:p>
          <a:p>
            <a:pPr algn="ctr"/>
            <a:r>
              <a:rPr lang="en-US" sz="953" i="1" dirty="0">
                <a:solidFill>
                  <a:schemeClr val="dk1"/>
                </a:solidFill>
                <a:latin typeface="Calibri"/>
                <a:ea typeface="Calibri"/>
                <a:cs typeface="Calibri"/>
                <a:sym typeface="Calibri"/>
              </a:rPr>
              <a:t>minimizer end (b),</a:t>
            </a:r>
            <a:endParaRPr sz="953" dirty="0"/>
          </a:p>
          <a:p>
            <a:pPr algn="ctr">
              <a:spcBef>
                <a:spcPts val="344"/>
              </a:spcBef>
            </a:pPr>
            <a:r>
              <a:rPr lang="en-US" sz="953" i="1" dirty="0">
                <a:solidFill>
                  <a:schemeClr val="dk1"/>
                </a:solidFill>
                <a:latin typeface="Calibri"/>
                <a:ea typeface="Calibri"/>
                <a:cs typeface="Calibri"/>
                <a:sym typeface="Calibri"/>
              </a:rPr>
              <a:t>seed </a:t>
            </a:r>
            <a:endParaRPr sz="953" dirty="0"/>
          </a:p>
          <a:p>
            <a:pPr algn="ctr"/>
            <a:r>
              <a:rPr lang="en-US" sz="953" i="1" dirty="0">
                <a:solidFill>
                  <a:schemeClr val="dk1"/>
                </a:solidFill>
                <a:latin typeface="Calibri"/>
                <a:ea typeface="Calibri"/>
                <a:cs typeface="Calibri"/>
                <a:sym typeface="Calibri"/>
              </a:rPr>
              <a:t>start (c),</a:t>
            </a:r>
            <a:endParaRPr sz="953" dirty="0"/>
          </a:p>
          <a:p>
            <a:pPr algn="ctr"/>
            <a:r>
              <a:rPr lang="en-US" sz="953" i="1" dirty="0">
                <a:solidFill>
                  <a:schemeClr val="dk1"/>
                </a:solidFill>
                <a:latin typeface="Calibri"/>
                <a:ea typeface="Calibri"/>
                <a:cs typeface="Calibri"/>
                <a:sym typeface="Calibri"/>
              </a:rPr>
              <a:t>seed </a:t>
            </a:r>
            <a:endParaRPr sz="953" dirty="0"/>
          </a:p>
          <a:p>
            <a:pPr algn="ctr"/>
            <a:r>
              <a:rPr lang="en-US" sz="953" i="1" dirty="0">
                <a:solidFill>
                  <a:schemeClr val="dk1"/>
                </a:solidFill>
                <a:latin typeface="Calibri"/>
                <a:ea typeface="Calibri"/>
                <a:cs typeface="Calibri"/>
                <a:sym typeface="Calibri"/>
              </a:rPr>
              <a:t>end (d)</a:t>
            </a:r>
            <a:endParaRPr sz="953" dirty="0"/>
          </a:p>
        </p:txBody>
      </p:sp>
      <p:cxnSp>
        <p:nvCxnSpPr>
          <p:cNvPr id="188" name="Google Shape;4795;p36">
            <a:extLst>
              <a:ext uri="{FF2B5EF4-FFF2-40B4-BE49-F238E27FC236}">
                <a16:creationId xmlns:a16="http://schemas.microsoft.com/office/drawing/2014/main" id="{5C05267D-4124-7DEE-2E8F-06C41D48BB31}"/>
              </a:ext>
            </a:extLst>
          </p:cNvPr>
          <p:cNvCxnSpPr>
            <a:cxnSpLocks/>
          </p:cNvCxnSpPr>
          <p:nvPr/>
        </p:nvCxnSpPr>
        <p:spPr>
          <a:xfrm rot="10800000">
            <a:off x="7346998" y="5633878"/>
            <a:ext cx="0" cy="295913"/>
          </a:xfrm>
          <a:prstGeom prst="straightConnector1">
            <a:avLst/>
          </a:prstGeom>
          <a:noFill/>
          <a:ln w="19050" cap="flat" cmpd="sng">
            <a:solidFill>
              <a:schemeClr val="dk1"/>
            </a:solidFill>
            <a:prstDash val="solid"/>
            <a:miter lim="800000"/>
            <a:headEnd type="none" w="sm" len="sm"/>
            <a:tailEnd type="triangle" w="med" len="med"/>
          </a:ln>
        </p:spPr>
      </p:cxnSp>
      <p:sp>
        <p:nvSpPr>
          <p:cNvPr id="189" name="Google Shape;4796;p36">
            <a:extLst>
              <a:ext uri="{FF2B5EF4-FFF2-40B4-BE49-F238E27FC236}">
                <a16:creationId xmlns:a16="http://schemas.microsoft.com/office/drawing/2014/main" id="{1E44D38E-6BDF-431A-811C-1538DA226D00}"/>
              </a:ext>
            </a:extLst>
          </p:cNvPr>
          <p:cNvSpPr/>
          <p:nvPr/>
        </p:nvSpPr>
        <p:spPr>
          <a:xfrm>
            <a:off x="6829374" y="5820466"/>
            <a:ext cx="1035251" cy="643350"/>
          </a:xfrm>
          <a:prstGeom prst="flowChartTerminator">
            <a:avLst/>
          </a:prstGeom>
          <a:noFill/>
          <a:ln>
            <a:noFill/>
          </a:ln>
        </p:spPr>
        <p:txBody>
          <a:bodyPr spcFirstLastPara="1" wrap="square" lIns="17417" tIns="8707" rIns="17417" bIns="8707" anchor="t" anchorCtr="0">
            <a:spAutoFit/>
          </a:bodyPr>
          <a:lstStyle/>
          <a:p>
            <a:pPr algn="ctr"/>
            <a:r>
              <a:rPr lang="en-US" sz="953" b="1" i="1" dirty="0">
                <a:solidFill>
                  <a:schemeClr val="accent2">
                    <a:lumMod val="75000"/>
                  </a:schemeClr>
                </a:solidFill>
                <a:latin typeface="Calibri"/>
                <a:ea typeface="Calibri"/>
                <a:cs typeface="Calibri"/>
                <a:sym typeface="Calibri"/>
              </a:rPr>
              <a:t>error rate, </a:t>
            </a:r>
            <a:endParaRPr sz="953" b="1" dirty="0">
              <a:solidFill>
                <a:schemeClr val="accent2">
                  <a:lumMod val="75000"/>
                </a:schemeClr>
              </a:solidFill>
            </a:endParaRPr>
          </a:p>
          <a:p>
            <a:pPr algn="ctr"/>
            <a:r>
              <a:rPr lang="en-US" sz="953" b="1" i="1" dirty="0">
                <a:solidFill>
                  <a:schemeClr val="accent2">
                    <a:lumMod val="75000"/>
                  </a:schemeClr>
                </a:solidFill>
                <a:latin typeface="Calibri"/>
                <a:ea typeface="Calibri"/>
                <a:cs typeface="Calibri"/>
                <a:sym typeface="Calibri"/>
              </a:rPr>
              <a:t>read length</a:t>
            </a:r>
          </a:p>
          <a:p>
            <a:pPr algn="ctr"/>
            <a:r>
              <a:rPr lang="en-US" sz="953" b="1" i="1" dirty="0">
                <a:solidFill>
                  <a:schemeClr val="accent2">
                    <a:lumMod val="75000"/>
                  </a:schemeClr>
                </a:solidFill>
                <a:latin typeface="Calibri"/>
                <a:cs typeface="Calibri"/>
                <a:sym typeface="Calibri"/>
              </a:rPr>
              <a:t>(INPUT)</a:t>
            </a:r>
            <a:endParaRPr sz="953" b="1" dirty="0">
              <a:solidFill>
                <a:schemeClr val="accent2">
                  <a:lumMod val="75000"/>
                </a:schemeClr>
              </a:solidFill>
            </a:endParaRPr>
          </a:p>
        </p:txBody>
      </p:sp>
      <p:sp>
        <p:nvSpPr>
          <p:cNvPr id="190" name="Google Shape;4797;p36">
            <a:extLst>
              <a:ext uri="{FF2B5EF4-FFF2-40B4-BE49-F238E27FC236}">
                <a16:creationId xmlns:a16="http://schemas.microsoft.com/office/drawing/2014/main" id="{63E01D93-FA3D-9846-70EB-DFB3E1884B07}"/>
              </a:ext>
            </a:extLst>
          </p:cNvPr>
          <p:cNvSpPr/>
          <p:nvPr/>
        </p:nvSpPr>
        <p:spPr>
          <a:xfrm>
            <a:off x="8126879" y="4863012"/>
            <a:ext cx="722974" cy="618623"/>
          </a:xfrm>
          <a:prstGeom prst="flowChartTerminator">
            <a:avLst/>
          </a:prstGeom>
          <a:noFill/>
          <a:ln>
            <a:noFill/>
          </a:ln>
        </p:spPr>
        <p:txBody>
          <a:bodyPr spcFirstLastPara="1" wrap="square" lIns="17417" tIns="0" rIns="17417" bIns="0" anchor="t" anchorCtr="0">
            <a:spAutoFit/>
          </a:bodyPr>
          <a:lstStyle/>
          <a:p>
            <a:pPr algn="ctr"/>
            <a:r>
              <a:rPr lang="en-US" sz="953" b="1" i="1" dirty="0">
                <a:solidFill>
                  <a:srgbClr val="C00000"/>
                </a:solidFill>
                <a:latin typeface="Calibri"/>
                <a:ea typeface="Calibri"/>
                <a:cs typeface="Calibri"/>
                <a:sym typeface="Calibri"/>
              </a:rPr>
              <a:t>candidate </a:t>
            </a:r>
            <a:endParaRPr sz="953" b="1" dirty="0">
              <a:solidFill>
                <a:srgbClr val="C00000"/>
              </a:solidFill>
            </a:endParaRPr>
          </a:p>
          <a:p>
            <a:pPr algn="ctr"/>
            <a:r>
              <a:rPr lang="en-US" sz="953" b="1" i="1" dirty="0">
                <a:solidFill>
                  <a:srgbClr val="C00000"/>
                </a:solidFill>
                <a:latin typeface="Calibri"/>
                <a:ea typeface="Calibri"/>
                <a:cs typeface="Calibri"/>
                <a:sym typeface="Calibri"/>
              </a:rPr>
              <a:t>subgraph</a:t>
            </a:r>
          </a:p>
          <a:p>
            <a:pPr algn="ctr"/>
            <a:r>
              <a:rPr lang="en-US" sz="953" b="1" i="1" dirty="0">
                <a:solidFill>
                  <a:srgbClr val="C00000"/>
                </a:solidFill>
                <a:latin typeface="Calibri"/>
                <a:cs typeface="Calibri"/>
                <a:sym typeface="Calibri"/>
              </a:rPr>
              <a:t>(OUTPUT)</a:t>
            </a:r>
            <a:endParaRPr sz="953" b="1" dirty="0">
              <a:solidFill>
                <a:srgbClr val="C00000"/>
              </a:solidFill>
            </a:endParaRPr>
          </a:p>
        </p:txBody>
      </p:sp>
      <p:cxnSp>
        <p:nvCxnSpPr>
          <p:cNvPr id="191" name="Google Shape;4798;p36">
            <a:extLst>
              <a:ext uri="{FF2B5EF4-FFF2-40B4-BE49-F238E27FC236}">
                <a16:creationId xmlns:a16="http://schemas.microsoft.com/office/drawing/2014/main" id="{1A7A37D2-8EA0-7C83-33E4-3C01B705BCCE}"/>
              </a:ext>
            </a:extLst>
          </p:cNvPr>
          <p:cNvCxnSpPr>
            <a:cxnSpLocks/>
          </p:cNvCxnSpPr>
          <p:nvPr/>
        </p:nvCxnSpPr>
        <p:spPr>
          <a:xfrm>
            <a:off x="3861419" y="4238999"/>
            <a:ext cx="836134" cy="788904"/>
          </a:xfrm>
          <a:prstGeom prst="bentConnector3">
            <a:avLst>
              <a:gd name="adj1" fmla="val 68943"/>
            </a:avLst>
          </a:prstGeom>
          <a:noFill/>
          <a:ln w="19050" cap="flat" cmpd="sng">
            <a:solidFill>
              <a:schemeClr val="dk1"/>
            </a:solidFill>
            <a:prstDash val="solid"/>
            <a:miter lim="800000"/>
            <a:headEnd type="none" w="sm" len="sm"/>
            <a:tailEnd type="triangle" w="med" len="med"/>
          </a:ln>
        </p:spPr>
      </p:cxnSp>
      <p:cxnSp>
        <p:nvCxnSpPr>
          <p:cNvPr id="192" name="Google Shape;4799;p36">
            <a:extLst>
              <a:ext uri="{FF2B5EF4-FFF2-40B4-BE49-F238E27FC236}">
                <a16:creationId xmlns:a16="http://schemas.microsoft.com/office/drawing/2014/main" id="{660703E1-FD5F-A884-6FF1-B15F01C6060F}"/>
              </a:ext>
            </a:extLst>
          </p:cNvPr>
          <p:cNvCxnSpPr>
            <a:cxnSpLocks/>
          </p:cNvCxnSpPr>
          <p:nvPr/>
        </p:nvCxnSpPr>
        <p:spPr>
          <a:xfrm>
            <a:off x="3861418" y="4238998"/>
            <a:ext cx="0" cy="449741"/>
          </a:xfrm>
          <a:prstGeom prst="straightConnector1">
            <a:avLst/>
          </a:prstGeom>
          <a:noFill/>
          <a:ln w="19050" cap="flat" cmpd="sng">
            <a:solidFill>
              <a:schemeClr val="dk1"/>
            </a:solidFill>
            <a:prstDash val="solid"/>
            <a:miter lim="800000"/>
            <a:headEnd type="none" w="sm" len="sm"/>
            <a:tailEnd type="none" w="sm" len="sm"/>
          </a:ln>
        </p:spPr>
      </p:cxnSp>
      <p:cxnSp>
        <p:nvCxnSpPr>
          <p:cNvPr id="193" name="Google Shape;4800;p36">
            <a:extLst>
              <a:ext uri="{FF2B5EF4-FFF2-40B4-BE49-F238E27FC236}">
                <a16:creationId xmlns:a16="http://schemas.microsoft.com/office/drawing/2014/main" id="{A4DB0CE9-73D1-B00F-083A-9DC6E88822EF}"/>
              </a:ext>
            </a:extLst>
          </p:cNvPr>
          <p:cNvCxnSpPr>
            <a:cxnSpLocks/>
          </p:cNvCxnSpPr>
          <p:nvPr/>
        </p:nvCxnSpPr>
        <p:spPr>
          <a:xfrm>
            <a:off x="4998143" y="4238999"/>
            <a:ext cx="836134" cy="920922"/>
          </a:xfrm>
          <a:prstGeom prst="bentConnector3">
            <a:avLst>
              <a:gd name="adj1" fmla="val 66054"/>
            </a:avLst>
          </a:prstGeom>
          <a:noFill/>
          <a:ln w="19050" cap="flat" cmpd="sng">
            <a:solidFill>
              <a:schemeClr val="dk1"/>
            </a:solidFill>
            <a:prstDash val="solid"/>
            <a:miter lim="800000"/>
            <a:headEnd type="none" w="sm" len="sm"/>
            <a:tailEnd type="triangle" w="med" len="med"/>
          </a:ln>
        </p:spPr>
      </p:cxnSp>
      <p:sp>
        <p:nvSpPr>
          <p:cNvPr id="194" name="Google Shape;4801;p36">
            <a:extLst>
              <a:ext uri="{FF2B5EF4-FFF2-40B4-BE49-F238E27FC236}">
                <a16:creationId xmlns:a16="http://schemas.microsoft.com/office/drawing/2014/main" id="{2BBE1514-513D-4F8E-DFCE-E74215532682}"/>
              </a:ext>
            </a:extLst>
          </p:cNvPr>
          <p:cNvSpPr/>
          <p:nvPr/>
        </p:nvSpPr>
        <p:spPr>
          <a:xfrm>
            <a:off x="4383750" y="4293812"/>
            <a:ext cx="665030" cy="437141"/>
          </a:xfrm>
          <a:prstGeom prst="flowChartTerminator">
            <a:avLst/>
          </a:prstGeom>
          <a:noFill/>
          <a:ln>
            <a:noFill/>
          </a:ln>
        </p:spPr>
        <p:txBody>
          <a:bodyPr spcFirstLastPara="1" wrap="square" lIns="17417" tIns="8707" rIns="17417" bIns="8707" anchor="t" anchorCtr="0">
            <a:spAutoFit/>
          </a:bodyPr>
          <a:lstStyle/>
          <a:p>
            <a:pPr algn="ctr"/>
            <a:r>
              <a:rPr lang="en-US" sz="953" i="1" dirty="0">
                <a:solidFill>
                  <a:schemeClr val="dk1"/>
                </a:solidFill>
                <a:latin typeface="Calibri"/>
                <a:ea typeface="Calibri"/>
                <a:cs typeface="Calibri"/>
                <a:sym typeface="Calibri"/>
              </a:rPr>
              <a:t>2 Bytes frequency</a:t>
            </a:r>
            <a:endParaRPr sz="953" dirty="0"/>
          </a:p>
        </p:txBody>
      </p:sp>
      <p:cxnSp>
        <p:nvCxnSpPr>
          <p:cNvPr id="195" name="Google Shape;4799;p36">
            <a:extLst>
              <a:ext uri="{FF2B5EF4-FFF2-40B4-BE49-F238E27FC236}">
                <a16:creationId xmlns:a16="http://schemas.microsoft.com/office/drawing/2014/main" id="{35403178-F71C-B1C2-4CEC-948A2106378A}"/>
              </a:ext>
            </a:extLst>
          </p:cNvPr>
          <p:cNvCxnSpPr>
            <a:cxnSpLocks/>
          </p:cNvCxnSpPr>
          <p:nvPr/>
        </p:nvCxnSpPr>
        <p:spPr>
          <a:xfrm>
            <a:off x="7365195" y="3804734"/>
            <a:ext cx="0" cy="891540"/>
          </a:xfrm>
          <a:prstGeom prst="straightConnector1">
            <a:avLst/>
          </a:prstGeom>
          <a:noFill/>
          <a:ln w="19050" cap="flat" cmpd="sng">
            <a:solidFill>
              <a:schemeClr val="tx1"/>
            </a:solidFill>
            <a:prstDash val="solid"/>
            <a:miter lim="800000"/>
            <a:headEnd type="none" w="sm" len="sm"/>
            <a:tailEnd type="none" w="sm" len="sm"/>
          </a:ln>
        </p:spPr>
      </p:cxnSp>
      <p:cxnSp>
        <p:nvCxnSpPr>
          <p:cNvPr id="196" name="Google Shape;4798;p36">
            <a:extLst>
              <a:ext uri="{FF2B5EF4-FFF2-40B4-BE49-F238E27FC236}">
                <a16:creationId xmlns:a16="http://schemas.microsoft.com/office/drawing/2014/main" id="{A1F4BB08-AECE-0253-A847-8143444E92E5}"/>
              </a:ext>
            </a:extLst>
          </p:cNvPr>
          <p:cNvCxnSpPr>
            <a:cxnSpLocks/>
          </p:cNvCxnSpPr>
          <p:nvPr/>
        </p:nvCxnSpPr>
        <p:spPr>
          <a:xfrm>
            <a:off x="7364663" y="3810092"/>
            <a:ext cx="836134" cy="1371600"/>
          </a:xfrm>
          <a:prstGeom prst="bentConnector3">
            <a:avLst>
              <a:gd name="adj1" fmla="val 68943"/>
            </a:avLst>
          </a:prstGeom>
          <a:noFill/>
          <a:ln w="19050" cap="flat" cmpd="sng">
            <a:solidFill>
              <a:schemeClr val="dk1"/>
            </a:solidFill>
            <a:prstDash val="solid"/>
            <a:miter lim="800000"/>
            <a:headEnd type="none" w="sm" len="sm"/>
            <a:tailEnd type="triangle" w="med" len="med"/>
          </a:ln>
        </p:spPr>
      </p:cxnSp>
    </p:spTree>
    <p:extLst>
      <p:ext uri="{BB962C8B-B14F-4D97-AF65-F5344CB8AC3E}">
        <p14:creationId xmlns:p14="http://schemas.microsoft.com/office/powerpoint/2010/main" val="3512113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7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7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9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5" grpId="0" animBg="1"/>
      <p:bldP spid="166" grpId="0" animBg="1"/>
      <p:bldP spid="167" grpId="0" animBg="1"/>
      <p:bldP spid="168" grpId="0" animBg="1"/>
      <p:bldP spid="169" grpId="0" animBg="1"/>
      <p:bldP spid="170" grpId="0" animBg="1"/>
      <p:bldP spid="171" grpId="0" animBg="1"/>
      <p:bldP spid="178" grpId="0"/>
      <p:bldP spid="190"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696"/>
        <p:cNvGrpSpPr/>
        <p:nvPr/>
      </p:nvGrpSpPr>
      <p:grpSpPr>
        <a:xfrm>
          <a:off x="0" y="0"/>
          <a:ext cx="0" cy="0"/>
          <a:chOff x="0" y="0"/>
          <a:chExt cx="0" cy="0"/>
        </a:xfrm>
      </p:grpSpPr>
      <p:sp>
        <p:nvSpPr>
          <p:cNvPr id="3" name="Title 2">
            <a:extLst>
              <a:ext uri="{FF2B5EF4-FFF2-40B4-BE49-F238E27FC236}">
                <a16:creationId xmlns:a16="http://schemas.microsoft.com/office/drawing/2014/main" id="{AD59D520-5920-AB4E-A3ED-7922AA4BC1C3}"/>
              </a:ext>
            </a:extLst>
          </p:cNvPr>
          <p:cNvSpPr>
            <a:spLocks noGrp="1"/>
          </p:cNvSpPr>
          <p:nvPr>
            <p:ph type="title"/>
          </p:nvPr>
        </p:nvSpPr>
        <p:spPr/>
        <p:txBody>
          <a:bodyPr>
            <a:normAutofit fontScale="90000"/>
          </a:bodyPr>
          <a:lstStyle/>
          <a:p>
            <a:r>
              <a:rPr lang="en-US" dirty="0"/>
              <a:t>BitAlign HW</a:t>
            </a:r>
          </a:p>
        </p:txBody>
      </p:sp>
      <p:sp>
        <p:nvSpPr>
          <p:cNvPr id="4" name="Slide Number Placeholder 3">
            <a:extLst>
              <a:ext uri="{FF2B5EF4-FFF2-40B4-BE49-F238E27FC236}">
                <a16:creationId xmlns:a16="http://schemas.microsoft.com/office/drawing/2014/main" id="{70869F66-9577-FF48-A7F7-63DD640C9C85}"/>
              </a:ext>
            </a:extLst>
          </p:cNvPr>
          <p:cNvSpPr>
            <a:spLocks noGrp="1"/>
          </p:cNvSpPr>
          <p:nvPr>
            <p:ph type="sldNum" sz="quarter" idx="10"/>
          </p:nvPr>
        </p:nvSpPr>
        <p:spPr/>
        <p:txBody>
          <a:bodyPr/>
          <a:lstStyle/>
          <a:p>
            <a:fld id="{BE67019E-6B59-9444-A8F8-0CFAB6B6981D}" type="slidenum">
              <a:rPr lang="en-US" smtClean="0"/>
              <a:pPr/>
              <a:t>56</a:t>
            </a:fld>
            <a:endParaRPr lang="en-US" dirty="0"/>
          </a:p>
        </p:txBody>
      </p:sp>
      <p:sp>
        <p:nvSpPr>
          <p:cNvPr id="2" name="Rectangle 1">
            <a:extLst>
              <a:ext uri="{FF2B5EF4-FFF2-40B4-BE49-F238E27FC236}">
                <a16:creationId xmlns:a16="http://schemas.microsoft.com/office/drawing/2014/main" id="{2319DCD6-0A1E-DE48-8766-AE5C9E6D6995}"/>
              </a:ext>
            </a:extLst>
          </p:cNvPr>
          <p:cNvSpPr/>
          <p:nvPr/>
        </p:nvSpPr>
        <p:spPr>
          <a:xfrm>
            <a:off x="366962" y="1166336"/>
            <a:ext cx="8410073" cy="2337563"/>
          </a:xfrm>
          <a:prstGeom prst="rect">
            <a:avLst/>
          </a:prstGeom>
        </p:spPr>
        <p:txBody>
          <a:bodyPr wrap="square">
            <a:spAutoFit/>
          </a:bodyPr>
          <a:lstStyle/>
          <a:p>
            <a:pPr marL="342900" indent="-342900">
              <a:lnSpc>
                <a:spcPct val="110000"/>
              </a:lnSpc>
              <a:spcAft>
                <a:spcPts val="600"/>
              </a:spcAft>
              <a:buClr>
                <a:srgbClr val="0070C0"/>
              </a:buClr>
              <a:buFont typeface="Wingdings" pitchFamily="2" charset="2"/>
              <a:buChar char="q"/>
            </a:pPr>
            <a:r>
              <a:rPr lang="en-US" sz="2000" dirty="0">
                <a:solidFill>
                  <a:srgbClr val="00B050"/>
                </a:solidFill>
                <a:latin typeface="Corbel" panose="020B0503020204020204" pitchFamily="34" charset="0"/>
              </a:rPr>
              <a:t>Linear cyclic systolic array-based accelerator</a:t>
            </a:r>
          </a:p>
          <a:p>
            <a:pPr marL="342900" indent="-342900">
              <a:lnSpc>
                <a:spcPct val="110000"/>
              </a:lnSpc>
              <a:spcAft>
                <a:spcPts val="600"/>
              </a:spcAft>
              <a:buClr>
                <a:srgbClr val="0070C0"/>
              </a:buClr>
              <a:buFont typeface="Wingdings" pitchFamily="2" charset="2"/>
              <a:buChar char="q"/>
            </a:pPr>
            <a:r>
              <a:rPr lang="en-US" sz="2000" dirty="0">
                <a:latin typeface="Corbel" panose="020B0503020204020204" pitchFamily="34" charset="0"/>
              </a:rPr>
              <a:t>Incorporates </a:t>
            </a:r>
            <a:r>
              <a:rPr lang="en-US" sz="2000" i="1" dirty="0">
                <a:solidFill>
                  <a:srgbClr val="8FC56D"/>
                </a:solidFill>
                <a:latin typeface="Corbel" panose="020B0503020204020204" pitchFamily="34" charset="0"/>
              </a:rPr>
              <a:t>hop queue registers </a:t>
            </a:r>
            <a:r>
              <a:rPr lang="en-US" sz="2000" dirty="0">
                <a:latin typeface="Corbel" panose="020B0503020204020204" pitchFamily="34" charset="0"/>
              </a:rPr>
              <a:t>to feed the bitvectors of non-neighboring characters/nodes (i.e., </a:t>
            </a:r>
            <a:r>
              <a:rPr lang="en-US" sz="2000" i="1" dirty="0">
                <a:latin typeface="Corbel" panose="020B0503020204020204" pitchFamily="34" charset="0"/>
              </a:rPr>
              <a:t>hops</a:t>
            </a:r>
            <a:r>
              <a:rPr lang="en-US" sz="2000" dirty="0">
                <a:latin typeface="Corbel" panose="020B0503020204020204" pitchFamily="34" charset="0"/>
              </a:rPr>
              <a:t>)</a:t>
            </a:r>
          </a:p>
          <a:p>
            <a:pPr marL="342900" indent="-342900">
              <a:lnSpc>
                <a:spcPct val="110000"/>
              </a:lnSpc>
              <a:spcAft>
                <a:spcPts val="600"/>
              </a:spcAft>
              <a:buClr>
                <a:srgbClr val="0070C0"/>
              </a:buClr>
              <a:buFont typeface="Wingdings" pitchFamily="2" charset="2"/>
              <a:buChar char="q"/>
            </a:pPr>
            <a:r>
              <a:rPr lang="en-US" sz="2000" dirty="0">
                <a:latin typeface="Corbel" panose="020B0503020204020204" pitchFamily="34" charset="0"/>
              </a:rPr>
              <a:t>We implement the hop information between nodes of the graph as an adjacency matrix called </a:t>
            </a:r>
            <a:r>
              <a:rPr lang="en-US" sz="2000" b="1" dirty="0" err="1">
                <a:latin typeface="Corbel" panose="020B0503020204020204" pitchFamily="34" charset="0"/>
              </a:rPr>
              <a:t>HopBits</a:t>
            </a:r>
            <a:endParaRPr lang="en-US" sz="2000" b="1" dirty="0">
              <a:latin typeface="Corbel" panose="020B0503020204020204" pitchFamily="34" charset="0"/>
            </a:endParaRPr>
          </a:p>
          <a:p>
            <a:pPr marL="342900" indent="-342900">
              <a:lnSpc>
                <a:spcPct val="110000"/>
              </a:lnSpc>
              <a:spcAft>
                <a:spcPts val="600"/>
              </a:spcAft>
              <a:buClr>
                <a:srgbClr val="0070C0"/>
              </a:buClr>
              <a:buFont typeface="Wingdings" pitchFamily="2" charset="2"/>
              <a:buChar char="q"/>
            </a:pPr>
            <a:r>
              <a:rPr lang="en-US" sz="2000" dirty="0">
                <a:latin typeface="Corbel" panose="020B0503020204020204" pitchFamily="34" charset="0"/>
              </a:rPr>
              <a:t>Based on empirical analysis, we select </a:t>
            </a:r>
            <a:r>
              <a:rPr lang="en-US" sz="2000" b="1" dirty="0">
                <a:latin typeface="Calibri" panose="020F0502020204030204" pitchFamily="34" charset="0"/>
                <a:cs typeface="Calibri" panose="020F0502020204030204" pitchFamily="34" charset="0"/>
              </a:rPr>
              <a:t>12</a:t>
            </a:r>
            <a:r>
              <a:rPr lang="en-US" sz="2000" dirty="0">
                <a:latin typeface="Corbel" panose="020B0503020204020204" pitchFamily="34" charset="0"/>
              </a:rPr>
              <a:t> as the </a:t>
            </a:r>
            <a:r>
              <a:rPr lang="en-US" sz="2000" i="1" dirty="0">
                <a:latin typeface="Corbel" panose="020B0503020204020204" pitchFamily="34" charset="0"/>
              </a:rPr>
              <a:t>hop limit</a:t>
            </a:r>
          </a:p>
        </p:txBody>
      </p:sp>
      <p:sp>
        <p:nvSpPr>
          <p:cNvPr id="80" name="Google Shape;4998;p43">
            <a:extLst>
              <a:ext uri="{FF2B5EF4-FFF2-40B4-BE49-F238E27FC236}">
                <a16:creationId xmlns:a16="http://schemas.microsoft.com/office/drawing/2014/main" id="{28A5A6F7-FD77-A52A-D0DA-CB48DD434F03}"/>
              </a:ext>
            </a:extLst>
          </p:cNvPr>
          <p:cNvSpPr/>
          <p:nvPr/>
        </p:nvSpPr>
        <p:spPr>
          <a:xfrm>
            <a:off x="2704836" y="3738613"/>
            <a:ext cx="1025539" cy="512506"/>
          </a:xfrm>
          <a:prstGeom prst="roundRect">
            <a:avLst>
              <a:gd name="adj" fmla="val 6354"/>
            </a:avLst>
          </a:prstGeom>
          <a:solidFill>
            <a:srgbClr val="D0CECE"/>
          </a:solidFill>
          <a:ln w="12700" cap="flat" cmpd="sng">
            <a:solidFill>
              <a:srgbClr val="000000"/>
            </a:solidFill>
            <a:prstDash val="solid"/>
            <a:round/>
            <a:headEnd type="none" w="sm" len="sm"/>
            <a:tailEnd type="none" w="sm" len="sm"/>
          </a:ln>
        </p:spPr>
        <p:txBody>
          <a:bodyPr spcFirstLastPara="1" wrap="square" lIns="0" tIns="36000" rIns="0" bIns="36000"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n-US" sz="1090" b="1" i="0" u="none" strike="noStrike" kern="0" cap="none" spc="0" normalizeH="0" baseline="0" noProof="0" dirty="0">
                <a:ln>
                  <a:noFill/>
                </a:ln>
                <a:solidFill>
                  <a:srgbClr val="222A35"/>
                </a:solidFill>
                <a:effectLst/>
                <a:uLnTx/>
                <a:uFillTx/>
                <a:ea typeface="Corbel"/>
                <a:cs typeface="Corbel"/>
                <a:sym typeface="Corbel"/>
              </a:rPr>
              <a:t>Bitvector </a:t>
            </a:r>
            <a:r>
              <a:rPr kumimoji="0" lang="en-US" sz="1090" b="1" i="0" u="none" strike="noStrike" kern="0" cap="none" spc="0" normalizeH="0" baseline="0" noProof="0" dirty="0" err="1">
                <a:ln>
                  <a:noFill/>
                </a:ln>
                <a:solidFill>
                  <a:srgbClr val="222A35"/>
                </a:solidFill>
                <a:effectLst/>
                <a:uLnTx/>
                <a:uFillTx/>
                <a:ea typeface="Corbel"/>
                <a:cs typeface="Corbel"/>
                <a:sym typeface="Corbel"/>
              </a:rPr>
              <a:t>Scratchpad</a:t>
            </a:r>
            <a:r>
              <a:rPr kumimoji="0" lang="en-US" sz="1090" b="1" i="0" u="none" strike="noStrike" kern="0" cap="none" spc="0" normalizeH="0" baseline="-25000" noProof="0" dirty="0" err="1">
                <a:ln>
                  <a:noFill/>
                </a:ln>
                <a:solidFill>
                  <a:srgbClr val="222A35"/>
                </a:solidFill>
                <a:effectLst/>
                <a:uLnTx/>
                <a:uFillTx/>
                <a:ea typeface="Corbel"/>
                <a:cs typeface="Corbel"/>
                <a:sym typeface="Corbel"/>
              </a:rPr>
              <a:t>x</a:t>
            </a:r>
            <a:endParaRPr kumimoji="0" sz="1090" b="1" i="0" u="none" strike="noStrike" kern="0" cap="none" spc="0" normalizeH="0" baseline="-25000" noProof="0" dirty="0">
              <a:ln>
                <a:noFill/>
              </a:ln>
              <a:solidFill>
                <a:srgbClr val="222A35"/>
              </a:solidFill>
              <a:effectLst/>
              <a:uLnTx/>
              <a:uFillTx/>
              <a:ea typeface="Corbel"/>
              <a:cs typeface="Corbel"/>
              <a:sym typeface="Corbel"/>
            </a:endParaRPr>
          </a:p>
        </p:txBody>
      </p:sp>
      <p:sp>
        <p:nvSpPr>
          <p:cNvPr id="81" name="Google Shape;4999;p43">
            <a:extLst>
              <a:ext uri="{FF2B5EF4-FFF2-40B4-BE49-F238E27FC236}">
                <a16:creationId xmlns:a16="http://schemas.microsoft.com/office/drawing/2014/main" id="{6E916C40-2896-9FA5-F96B-0C485A4FBEBE}"/>
              </a:ext>
            </a:extLst>
          </p:cNvPr>
          <p:cNvSpPr/>
          <p:nvPr/>
        </p:nvSpPr>
        <p:spPr>
          <a:xfrm>
            <a:off x="2704837" y="4942074"/>
            <a:ext cx="1025538" cy="1513539"/>
          </a:xfrm>
          <a:prstGeom prst="rect">
            <a:avLst/>
          </a:prstGeom>
          <a:solidFill>
            <a:srgbClr val="70AD47">
              <a:lumMod val="60000"/>
              <a:lumOff val="40000"/>
            </a:srgbClr>
          </a:solidFill>
          <a:ln w="1270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sz="1100" b="0" i="0" u="none" strike="noStrike" kern="0" cap="none" spc="0" normalizeH="0" baseline="0" noProof="0">
              <a:ln>
                <a:noFill/>
              </a:ln>
              <a:solidFill>
                <a:srgbClr val="FFFFFF"/>
              </a:solidFill>
              <a:effectLst/>
              <a:uLnTx/>
              <a:uFillTx/>
              <a:ea typeface="Corbel"/>
              <a:cs typeface="Corbel"/>
              <a:sym typeface="Corbel"/>
            </a:endParaRPr>
          </a:p>
        </p:txBody>
      </p:sp>
      <p:cxnSp>
        <p:nvCxnSpPr>
          <p:cNvPr id="82" name="Google Shape;5000;p43">
            <a:extLst>
              <a:ext uri="{FF2B5EF4-FFF2-40B4-BE49-F238E27FC236}">
                <a16:creationId xmlns:a16="http://schemas.microsoft.com/office/drawing/2014/main" id="{AF7D3C86-D780-5FCE-054F-831BF5263A1D}"/>
              </a:ext>
            </a:extLst>
          </p:cNvPr>
          <p:cNvCxnSpPr/>
          <p:nvPr/>
        </p:nvCxnSpPr>
        <p:spPr>
          <a:xfrm>
            <a:off x="2491581" y="5244715"/>
            <a:ext cx="212384" cy="0"/>
          </a:xfrm>
          <a:prstGeom prst="straightConnector1">
            <a:avLst/>
          </a:prstGeom>
          <a:noFill/>
          <a:ln w="12700" cap="flat" cmpd="sng">
            <a:solidFill>
              <a:srgbClr val="7030A0"/>
            </a:solidFill>
            <a:prstDash val="solid"/>
            <a:miter lim="800000"/>
            <a:headEnd type="none" w="sm" len="sm"/>
            <a:tailEnd type="triangle" w="med" len="med"/>
          </a:ln>
        </p:spPr>
      </p:cxnSp>
      <p:cxnSp>
        <p:nvCxnSpPr>
          <p:cNvPr id="83" name="Google Shape;5001;p43">
            <a:extLst>
              <a:ext uri="{FF2B5EF4-FFF2-40B4-BE49-F238E27FC236}">
                <a16:creationId xmlns:a16="http://schemas.microsoft.com/office/drawing/2014/main" id="{F2BF5E4D-B3DE-8736-0A47-A2CD67AF0A0D}"/>
              </a:ext>
            </a:extLst>
          </p:cNvPr>
          <p:cNvCxnSpPr/>
          <p:nvPr/>
        </p:nvCxnSpPr>
        <p:spPr>
          <a:xfrm rot="10800000" flipH="1">
            <a:off x="2481729" y="5573625"/>
            <a:ext cx="221457" cy="5051"/>
          </a:xfrm>
          <a:prstGeom prst="straightConnector1">
            <a:avLst/>
          </a:prstGeom>
          <a:noFill/>
          <a:ln w="12700" cap="flat" cmpd="sng">
            <a:solidFill>
              <a:srgbClr val="000000"/>
            </a:solidFill>
            <a:prstDash val="solid"/>
            <a:miter lim="800000"/>
            <a:headEnd type="none" w="sm" len="sm"/>
            <a:tailEnd type="triangle" w="med" len="med"/>
          </a:ln>
        </p:spPr>
      </p:cxnSp>
      <p:sp>
        <p:nvSpPr>
          <p:cNvPr id="84" name="Google Shape;5002;p43">
            <a:extLst>
              <a:ext uri="{FF2B5EF4-FFF2-40B4-BE49-F238E27FC236}">
                <a16:creationId xmlns:a16="http://schemas.microsoft.com/office/drawing/2014/main" id="{F12EBA4F-BEB8-AD70-0670-ED96D4E1CAFF}"/>
              </a:ext>
            </a:extLst>
          </p:cNvPr>
          <p:cNvSpPr/>
          <p:nvPr/>
        </p:nvSpPr>
        <p:spPr>
          <a:xfrm>
            <a:off x="3117693" y="5100715"/>
            <a:ext cx="200025" cy="288000"/>
          </a:xfrm>
          <a:prstGeom prst="roundRect">
            <a:avLst>
              <a:gd name="adj" fmla="val 12004"/>
            </a:avLst>
          </a:prstGeom>
          <a:solidFill>
            <a:srgbClr val="E7E6E6"/>
          </a:solidFill>
          <a:ln w="12700"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n-US" sz="1100" b="1" i="0" u="none" strike="noStrike" kern="0" cap="none" spc="0" normalizeH="0" baseline="0" noProof="0" dirty="0">
                <a:ln>
                  <a:noFill/>
                </a:ln>
                <a:solidFill>
                  <a:srgbClr val="000000"/>
                </a:solidFill>
                <a:effectLst/>
                <a:uLnTx/>
                <a:uFillTx/>
                <a:ea typeface="Corbel"/>
                <a:cs typeface="Corbel"/>
                <a:sym typeface="Corbel"/>
              </a:rPr>
              <a:t>PC</a:t>
            </a: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85" name="Google Shape;5003;p43">
            <a:extLst>
              <a:ext uri="{FF2B5EF4-FFF2-40B4-BE49-F238E27FC236}">
                <a16:creationId xmlns:a16="http://schemas.microsoft.com/office/drawing/2014/main" id="{DBD983DD-FB89-E99E-6A0D-5AA4D217524F}"/>
              </a:ext>
            </a:extLst>
          </p:cNvPr>
          <p:cNvSpPr/>
          <p:nvPr/>
        </p:nvSpPr>
        <p:spPr>
          <a:xfrm>
            <a:off x="3287409" y="5474118"/>
            <a:ext cx="187562" cy="318429"/>
          </a:xfrm>
          <a:prstGeom prst="rect">
            <a:avLst/>
          </a:prstGeom>
          <a:solidFill>
            <a:srgbClr val="F2F2F2"/>
          </a:solidFill>
          <a:ln w="1270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algn="ctr" defTabSz="914400">
              <a:buClr>
                <a:srgbClr val="000000"/>
              </a:buClr>
              <a:buFont typeface="Arial"/>
              <a:buNone/>
            </a:pPr>
            <a:endParaRPr sz="1100" kern="0">
              <a:solidFill>
                <a:srgbClr val="FFFFFF"/>
              </a:solidFill>
              <a:ea typeface="Corbel"/>
              <a:cs typeface="Corbel"/>
              <a:sym typeface="Corbel"/>
            </a:endParaRPr>
          </a:p>
        </p:txBody>
      </p:sp>
      <p:sp>
        <p:nvSpPr>
          <p:cNvPr id="86" name="Google Shape;5004;p43">
            <a:extLst>
              <a:ext uri="{FF2B5EF4-FFF2-40B4-BE49-F238E27FC236}">
                <a16:creationId xmlns:a16="http://schemas.microsoft.com/office/drawing/2014/main" id="{4463D3B6-1107-9622-0F78-EC0382C4CE06}"/>
              </a:ext>
            </a:extLst>
          </p:cNvPr>
          <p:cNvSpPr/>
          <p:nvPr/>
        </p:nvSpPr>
        <p:spPr>
          <a:xfrm rot="5400000">
            <a:off x="3272274" y="5697249"/>
            <a:ext cx="73938" cy="43669"/>
          </a:xfrm>
          <a:prstGeom prst="triangle">
            <a:avLst>
              <a:gd name="adj" fmla="val 50000"/>
            </a:avLst>
          </a:prstGeom>
          <a:solidFill>
            <a:srgbClr val="F2F2F2"/>
          </a:solidFill>
          <a:ln w="1270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algn="ctr" defTabSz="914400">
              <a:buClr>
                <a:srgbClr val="000000"/>
              </a:buClr>
              <a:buFont typeface="Arial"/>
              <a:buNone/>
            </a:pPr>
            <a:endParaRPr sz="1100" kern="0">
              <a:solidFill>
                <a:srgbClr val="FFFFFF"/>
              </a:solidFill>
              <a:ea typeface="Corbel"/>
              <a:cs typeface="Corbel"/>
              <a:sym typeface="Corbel"/>
            </a:endParaRPr>
          </a:p>
        </p:txBody>
      </p:sp>
      <p:cxnSp>
        <p:nvCxnSpPr>
          <p:cNvPr id="87" name="Google Shape;5005;p43">
            <a:extLst>
              <a:ext uri="{FF2B5EF4-FFF2-40B4-BE49-F238E27FC236}">
                <a16:creationId xmlns:a16="http://schemas.microsoft.com/office/drawing/2014/main" id="{BFB02894-0255-F7AC-8612-A47A01C53FCD}"/>
              </a:ext>
            </a:extLst>
          </p:cNvPr>
          <p:cNvCxnSpPr/>
          <p:nvPr/>
        </p:nvCxnSpPr>
        <p:spPr>
          <a:xfrm>
            <a:off x="2714975" y="5574164"/>
            <a:ext cx="568800" cy="0"/>
          </a:xfrm>
          <a:prstGeom prst="straightConnector1">
            <a:avLst/>
          </a:prstGeom>
          <a:noFill/>
          <a:ln w="12700" cap="flat" cmpd="sng">
            <a:solidFill>
              <a:srgbClr val="000000"/>
            </a:solidFill>
            <a:prstDash val="solid"/>
            <a:miter lim="800000"/>
            <a:headEnd type="none" w="sm" len="sm"/>
            <a:tailEnd type="triangle" w="sm" len="sm"/>
          </a:ln>
        </p:spPr>
      </p:cxnSp>
      <p:cxnSp>
        <p:nvCxnSpPr>
          <p:cNvPr id="88" name="Google Shape;5006;p43">
            <a:extLst>
              <a:ext uri="{FF2B5EF4-FFF2-40B4-BE49-F238E27FC236}">
                <a16:creationId xmlns:a16="http://schemas.microsoft.com/office/drawing/2014/main" id="{15D9E9A5-8392-867E-B1BC-A9CC5C0846F9}"/>
              </a:ext>
            </a:extLst>
          </p:cNvPr>
          <p:cNvCxnSpPr/>
          <p:nvPr/>
        </p:nvCxnSpPr>
        <p:spPr>
          <a:xfrm>
            <a:off x="3480547" y="5573900"/>
            <a:ext cx="244800" cy="0"/>
          </a:xfrm>
          <a:prstGeom prst="straightConnector1">
            <a:avLst/>
          </a:prstGeom>
          <a:noFill/>
          <a:ln w="12700" cap="flat" cmpd="sng">
            <a:solidFill>
              <a:srgbClr val="000000"/>
            </a:solidFill>
            <a:prstDash val="solid"/>
            <a:miter lim="800000"/>
            <a:headEnd type="none" w="sm" len="sm"/>
            <a:tailEnd type="triangle" w="sm" len="sm"/>
          </a:ln>
        </p:spPr>
      </p:cxnSp>
      <p:sp>
        <p:nvSpPr>
          <p:cNvPr id="89" name="Google Shape;5007;p43">
            <a:extLst>
              <a:ext uri="{FF2B5EF4-FFF2-40B4-BE49-F238E27FC236}">
                <a16:creationId xmlns:a16="http://schemas.microsoft.com/office/drawing/2014/main" id="{E5CACCF6-0421-B9CF-6C6B-CB912B61DBF3}"/>
              </a:ext>
            </a:extLst>
          </p:cNvPr>
          <p:cNvSpPr txBox="1"/>
          <p:nvPr/>
        </p:nvSpPr>
        <p:spPr>
          <a:xfrm>
            <a:off x="2640842" y="6213974"/>
            <a:ext cx="430956" cy="261610"/>
          </a:xfrm>
          <a:prstGeom prst="rect">
            <a:avLst/>
          </a:prstGeom>
          <a:noFill/>
          <a:ln>
            <a:noFill/>
          </a:ln>
        </p:spPr>
        <p:txBody>
          <a:bodyPr spcFirstLastPara="1" wrap="square" lIns="91425" tIns="45700" rIns="91425" bIns="45700" anchor="t" anchorCtr="0">
            <a:spAutoFit/>
          </a:bodyPr>
          <a:lstStyle/>
          <a:p>
            <a:pPr defTabSz="914400">
              <a:buClr>
                <a:srgbClr val="000000"/>
              </a:buClr>
              <a:buFont typeface="Arial"/>
              <a:buNone/>
            </a:pPr>
            <a:r>
              <a:rPr lang="en-US" sz="1100" b="1" kern="0">
                <a:solidFill>
                  <a:srgbClr val="000000"/>
                </a:solidFill>
                <a:ea typeface="Corbel"/>
                <a:cs typeface="Corbel"/>
                <a:sym typeface="Corbel"/>
              </a:rPr>
              <a:t>PE</a:t>
            </a:r>
            <a:r>
              <a:rPr lang="en-US" sz="1100" b="1" kern="0" baseline="-25000">
                <a:solidFill>
                  <a:srgbClr val="000000"/>
                </a:solidFill>
                <a:ea typeface="Corbel"/>
                <a:cs typeface="Corbel"/>
                <a:sym typeface="Corbel"/>
              </a:rPr>
              <a:t>x</a:t>
            </a:r>
            <a:endParaRPr sz="1100" b="1" kern="0" baseline="-25000">
              <a:solidFill>
                <a:srgbClr val="000000"/>
              </a:solidFill>
              <a:ea typeface="Corbel"/>
              <a:cs typeface="Corbel"/>
              <a:sym typeface="Corbel"/>
            </a:endParaRPr>
          </a:p>
        </p:txBody>
      </p:sp>
      <p:cxnSp>
        <p:nvCxnSpPr>
          <p:cNvPr id="90" name="Google Shape;5008;p43">
            <a:extLst>
              <a:ext uri="{FF2B5EF4-FFF2-40B4-BE49-F238E27FC236}">
                <a16:creationId xmlns:a16="http://schemas.microsoft.com/office/drawing/2014/main" id="{91A0C748-838B-A0AC-2155-D074D1692E86}"/>
              </a:ext>
            </a:extLst>
          </p:cNvPr>
          <p:cNvCxnSpPr/>
          <p:nvPr/>
        </p:nvCxnSpPr>
        <p:spPr>
          <a:xfrm rot="10800000">
            <a:off x="3210617" y="5388715"/>
            <a:ext cx="0" cy="180000"/>
          </a:xfrm>
          <a:prstGeom prst="straightConnector1">
            <a:avLst/>
          </a:prstGeom>
          <a:noFill/>
          <a:ln w="12700" cap="flat" cmpd="sng">
            <a:solidFill>
              <a:srgbClr val="000000"/>
            </a:solidFill>
            <a:prstDash val="solid"/>
            <a:miter lim="800000"/>
            <a:headEnd type="none" w="sm" len="sm"/>
            <a:tailEnd type="triangle" w="sm" len="sm"/>
          </a:ln>
        </p:spPr>
      </p:cxnSp>
      <p:cxnSp>
        <p:nvCxnSpPr>
          <p:cNvPr id="91" name="Google Shape;5009;p43">
            <a:extLst>
              <a:ext uri="{FF2B5EF4-FFF2-40B4-BE49-F238E27FC236}">
                <a16:creationId xmlns:a16="http://schemas.microsoft.com/office/drawing/2014/main" id="{713EF047-6D20-2ED8-042F-329F5BE266E5}"/>
              </a:ext>
            </a:extLst>
          </p:cNvPr>
          <p:cNvCxnSpPr/>
          <p:nvPr/>
        </p:nvCxnSpPr>
        <p:spPr>
          <a:xfrm>
            <a:off x="3316964" y="5242212"/>
            <a:ext cx="413412" cy="0"/>
          </a:xfrm>
          <a:prstGeom prst="straightConnector1">
            <a:avLst/>
          </a:prstGeom>
          <a:noFill/>
          <a:ln w="12700" cap="flat" cmpd="sng">
            <a:solidFill>
              <a:srgbClr val="7030A0"/>
            </a:solidFill>
            <a:prstDash val="solid"/>
            <a:miter lim="800000"/>
            <a:headEnd type="none" w="sm" len="sm"/>
            <a:tailEnd type="triangle" w="sm" len="sm"/>
          </a:ln>
        </p:spPr>
      </p:cxnSp>
      <p:cxnSp>
        <p:nvCxnSpPr>
          <p:cNvPr id="92" name="Google Shape;5010;p43">
            <a:extLst>
              <a:ext uri="{FF2B5EF4-FFF2-40B4-BE49-F238E27FC236}">
                <a16:creationId xmlns:a16="http://schemas.microsoft.com/office/drawing/2014/main" id="{662FF1FB-AF3E-85F1-D51B-7EA8D019319A}"/>
              </a:ext>
            </a:extLst>
          </p:cNvPr>
          <p:cNvCxnSpPr>
            <a:cxnSpLocks/>
            <a:stCxn id="84" idx="0"/>
            <a:endCxn id="100" idx="1"/>
          </p:cNvCxnSpPr>
          <p:nvPr/>
        </p:nvCxnSpPr>
        <p:spPr>
          <a:xfrm rot="10800000" flipH="1">
            <a:off x="3217706" y="4600615"/>
            <a:ext cx="838500" cy="500100"/>
          </a:xfrm>
          <a:prstGeom prst="straightConnector1">
            <a:avLst/>
          </a:prstGeom>
          <a:noFill/>
          <a:ln w="12700" cap="flat" cmpd="sng">
            <a:solidFill>
              <a:srgbClr val="0070C0"/>
            </a:solidFill>
            <a:prstDash val="solid"/>
            <a:miter lim="800000"/>
            <a:headEnd type="none" w="sm" len="sm"/>
            <a:tailEnd type="triangle" w="med" len="med"/>
          </a:ln>
        </p:spPr>
      </p:cxnSp>
      <p:cxnSp>
        <p:nvCxnSpPr>
          <p:cNvPr id="93" name="Google Shape;5012;p43">
            <a:extLst>
              <a:ext uri="{FF2B5EF4-FFF2-40B4-BE49-F238E27FC236}">
                <a16:creationId xmlns:a16="http://schemas.microsoft.com/office/drawing/2014/main" id="{06D2C940-559E-3B05-2AEB-2AA2FC90A8E4}"/>
              </a:ext>
            </a:extLst>
          </p:cNvPr>
          <p:cNvCxnSpPr/>
          <p:nvPr/>
        </p:nvCxnSpPr>
        <p:spPr>
          <a:xfrm rot="10800000" flipH="1">
            <a:off x="2478095" y="6060627"/>
            <a:ext cx="221457" cy="5051"/>
          </a:xfrm>
          <a:prstGeom prst="straightConnector1">
            <a:avLst/>
          </a:prstGeom>
          <a:noFill/>
          <a:ln w="12700" cap="flat" cmpd="sng">
            <a:solidFill>
              <a:srgbClr val="000000"/>
            </a:solidFill>
            <a:prstDash val="solid"/>
            <a:miter lim="800000"/>
            <a:headEnd type="none" w="sm" len="sm"/>
            <a:tailEnd type="triangle" w="med" len="med"/>
          </a:ln>
        </p:spPr>
      </p:cxnSp>
      <p:sp>
        <p:nvSpPr>
          <p:cNvPr id="94" name="Google Shape;5013;p43">
            <a:extLst>
              <a:ext uri="{FF2B5EF4-FFF2-40B4-BE49-F238E27FC236}">
                <a16:creationId xmlns:a16="http://schemas.microsoft.com/office/drawing/2014/main" id="{A0EED280-49FD-CD19-E96D-1F412ACAAC30}"/>
              </a:ext>
            </a:extLst>
          </p:cNvPr>
          <p:cNvSpPr/>
          <p:nvPr/>
        </p:nvSpPr>
        <p:spPr>
          <a:xfrm>
            <a:off x="3283775" y="5961120"/>
            <a:ext cx="187562" cy="318429"/>
          </a:xfrm>
          <a:prstGeom prst="rect">
            <a:avLst/>
          </a:prstGeom>
          <a:solidFill>
            <a:srgbClr val="F2F2F2"/>
          </a:solidFill>
          <a:ln w="1270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algn="ctr" defTabSz="914400">
              <a:buClr>
                <a:srgbClr val="000000"/>
              </a:buClr>
              <a:buFont typeface="Arial"/>
              <a:buNone/>
            </a:pPr>
            <a:endParaRPr sz="1100" kern="0">
              <a:solidFill>
                <a:srgbClr val="FFFFFF"/>
              </a:solidFill>
              <a:ea typeface="Corbel"/>
              <a:cs typeface="Corbel"/>
              <a:sym typeface="Corbel"/>
            </a:endParaRPr>
          </a:p>
        </p:txBody>
      </p:sp>
      <p:sp>
        <p:nvSpPr>
          <p:cNvPr id="95" name="Google Shape;5014;p43">
            <a:extLst>
              <a:ext uri="{FF2B5EF4-FFF2-40B4-BE49-F238E27FC236}">
                <a16:creationId xmlns:a16="http://schemas.microsoft.com/office/drawing/2014/main" id="{2578C6E1-2667-932D-7BC3-523EC0EB050E}"/>
              </a:ext>
            </a:extLst>
          </p:cNvPr>
          <p:cNvSpPr/>
          <p:nvPr/>
        </p:nvSpPr>
        <p:spPr>
          <a:xfrm rot="5400000">
            <a:off x="3268638" y="6184251"/>
            <a:ext cx="73938" cy="43669"/>
          </a:xfrm>
          <a:prstGeom prst="triangle">
            <a:avLst>
              <a:gd name="adj" fmla="val 50000"/>
            </a:avLst>
          </a:prstGeom>
          <a:solidFill>
            <a:srgbClr val="F2F2F2"/>
          </a:solidFill>
          <a:ln w="1270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algn="ctr" defTabSz="914400">
              <a:buClr>
                <a:srgbClr val="000000"/>
              </a:buClr>
              <a:buFont typeface="Arial"/>
              <a:buNone/>
            </a:pPr>
            <a:endParaRPr sz="1100" kern="0">
              <a:solidFill>
                <a:srgbClr val="FFFFFF"/>
              </a:solidFill>
              <a:ea typeface="Corbel"/>
              <a:cs typeface="Corbel"/>
              <a:sym typeface="Corbel"/>
            </a:endParaRPr>
          </a:p>
        </p:txBody>
      </p:sp>
      <p:cxnSp>
        <p:nvCxnSpPr>
          <p:cNvPr id="96" name="Google Shape;5015;p43">
            <a:extLst>
              <a:ext uri="{FF2B5EF4-FFF2-40B4-BE49-F238E27FC236}">
                <a16:creationId xmlns:a16="http://schemas.microsoft.com/office/drawing/2014/main" id="{C20E00A0-3892-5688-16C9-C9881D92849D}"/>
              </a:ext>
            </a:extLst>
          </p:cNvPr>
          <p:cNvCxnSpPr/>
          <p:nvPr/>
        </p:nvCxnSpPr>
        <p:spPr>
          <a:xfrm>
            <a:off x="2711339" y="6061166"/>
            <a:ext cx="568800" cy="0"/>
          </a:xfrm>
          <a:prstGeom prst="straightConnector1">
            <a:avLst/>
          </a:prstGeom>
          <a:noFill/>
          <a:ln w="12700" cap="flat" cmpd="sng">
            <a:solidFill>
              <a:srgbClr val="000000"/>
            </a:solidFill>
            <a:prstDash val="solid"/>
            <a:miter lim="800000"/>
            <a:headEnd type="none" w="sm" len="sm"/>
            <a:tailEnd type="triangle" w="sm" len="sm"/>
          </a:ln>
        </p:spPr>
      </p:cxnSp>
      <p:cxnSp>
        <p:nvCxnSpPr>
          <p:cNvPr id="97" name="Google Shape;5016;p43">
            <a:extLst>
              <a:ext uri="{FF2B5EF4-FFF2-40B4-BE49-F238E27FC236}">
                <a16:creationId xmlns:a16="http://schemas.microsoft.com/office/drawing/2014/main" id="{E4CB83D5-457E-57D5-95B4-F78ED4C78351}"/>
              </a:ext>
            </a:extLst>
          </p:cNvPr>
          <p:cNvCxnSpPr/>
          <p:nvPr/>
        </p:nvCxnSpPr>
        <p:spPr>
          <a:xfrm>
            <a:off x="3476912" y="6060902"/>
            <a:ext cx="244800" cy="0"/>
          </a:xfrm>
          <a:prstGeom prst="straightConnector1">
            <a:avLst/>
          </a:prstGeom>
          <a:noFill/>
          <a:ln w="12700" cap="flat" cmpd="sng">
            <a:solidFill>
              <a:srgbClr val="000000"/>
            </a:solidFill>
            <a:prstDash val="solid"/>
            <a:miter lim="800000"/>
            <a:headEnd type="none" w="sm" len="sm"/>
            <a:tailEnd type="triangle" w="sm" len="sm"/>
          </a:ln>
        </p:spPr>
      </p:cxnSp>
      <p:cxnSp>
        <p:nvCxnSpPr>
          <p:cNvPr id="98" name="Google Shape;5017;p43">
            <a:extLst>
              <a:ext uri="{FF2B5EF4-FFF2-40B4-BE49-F238E27FC236}">
                <a16:creationId xmlns:a16="http://schemas.microsoft.com/office/drawing/2014/main" id="{3F95D6DE-D285-C30D-CB57-680EB046CF1E}"/>
              </a:ext>
            </a:extLst>
          </p:cNvPr>
          <p:cNvCxnSpPr/>
          <p:nvPr/>
        </p:nvCxnSpPr>
        <p:spPr>
          <a:xfrm rot="10800000">
            <a:off x="3160629" y="5388715"/>
            <a:ext cx="0" cy="667002"/>
          </a:xfrm>
          <a:prstGeom prst="straightConnector1">
            <a:avLst/>
          </a:prstGeom>
          <a:noFill/>
          <a:ln w="12700" cap="flat" cmpd="sng">
            <a:solidFill>
              <a:srgbClr val="000000"/>
            </a:solidFill>
            <a:prstDash val="solid"/>
            <a:miter lim="800000"/>
            <a:headEnd type="none" w="sm" len="sm"/>
            <a:tailEnd type="triangle" w="sm" len="sm"/>
          </a:ln>
        </p:spPr>
      </p:cxnSp>
      <p:cxnSp>
        <p:nvCxnSpPr>
          <p:cNvPr id="99" name="Google Shape;5018;p43">
            <a:extLst>
              <a:ext uri="{FF2B5EF4-FFF2-40B4-BE49-F238E27FC236}">
                <a16:creationId xmlns:a16="http://schemas.microsoft.com/office/drawing/2014/main" id="{E27BAC0F-BD41-DACF-8A88-F3263D986DE8}"/>
              </a:ext>
            </a:extLst>
          </p:cNvPr>
          <p:cNvCxnSpPr>
            <a:cxnSpLocks/>
            <a:endCxn id="84" idx="1"/>
          </p:cNvCxnSpPr>
          <p:nvPr/>
        </p:nvCxnSpPr>
        <p:spPr>
          <a:xfrm>
            <a:off x="2711193" y="5244715"/>
            <a:ext cx="406500" cy="0"/>
          </a:xfrm>
          <a:prstGeom prst="straightConnector1">
            <a:avLst/>
          </a:prstGeom>
          <a:noFill/>
          <a:ln w="12700" cap="flat" cmpd="sng">
            <a:solidFill>
              <a:srgbClr val="7030A0"/>
            </a:solidFill>
            <a:prstDash val="solid"/>
            <a:miter lim="800000"/>
            <a:headEnd type="none" w="sm" len="sm"/>
            <a:tailEnd type="triangle" w="sm" len="sm"/>
          </a:ln>
        </p:spPr>
      </p:cxnSp>
      <p:sp>
        <p:nvSpPr>
          <p:cNvPr id="100" name="Google Shape;5011;p43">
            <a:extLst>
              <a:ext uri="{FF2B5EF4-FFF2-40B4-BE49-F238E27FC236}">
                <a16:creationId xmlns:a16="http://schemas.microsoft.com/office/drawing/2014/main" id="{C209A427-F1F1-C812-FD21-C1594F24A568}"/>
              </a:ext>
            </a:extLst>
          </p:cNvPr>
          <p:cNvSpPr/>
          <p:nvPr/>
        </p:nvSpPr>
        <p:spPr>
          <a:xfrm>
            <a:off x="4056289" y="4482302"/>
            <a:ext cx="1025539" cy="236673"/>
          </a:xfrm>
          <a:prstGeom prst="roundRect">
            <a:avLst>
              <a:gd name="adj" fmla="val 6354"/>
            </a:avLst>
          </a:prstGeom>
          <a:solidFill>
            <a:srgbClr val="70AD47">
              <a:lumMod val="20000"/>
              <a:lumOff val="80000"/>
            </a:srgbClr>
          </a:solidFill>
          <a:ln w="12700" cap="flat" cmpd="sng">
            <a:solidFill>
              <a:srgbClr val="000000"/>
            </a:solidFill>
            <a:prstDash val="solid"/>
            <a:round/>
            <a:headEnd type="none" w="sm" len="sm"/>
            <a:tailEnd type="none" w="sm" len="sm"/>
          </a:ln>
        </p:spPr>
        <p:txBody>
          <a:bodyPr spcFirstLastPara="1" wrap="square" lIns="0" tIns="36000" rIns="0" bIns="36000"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sz="1090" b="1" i="0" u="none" strike="noStrike" kern="0" cap="none" spc="0" normalizeH="0" baseline="-25000" noProof="0">
              <a:ln>
                <a:noFill/>
              </a:ln>
              <a:solidFill>
                <a:srgbClr val="222A35"/>
              </a:solidFill>
              <a:effectLst/>
              <a:uLnTx/>
              <a:uFillTx/>
              <a:ea typeface="Corbel"/>
              <a:cs typeface="Corbel"/>
              <a:sym typeface="Corbel"/>
            </a:endParaRPr>
          </a:p>
        </p:txBody>
      </p:sp>
      <p:cxnSp>
        <p:nvCxnSpPr>
          <p:cNvPr id="101" name="Google Shape;5019;p43">
            <a:extLst>
              <a:ext uri="{FF2B5EF4-FFF2-40B4-BE49-F238E27FC236}">
                <a16:creationId xmlns:a16="http://schemas.microsoft.com/office/drawing/2014/main" id="{80EFC012-4956-61D3-28D9-2B7E3247A22F}"/>
              </a:ext>
            </a:extLst>
          </p:cNvPr>
          <p:cNvCxnSpPr>
            <a:endCxn id="100" idx="2"/>
          </p:cNvCxnSpPr>
          <p:nvPr/>
        </p:nvCxnSpPr>
        <p:spPr>
          <a:xfrm>
            <a:off x="4568458" y="4482275"/>
            <a:ext cx="600" cy="236700"/>
          </a:xfrm>
          <a:prstGeom prst="straightConnector1">
            <a:avLst/>
          </a:prstGeom>
          <a:noFill/>
          <a:ln w="12700" cap="flat" cmpd="sng">
            <a:solidFill>
              <a:srgbClr val="000000"/>
            </a:solidFill>
            <a:prstDash val="dot"/>
            <a:miter lim="800000"/>
            <a:headEnd type="none" w="sm" len="sm"/>
            <a:tailEnd type="none" w="sm" len="sm"/>
          </a:ln>
        </p:spPr>
      </p:cxnSp>
      <p:cxnSp>
        <p:nvCxnSpPr>
          <p:cNvPr id="102" name="Google Shape;5020;p43">
            <a:extLst>
              <a:ext uri="{FF2B5EF4-FFF2-40B4-BE49-F238E27FC236}">
                <a16:creationId xmlns:a16="http://schemas.microsoft.com/office/drawing/2014/main" id="{9A2D56AD-11C6-94F9-0CE8-223FC10F3DD8}"/>
              </a:ext>
            </a:extLst>
          </p:cNvPr>
          <p:cNvCxnSpPr/>
          <p:nvPr/>
        </p:nvCxnSpPr>
        <p:spPr>
          <a:xfrm>
            <a:off x="4311504" y="4487751"/>
            <a:ext cx="585" cy="236673"/>
          </a:xfrm>
          <a:prstGeom prst="straightConnector1">
            <a:avLst/>
          </a:prstGeom>
          <a:noFill/>
          <a:ln w="12700" cap="flat" cmpd="sng">
            <a:solidFill>
              <a:srgbClr val="000000"/>
            </a:solidFill>
            <a:prstDash val="dot"/>
            <a:miter lim="800000"/>
            <a:headEnd type="none" w="sm" len="sm"/>
            <a:tailEnd type="none" w="sm" len="sm"/>
          </a:ln>
        </p:spPr>
      </p:cxnSp>
      <p:cxnSp>
        <p:nvCxnSpPr>
          <p:cNvPr id="103" name="Google Shape;5021;p43">
            <a:extLst>
              <a:ext uri="{FF2B5EF4-FFF2-40B4-BE49-F238E27FC236}">
                <a16:creationId xmlns:a16="http://schemas.microsoft.com/office/drawing/2014/main" id="{07B46B5B-21A6-4A19-57B4-269A528205BE}"/>
              </a:ext>
            </a:extLst>
          </p:cNvPr>
          <p:cNvCxnSpPr/>
          <p:nvPr/>
        </p:nvCxnSpPr>
        <p:spPr>
          <a:xfrm>
            <a:off x="4822204" y="4480659"/>
            <a:ext cx="585" cy="236673"/>
          </a:xfrm>
          <a:prstGeom prst="straightConnector1">
            <a:avLst/>
          </a:prstGeom>
          <a:noFill/>
          <a:ln w="12700" cap="flat" cmpd="sng">
            <a:solidFill>
              <a:srgbClr val="000000"/>
            </a:solidFill>
            <a:prstDash val="dot"/>
            <a:miter lim="800000"/>
            <a:headEnd type="none" w="sm" len="sm"/>
            <a:tailEnd type="none" w="sm" len="sm"/>
          </a:ln>
        </p:spPr>
      </p:cxnSp>
      <p:cxnSp>
        <p:nvCxnSpPr>
          <p:cNvPr id="104" name="Google Shape;5022;p43">
            <a:extLst>
              <a:ext uri="{FF2B5EF4-FFF2-40B4-BE49-F238E27FC236}">
                <a16:creationId xmlns:a16="http://schemas.microsoft.com/office/drawing/2014/main" id="{DFD14C1A-61E0-A825-A472-42BFC444E634}"/>
              </a:ext>
            </a:extLst>
          </p:cNvPr>
          <p:cNvCxnSpPr>
            <a:cxnSpLocks/>
            <a:stCxn id="84" idx="0"/>
            <a:endCxn id="80" idx="2"/>
          </p:cNvCxnSpPr>
          <p:nvPr/>
        </p:nvCxnSpPr>
        <p:spPr>
          <a:xfrm rot="10800000">
            <a:off x="3217706" y="4251115"/>
            <a:ext cx="0" cy="849600"/>
          </a:xfrm>
          <a:prstGeom prst="straightConnector1">
            <a:avLst/>
          </a:prstGeom>
          <a:noFill/>
          <a:ln w="12700" cap="flat" cmpd="sng">
            <a:solidFill>
              <a:srgbClr val="0070C0"/>
            </a:solidFill>
            <a:prstDash val="solid"/>
            <a:miter lim="800000"/>
            <a:headEnd type="none" w="sm" len="sm"/>
            <a:tailEnd type="triangle" w="med" len="med"/>
          </a:ln>
        </p:spPr>
      </p:cxnSp>
      <p:cxnSp>
        <p:nvCxnSpPr>
          <p:cNvPr id="105" name="Google Shape;5023;p43">
            <a:extLst>
              <a:ext uri="{FF2B5EF4-FFF2-40B4-BE49-F238E27FC236}">
                <a16:creationId xmlns:a16="http://schemas.microsoft.com/office/drawing/2014/main" id="{CC278183-60A7-AADC-F85E-EEF6D84D6282}"/>
              </a:ext>
            </a:extLst>
          </p:cNvPr>
          <p:cNvCxnSpPr>
            <a:stCxn id="100" idx="2"/>
          </p:cNvCxnSpPr>
          <p:nvPr/>
        </p:nvCxnSpPr>
        <p:spPr>
          <a:xfrm flipH="1">
            <a:off x="3309658" y="4718975"/>
            <a:ext cx="1259400" cy="398100"/>
          </a:xfrm>
          <a:prstGeom prst="straightConnector1">
            <a:avLst/>
          </a:prstGeom>
          <a:noFill/>
          <a:ln w="12700" cap="flat" cmpd="sng">
            <a:solidFill>
              <a:srgbClr val="548135"/>
            </a:solidFill>
            <a:prstDash val="solid"/>
            <a:miter lim="800000"/>
            <a:headEnd type="none" w="sm" len="sm"/>
            <a:tailEnd type="triangle" w="med" len="med"/>
          </a:ln>
        </p:spPr>
      </p:cxnSp>
      <p:sp>
        <p:nvSpPr>
          <p:cNvPr id="106" name="Google Shape;5024;p43">
            <a:extLst>
              <a:ext uri="{FF2B5EF4-FFF2-40B4-BE49-F238E27FC236}">
                <a16:creationId xmlns:a16="http://schemas.microsoft.com/office/drawing/2014/main" id="{FE9C70C3-6896-2825-0D5C-219889BA2EE0}"/>
              </a:ext>
            </a:extLst>
          </p:cNvPr>
          <p:cNvSpPr/>
          <p:nvPr/>
        </p:nvSpPr>
        <p:spPr>
          <a:xfrm>
            <a:off x="5420929" y="3738613"/>
            <a:ext cx="1025539" cy="512506"/>
          </a:xfrm>
          <a:prstGeom prst="roundRect">
            <a:avLst>
              <a:gd name="adj" fmla="val 6354"/>
            </a:avLst>
          </a:prstGeom>
          <a:solidFill>
            <a:srgbClr val="D0CECE"/>
          </a:solidFill>
          <a:ln w="12700" cap="flat" cmpd="sng">
            <a:solidFill>
              <a:srgbClr val="000000"/>
            </a:solidFill>
            <a:prstDash val="solid"/>
            <a:round/>
            <a:headEnd type="none" w="sm" len="sm"/>
            <a:tailEnd type="none" w="sm" len="sm"/>
          </a:ln>
        </p:spPr>
        <p:txBody>
          <a:bodyPr spcFirstLastPara="1" wrap="square" lIns="0" tIns="36000" rIns="0" bIns="36000"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n-US" sz="1090" b="1" i="0" u="none" strike="noStrike" kern="0" cap="none" spc="0" normalizeH="0" baseline="0" noProof="0" dirty="0">
                <a:ln>
                  <a:noFill/>
                </a:ln>
                <a:solidFill>
                  <a:srgbClr val="222A35"/>
                </a:solidFill>
                <a:effectLst/>
                <a:uLnTx/>
                <a:uFillTx/>
                <a:ea typeface="Corbel"/>
                <a:cs typeface="Corbel"/>
                <a:sym typeface="Corbel"/>
              </a:rPr>
              <a:t>Bitvector Scratchpad</a:t>
            </a:r>
            <a:r>
              <a:rPr kumimoji="0" lang="en-US" sz="1090" b="1" i="0" u="none" strike="noStrike" kern="0" cap="none" spc="0" normalizeH="0" baseline="-25000" noProof="0" dirty="0">
                <a:ln>
                  <a:noFill/>
                </a:ln>
                <a:solidFill>
                  <a:srgbClr val="222A35"/>
                </a:solidFill>
                <a:effectLst/>
                <a:uLnTx/>
                <a:uFillTx/>
                <a:ea typeface="Corbel"/>
                <a:cs typeface="Corbel"/>
                <a:sym typeface="Corbel"/>
              </a:rPr>
              <a:t>x+1</a:t>
            </a: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07" name="Google Shape;5025;p43">
            <a:extLst>
              <a:ext uri="{FF2B5EF4-FFF2-40B4-BE49-F238E27FC236}">
                <a16:creationId xmlns:a16="http://schemas.microsoft.com/office/drawing/2014/main" id="{9AA129A2-2A8D-7850-40A2-A92225A7DE90}"/>
              </a:ext>
            </a:extLst>
          </p:cNvPr>
          <p:cNvSpPr/>
          <p:nvPr/>
        </p:nvSpPr>
        <p:spPr>
          <a:xfrm>
            <a:off x="5420929" y="4942074"/>
            <a:ext cx="1025538" cy="1513539"/>
          </a:xfrm>
          <a:prstGeom prst="rect">
            <a:avLst/>
          </a:prstGeom>
          <a:solidFill>
            <a:srgbClr val="70AD47">
              <a:lumMod val="60000"/>
              <a:lumOff val="40000"/>
            </a:srgbClr>
          </a:solidFill>
          <a:ln w="1270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sz="1100" b="0" i="0" u="none" strike="noStrike" kern="0" cap="none" spc="0" normalizeH="0" baseline="0" noProof="0">
              <a:ln>
                <a:noFill/>
              </a:ln>
              <a:solidFill>
                <a:srgbClr val="FFFFFF"/>
              </a:solidFill>
              <a:effectLst/>
              <a:uLnTx/>
              <a:uFillTx/>
              <a:ea typeface="Corbel"/>
              <a:cs typeface="Corbel"/>
              <a:sym typeface="Corbel"/>
            </a:endParaRPr>
          </a:p>
        </p:txBody>
      </p:sp>
      <p:cxnSp>
        <p:nvCxnSpPr>
          <p:cNvPr id="108" name="Google Shape;5026;p43">
            <a:extLst>
              <a:ext uri="{FF2B5EF4-FFF2-40B4-BE49-F238E27FC236}">
                <a16:creationId xmlns:a16="http://schemas.microsoft.com/office/drawing/2014/main" id="{B7ABAF5D-4085-4FF2-6FCA-67073A5D0D74}"/>
              </a:ext>
            </a:extLst>
          </p:cNvPr>
          <p:cNvCxnSpPr/>
          <p:nvPr/>
        </p:nvCxnSpPr>
        <p:spPr>
          <a:xfrm>
            <a:off x="3730375" y="5244715"/>
            <a:ext cx="1690554" cy="0"/>
          </a:xfrm>
          <a:prstGeom prst="straightConnector1">
            <a:avLst/>
          </a:prstGeom>
          <a:noFill/>
          <a:ln w="12700" cap="flat" cmpd="sng">
            <a:solidFill>
              <a:srgbClr val="7030A0"/>
            </a:solidFill>
            <a:prstDash val="solid"/>
            <a:miter lim="800000"/>
            <a:headEnd type="none" w="sm" len="sm"/>
            <a:tailEnd type="triangle" w="med" len="med"/>
          </a:ln>
        </p:spPr>
      </p:cxnSp>
      <p:cxnSp>
        <p:nvCxnSpPr>
          <p:cNvPr id="109" name="Google Shape;5027;p43">
            <a:extLst>
              <a:ext uri="{FF2B5EF4-FFF2-40B4-BE49-F238E27FC236}">
                <a16:creationId xmlns:a16="http://schemas.microsoft.com/office/drawing/2014/main" id="{D99013EB-0611-413A-05CD-A6A0D555EF2F}"/>
              </a:ext>
            </a:extLst>
          </p:cNvPr>
          <p:cNvCxnSpPr/>
          <p:nvPr/>
        </p:nvCxnSpPr>
        <p:spPr>
          <a:xfrm>
            <a:off x="3735951" y="5568715"/>
            <a:ext cx="1684978" cy="0"/>
          </a:xfrm>
          <a:prstGeom prst="straightConnector1">
            <a:avLst/>
          </a:prstGeom>
          <a:noFill/>
          <a:ln w="12700" cap="flat" cmpd="sng">
            <a:solidFill>
              <a:srgbClr val="000000"/>
            </a:solidFill>
            <a:prstDash val="solid"/>
            <a:miter lim="800000"/>
            <a:headEnd type="none" w="sm" len="sm"/>
            <a:tailEnd type="triangle" w="med" len="med"/>
          </a:ln>
        </p:spPr>
      </p:cxnSp>
      <p:sp>
        <p:nvSpPr>
          <p:cNvPr id="110" name="Google Shape;5028;p43">
            <a:extLst>
              <a:ext uri="{FF2B5EF4-FFF2-40B4-BE49-F238E27FC236}">
                <a16:creationId xmlns:a16="http://schemas.microsoft.com/office/drawing/2014/main" id="{489DB807-B77A-C48A-711F-3C10E0037C04}"/>
              </a:ext>
            </a:extLst>
          </p:cNvPr>
          <p:cNvSpPr/>
          <p:nvPr/>
        </p:nvSpPr>
        <p:spPr>
          <a:xfrm>
            <a:off x="5833786" y="5100715"/>
            <a:ext cx="200025" cy="288000"/>
          </a:xfrm>
          <a:prstGeom prst="roundRect">
            <a:avLst>
              <a:gd name="adj" fmla="val 12004"/>
            </a:avLst>
          </a:prstGeom>
          <a:solidFill>
            <a:srgbClr val="E7E6E6"/>
          </a:solidFill>
          <a:ln w="12700"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n-US" sz="1100" b="1" i="0" u="none" strike="noStrike" kern="0" cap="none" spc="0" normalizeH="0" baseline="0" noProof="0">
                <a:ln>
                  <a:noFill/>
                </a:ln>
                <a:solidFill>
                  <a:srgbClr val="000000"/>
                </a:solidFill>
                <a:effectLst/>
                <a:uLnTx/>
                <a:uFillTx/>
                <a:ea typeface="Corbel"/>
                <a:cs typeface="Corbel"/>
                <a:sym typeface="Corbel"/>
              </a:rPr>
              <a:t>PC</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1" name="Google Shape;5029;p43">
            <a:extLst>
              <a:ext uri="{FF2B5EF4-FFF2-40B4-BE49-F238E27FC236}">
                <a16:creationId xmlns:a16="http://schemas.microsoft.com/office/drawing/2014/main" id="{0FF8DFAB-7233-C57D-335D-E992AE881ED1}"/>
              </a:ext>
            </a:extLst>
          </p:cNvPr>
          <p:cNvSpPr/>
          <p:nvPr/>
        </p:nvSpPr>
        <p:spPr>
          <a:xfrm>
            <a:off x="6003501" y="5474118"/>
            <a:ext cx="187562" cy="318429"/>
          </a:xfrm>
          <a:prstGeom prst="rect">
            <a:avLst/>
          </a:prstGeom>
          <a:solidFill>
            <a:srgbClr val="F2F2F2"/>
          </a:solidFill>
          <a:ln w="1270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algn="ctr" defTabSz="914400">
              <a:buClr>
                <a:srgbClr val="000000"/>
              </a:buClr>
              <a:buFont typeface="Arial"/>
              <a:buNone/>
            </a:pPr>
            <a:endParaRPr sz="1100" kern="0">
              <a:solidFill>
                <a:srgbClr val="FFFFFF"/>
              </a:solidFill>
              <a:ea typeface="Corbel"/>
              <a:cs typeface="Corbel"/>
              <a:sym typeface="Corbel"/>
            </a:endParaRPr>
          </a:p>
        </p:txBody>
      </p:sp>
      <p:sp>
        <p:nvSpPr>
          <p:cNvPr id="112" name="Google Shape;5030;p43">
            <a:extLst>
              <a:ext uri="{FF2B5EF4-FFF2-40B4-BE49-F238E27FC236}">
                <a16:creationId xmlns:a16="http://schemas.microsoft.com/office/drawing/2014/main" id="{E1E0A116-AAA9-D19C-05E8-30FF7C200BFD}"/>
              </a:ext>
            </a:extLst>
          </p:cNvPr>
          <p:cNvSpPr/>
          <p:nvPr/>
        </p:nvSpPr>
        <p:spPr>
          <a:xfrm rot="5400000">
            <a:off x="5988367" y="5697249"/>
            <a:ext cx="73938" cy="43669"/>
          </a:xfrm>
          <a:prstGeom prst="triangle">
            <a:avLst>
              <a:gd name="adj" fmla="val 50000"/>
            </a:avLst>
          </a:prstGeom>
          <a:solidFill>
            <a:srgbClr val="F2F2F2"/>
          </a:solidFill>
          <a:ln w="1270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algn="ctr" defTabSz="914400">
              <a:buClr>
                <a:srgbClr val="000000"/>
              </a:buClr>
              <a:buFont typeface="Arial"/>
              <a:buNone/>
            </a:pPr>
            <a:endParaRPr sz="1100" kern="0">
              <a:solidFill>
                <a:srgbClr val="FFFFFF"/>
              </a:solidFill>
              <a:ea typeface="Corbel"/>
              <a:cs typeface="Corbel"/>
              <a:sym typeface="Corbel"/>
            </a:endParaRPr>
          </a:p>
        </p:txBody>
      </p:sp>
      <p:cxnSp>
        <p:nvCxnSpPr>
          <p:cNvPr id="113" name="Google Shape;5031;p43">
            <a:extLst>
              <a:ext uri="{FF2B5EF4-FFF2-40B4-BE49-F238E27FC236}">
                <a16:creationId xmlns:a16="http://schemas.microsoft.com/office/drawing/2014/main" id="{DF87311D-1813-5A95-DA24-0BD3027323E6}"/>
              </a:ext>
            </a:extLst>
          </p:cNvPr>
          <p:cNvCxnSpPr/>
          <p:nvPr/>
        </p:nvCxnSpPr>
        <p:spPr>
          <a:xfrm>
            <a:off x="5431067" y="5574164"/>
            <a:ext cx="568800" cy="0"/>
          </a:xfrm>
          <a:prstGeom prst="straightConnector1">
            <a:avLst/>
          </a:prstGeom>
          <a:noFill/>
          <a:ln w="12700" cap="flat" cmpd="sng">
            <a:solidFill>
              <a:srgbClr val="000000"/>
            </a:solidFill>
            <a:prstDash val="solid"/>
            <a:miter lim="800000"/>
            <a:headEnd type="none" w="sm" len="sm"/>
            <a:tailEnd type="triangle" w="sm" len="sm"/>
          </a:ln>
        </p:spPr>
      </p:cxnSp>
      <p:cxnSp>
        <p:nvCxnSpPr>
          <p:cNvPr id="114" name="Google Shape;5032;p43">
            <a:extLst>
              <a:ext uri="{FF2B5EF4-FFF2-40B4-BE49-F238E27FC236}">
                <a16:creationId xmlns:a16="http://schemas.microsoft.com/office/drawing/2014/main" id="{1DD40F15-71CE-E20B-BEE8-DC64F04BF6B3}"/>
              </a:ext>
            </a:extLst>
          </p:cNvPr>
          <p:cNvCxnSpPr/>
          <p:nvPr/>
        </p:nvCxnSpPr>
        <p:spPr>
          <a:xfrm>
            <a:off x="6196640" y="5573900"/>
            <a:ext cx="244800" cy="0"/>
          </a:xfrm>
          <a:prstGeom prst="straightConnector1">
            <a:avLst/>
          </a:prstGeom>
          <a:noFill/>
          <a:ln w="12700" cap="flat" cmpd="sng">
            <a:solidFill>
              <a:srgbClr val="000000"/>
            </a:solidFill>
            <a:prstDash val="solid"/>
            <a:miter lim="800000"/>
            <a:headEnd type="none" w="sm" len="sm"/>
            <a:tailEnd type="triangle" w="sm" len="sm"/>
          </a:ln>
        </p:spPr>
      </p:cxnSp>
      <p:sp>
        <p:nvSpPr>
          <p:cNvPr id="115" name="Google Shape;5033;p43">
            <a:extLst>
              <a:ext uri="{FF2B5EF4-FFF2-40B4-BE49-F238E27FC236}">
                <a16:creationId xmlns:a16="http://schemas.microsoft.com/office/drawing/2014/main" id="{C8BC576D-DCC5-597E-4F6B-D957944D4D6B}"/>
              </a:ext>
            </a:extLst>
          </p:cNvPr>
          <p:cNvSpPr txBox="1"/>
          <p:nvPr/>
        </p:nvSpPr>
        <p:spPr>
          <a:xfrm>
            <a:off x="5356936" y="6213974"/>
            <a:ext cx="547048" cy="261610"/>
          </a:xfrm>
          <a:prstGeom prst="rect">
            <a:avLst/>
          </a:prstGeom>
          <a:noFill/>
          <a:ln>
            <a:noFill/>
          </a:ln>
        </p:spPr>
        <p:txBody>
          <a:bodyPr spcFirstLastPara="1" wrap="square" lIns="91425" tIns="45700" rIns="91425" bIns="45700" anchor="t" anchorCtr="0">
            <a:spAutoFit/>
          </a:bodyPr>
          <a:lstStyle/>
          <a:p>
            <a:pPr defTabSz="914400">
              <a:buClr>
                <a:srgbClr val="000000"/>
              </a:buClr>
              <a:buFont typeface="Arial"/>
              <a:buNone/>
            </a:pPr>
            <a:r>
              <a:rPr lang="en-US" sz="1100" b="1" kern="0" dirty="0">
                <a:solidFill>
                  <a:srgbClr val="000000"/>
                </a:solidFill>
                <a:ea typeface="Corbel"/>
                <a:cs typeface="Corbel"/>
                <a:sym typeface="Corbel"/>
              </a:rPr>
              <a:t>PE</a:t>
            </a:r>
            <a:r>
              <a:rPr lang="en-US" sz="1100" b="1" kern="0" baseline="-25000" dirty="0">
                <a:solidFill>
                  <a:srgbClr val="000000"/>
                </a:solidFill>
                <a:ea typeface="Corbel"/>
                <a:cs typeface="Corbel"/>
                <a:sym typeface="Corbel"/>
              </a:rPr>
              <a:t>x+1</a:t>
            </a:r>
            <a:endParaRPr sz="1400" kern="0" dirty="0">
              <a:solidFill>
                <a:srgbClr val="000000"/>
              </a:solidFill>
              <a:latin typeface="Arial"/>
              <a:cs typeface="Arial"/>
              <a:sym typeface="Arial"/>
            </a:endParaRPr>
          </a:p>
        </p:txBody>
      </p:sp>
      <p:cxnSp>
        <p:nvCxnSpPr>
          <p:cNvPr id="116" name="Google Shape;5034;p43">
            <a:extLst>
              <a:ext uri="{FF2B5EF4-FFF2-40B4-BE49-F238E27FC236}">
                <a16:creationId xmlns:a16="http://schemas.microsoft.com/office/drawing/2014/main" id="{5154DE65-B07B-E4F5-348A-55D9607FB1D1}"/>
              </a:ext>
            </a:extLst>
          </p:cNvPr>
          <p:cNvCxnSpPr/>
          <p:nvPr/>
        </p:nvCxnSpPr>
        <p:spPr>
          <a:xfrm rot="10800000">
            <a:off x="5926711" y="5388715"/>
            <a:ext cx="0" cy="180000"/>
          </a:xfrm>
          <a:prstGeom prst="straightConnector1">
            <a:avLst/>
          </a:prstGeom>
          <a:noFill/>
          <a:ln w="12700" cap="flat" cmpd="sng">
            <a:solidFill>
              <a:srgbClr val="000000"/>
            </a:solidFill>
            <a:prstDash val="solid"/>
            <a:miter lim="800000"/>
            <a:headEnd type="none" w="sm" len="sm"/>
            <a:tailEnd type="triangle" w="sm" len="sm"/>
          </a:ln>
        </p:spPr>
      </p:cxnSp>
      <p:cxnSp>
        <p:nvCxnSpPr>
          <p:cNvPr id="117" name="Google Shape;5035;p43">
            <a:extLst>
              <a:ext uri="{FF2B5EF4-FFF2-40B4-BE49-F238E27FC236}">
                <a16:creationId xmlns:a16="http://schemas.microsoft.com/office/drawing/2014/main" id="{BFDF961E-C4B5-05E7-5D21-F7B0C1D961ED}"/>
              </a:ext>
            </a:extLst>
          </p:cNvPr>
          <p:cNvCxnSpPr/>
          <p:nvPr/>
        </p:nvCxnSpPr>
        <p:spPr>
          <a:xfrm>
            <a:off x="6033056" y="5242212"/>
            <a:ext cx="413412" cy="0"/>
          </a:xfrm>
          <a:prstGeom prst="straightConnector1">
            <a:avLst/>
          </a:prstGeom>
          <a:noFill/>
          <a:ln w="12700" cap="flat" cmpd="sng">
            <a:solidFill>
              <a:srgbClr val="7030A0"/>
            </a:solidFill>
            <a:prstDash val="solid"/>
            <a:miter lim="800000"/>
            <a:headEnd type="none" w="sm" len="sm"/>
            <a:tailEnd type="triangle" w="sm" len="sm"/>
          </a:ln>
        </p:spPr>
      </p:cxnSp>
      <p:cxnSp>
        <p:nvCxnSpPr>
          <p:cNvPr id="118" name="Google Shape;5036;p43">
            <a:extLst>
              <a:ext uri="{FF2B5EF4-FFF2-40B4-BE49-F238E27FC236}">
                <a16:creationId xmlns:a16="http://schemas.microsoft.com/office/drawing/2014/main" id="{8B3C2ECD-742C-E63F-6DD4-2467158B868C}"/>
              </a:ext>
            </a:extLst>
          </p:cNvPr>
          <p:cNvCxnSpPr/>
          <p:nvPr/>
        </p:nvCxnSpPr>
        <p:spPr>
          <a:xfrm>
            <a:off x="3735931" y="6060628"/>
            <a:ext cx="1684998" cy="2524"/>
          </a:xfrm>
          <a:prstGeom prst="straightConnector1">
            <a:avLst/>
          </a:prstGeom>
          <a:noFill/>
          <a:ln w="12700" cap="flat" cmpd="sng">
            <a:solidFill>
              <a:srgbClr val="000000"/>
            </a:solidFill>
            <a:prstDash val="solid"/>
            <a:miter lim="800000"/>
            <a:headEnd type="none" w="sm" len="sm"/>
            <a:tailEnd type="triangle" w="med" len="med"/>
          </a:ln>
        </p:spPr>
      </p:cxnSp>
      <p:sp>
        <p:nvSpPr>
          <p:cNvPr id="119" name="Google Shape;5037;p43">
            <a:extLst>
              <a:ext uri="{FF2B5EF4-FFF2-40B4-BE49-F238E27FC236}">
                <a16:creationId xmlns:a16="http://schemas.microsoft.com/office/drawing/2014/main" id="{22DD2B5A-EEC7-4D71-4492-38ED5C5F291D}"/>
              </a:ext>
            </a:extLst>
          </p:cNvPr>
          <p:cNvSpPr/>
          <p:nvPr/>
        </p:nvSpPr>
        <p:spPr>
          <a:xfrm>
            <a:off x="5999867" y="5961120"/>
            <a:ext cx="187562" cy="318429"/>
          </a:xfrm>
          <a:prstGeom prst="rect">
            <a:avLst/>
          </a:prstGeom>
          <a:solidFill>
            <a:srgbClr val="F2F2F2"/>
          </a:solidFill>
          <a:ln w="1270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algn="ctr" defTabSz="914400">
              <a:buClr>
                <a:srgbClr val="000000"/>
              </a:buClr>
              <a:buFont typeface="Arial"/>
              <a:buNone/>
            </a:pPr>
            <a:endParaRPr sz="1100" kern="0">
              <a:solidFill>
                <a:srgbClr val="FFFFFF"/>
              </a:solidFill>
              <a:ea typeface="Corbel"/>
              <a:cs typeface="Corbel"/>
              <a:sym typeface="Corbel"/>
            </a:endParaRPr>
          </a:p>
        </p:txBody>
      </p:sp>
      <p:sp>
        <p:nvSpPr>
          <p:cNvPr id="120" name="Google Shape;5038;p43">
            <a:extLst>
              <a:ext uri="{FF2B5EF4-FFF2-40B4-BE49-F238E27FC236}">
                <a16:creationId xmlns:a16="http://schemas.microsoft.com/office/drawing/2014/main" id="{1273D7F7-7A00-C7BA-7E7C-7F672BBD2A79}"/>
              </a:ext>
            </a:extLst>
          </p:cNvPr>
          <p:cNvSpPr/>
          <p:nvPr/>
        </p:nvSpPr>
        <p:spPr>
          <a:xfrm rot="5400000">
            <a:off x="5984732" y="6184251"/>
            <a:ext cx="73938" cy="43669"/>
          </a:xfrm>
          <a:prstGeom prst="triangle">
            <a:avLst>
              <a:gd name="adj" fmla="val 50000"/>
            </a:avLst>
          </a:prstGeom>
          <a:solidFill>
            <a:srgbClr val="F2F2F2"/>
          </a:solidFill>
          <a:ln w="1270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algn="ctr" defTabSz="914400">
              <a:buClr>
                <a:srgbClr val="000000"/>
              </a:buClr>
              <a:buFont typeface="Arial"/>
              <a:buNone/>
            </a:pPr>
            <a:endParaRPr sz="1100" kern="0">
              <a:solidFill>
                <a:srgbClr val="FFFFFF"/>
              </a:solidFill>
              <a:ea typeface="Corbel"/>
              <a:cs typeface="Corbel"/>
              <a:sym typeface="Corbel"/>
            </a:endParaRPr>
          </a:p>
        </p:txBody>
      </p:sp>
      <p:cxnSp>
        <p:nvCxnSpPr>
          <p:cNvPr id="121" name="Google Shape;5039;p43">
            <a:extLst>
              <a:ext uri="{FF2B5EF4-FFF2-40B4-BE49-F238E27FC236}">
                <a16:creationId xmlns:a16="http://schemas.microsoft.com/office/drawing/2014/main" id="{29307310-71FE-5C47-2F86-D4D42D323ED9}"/>
              </a:ext>
            </a:extLst>
          </p:cNvPr>
          <p:cNvCxnSpPr/>
          <p:nvPr/>
        </p:nvCxnSpPr>
        <p:spPr>
          <a:xfrm>
            <a:off x="5427433" y="6061166"/>
            <a:ext cx="568800" cy="0"/>
          </a:xfrm>
          <a:prstGeom prst="straightConnector1">
            <a:avLst/>
          </a:prstGeom>
          <a:noFill/>
          <a:ln w="12700" cap="flat" cmpd="sng">
            <a:solidFill>
              <a:srgbClr val="000000"/>
            </a:solidFill>
            <a:prstDash val="solid"/>
            <a:miter lim="800000"/>
            <a:headEnd type="none" w="sm" len="sm"/>
            <a:tailEnd type="triangle" w="sm" len="sm"/>
          </a:ln>
        </p:spPr>
      </p:cxnSp>
      <p:cxnSp>
        <p:nvCxnSpPr>
          <p:cNvPr id="122" name="Google Shape;5040;p43">
            <a:extLst>
              <a:ext uri="{FF2B5EF4-FFF2-40B4-BE49-F238E27FC236}">
                <a16:creationId xmlns:a16="http://schemas.microsoft.com/office/drawing/2014/main" id="{49AB0C97-DC2B-2EFD-0C2D-D71B43021AD2}"/>
              </a:ext>
            </a:extLst>
          </p:cNvPr>
          <p:cNvCxnSpPr/>
          <p:nvPr/>
        </p:nvCxnSpPr>
        <p:spPr>
          <a:xfrm>
            <a:off x="6193004" y="6060902"/>
            <a:ext cx="244800" cy="0"/>
          </a:xfrm>
          <a:prstGeom prst="straightConnector1">
            <a:avLst/>
          </a:prstGeom>
          <a:noFill/>
          <a:ln w="12700" cap="flat" cmpd="sng">
            <a:solidFill>
              <a:srgbClr val="000000"/>
            </a:solidFill>
            <a:prstDash val="solid"/>
            <a:miter lim="800000"/>
            <a:headEnd type="none" w="sm" len="sm"/>
            <a:tailEnd type="triangle" w="sm" len="sm"/>
          </a:ln>
        </p:spPr>
      </p:cxnSp>
      <p:cxnSp>
        <p:nvCxnSpPr>
          <p:cNvPr id="123" name="Google Shape;5041;p43">
            <a:extLst>
              <a:ext uri="{FF2B5EF4-FFF2-40B4-BE49-F238E27FC236}">
                <a16:creationId xmlns:a16="http://schemas.microsoft.com/office/drawing/2014/main" id="{37FA1AD0-7894-CF19-D247-7FA18D09887A}"/>
              </a:ext>
            </a:extLst>
          </p:cNvPr>
          <p:cNvCxnSpPr/>
          <p:nvPr/>
        </p:nvCxnSpPr>
        <p:spPr>
          <a:xfrm rot="10800000">
            <a:off x="5876722" y="5388715"/>
            <a:ext cx="0" cy="667002"/>
          </a:xfrm>
          <a:prstGeom prst="straightConnector1">
            <a:avLst/>
          </a:prstGeom>
          <a:noFill/>
          <a:ln w="12700" cap="flat" cmpd="sng">
            <a:solidFill>
              <a:srgbClr val="000000"/>
            </a:solidFill>
            <a:prstDash val="solid"/>
            <a:miter lim="800000"/>
            <a:headEnd type="none" w="sm" len="sm"/>
            <a:tailEnd type="triangle" w="sm" len="sm"/>
          </a:ln>
        </p:spPr>
      </p:cxnSp>
      <p:cxnSp>
        <p:nvCxnSpPr>
          <p:cNvPr id="124" name="Google Shape;5042;p43">
            <a:extLst>
              <a:ext uri="{FF2B5EF4-FFF2-40B4-BE49-F238E27FC236}">
                <a16:creationId xmlns:a16="http://schemas.microsoft.com/office/drawing/2014/main" id="{65430159-AA0B-5804-CC10-9C1F0D2D4C1F}"/>
              </a:ext>
            </a:extLst>
          </p:cNvPr>
          <p:cNvCxnSpPr>
            <a:cxnSpLocks/>
            <a:endCxn id="110" idx="1"/>
          </p:cNvCxnSpPr>
          <p:nvPr/>
        </p:nvCxnSpPr>
        <p:spPr>
          <a:xfrm>
            <a:off x="5427286" y="5244715"/>
            <a:ext cx="406500" cy="0"/>
          </a:xfrm>
          <a:prstGeom prst="straightConnector1">
            <a:avLst/>
          </a:prstGeom>
          <a:noFill/>
          <a:ln w="12700" cap="flat" cmpd="sng">
            <a:solidFill>
              <a:srgbClr val="7030A0"/>
            </a:solidFill>
            <a:prstDash val="solid"/>
            <a:miter lim="800000"/>
            <a:headEnd type="none" w="sm" len="sm"/>
            <a:tailEnd type="triangle" w="sm" len="sm"/>
          </a:ln>
        </p:spPr>
      </p:cxnSp>
      <p:cxnSp>
        <p:nvCxnSpPr>
          <p:cNvPr id="125" name="Google Shape;5043;p43">
            <a:extLst>
              <a:ext uri="{FF2B5EF4-FFF2-40B4-BE49-F238E27FC236}">
                <a16:creationId xmlns:a16="http://schemas.microsoft.com/office/drawing/2014/main" id="{54D2FE0E-40DA-C550-7849-0514D43E428B}"/>
              </a:ext>
            </a:extLst>
          </p:cNvPr>
          <p:cNvCxnSpPr>
            <a:cxnSpLocks/>
            <a:stCxn id="110" idx="0"/>
            <a:endCxn id="106" idx="2"/>
          </p:cNvCxnSpPr>
          <p:nvPr/>
        </p:nvCxnSpPr>
        <p:spPr>
          <a:xfrm rot="10800000">
            <a:off x="5933798" y="4251115"/>
            <a:ext cx="0" cy="849600"/>
          </a:xfrm>
          <a:prstGeom prst="straightConnector1">
            <a:avLst/>
          </a:prstGeom>
          <a:noFill/>
          <a:ln w="12700" cap="flat" cmpd="sng">
            <a:solidFill>
              <a:srgbClr val="0070C0"/>
            </a:solidFill>
            <a:prstDash val="solid"/>
            <a:miter lim="800000"/>
            <a:headEnd type="none" w="sm" len="sm"/>
            <a:tailEnd type="triangle" w="med" len="med"/>
          </a:ln>
        </p:spPr>
      </p:cxnSp>
      <p:cxnSp>
        <p:nvCxnSpPr>
          <p:cNvPr id="126" name="Google Shape;5044;p43">
            <a:extLst>
              <a:ext uri="{FF2B5EF4-FFF2-40B4-BE49-F238E27FC236}">
                <a16:creationId xmlns:a16="http://schemas.microsoft.com/office/drawing/2014/main" id="{8044E019-4F39-DC6D-6447-99A53510B445}"/>
              </a:ext>
            </a:extLst>
          </p:cNvPr>
          <p:cNvCxnSpPr/>
          <p:nvPr/>
        </p:nvCxnSpPr>
        <p:spPr>
          <a:xfrm>
            <a:off x="6450940" y="5242175"/>
            <a:ext cx="212384" cy="0"/>
          </a:xfrm>
          <a:prstGeom prst="straightConnector1">
            <a:avLst/>
          </a:prstGeom>
          <a:noFill/>
          <a:ln w="12700" cap="flat" cmpd="sng">
            <a:solidFill>
              <a:srgbClr val="7030A0"/>
            </a:solidFill>
            <a:prstDash val="solid"/>
            <a:miter lim="800000"/>
            <a:headEnd type="none" w="sm" len="sm"/>
            <a:tailEnd type="triangle" w="med" len="med"/>
          </a:ln>
        </p:spPr>
      </p:cxnSp>
      <p:cxnSp>
        <p:nvCxnSpPr>
          <p:cNvPr id="127" name="Google Shape;5045;p43">
            <a:extLst>
              <a:ext uri="{FF2B5EF4-FFF2-40B4-BE49-F238E27FC236}">
                <a16:creationId xmlns:a16="http://schemas.microsoft.com/office/drawing/2014/main" id="{712D0AA8-9BDB-B8A5-0632-F22C4868FAC0}"/>
              </a:ext>
            </a:extLst>
          </p:cNvPr>
          <p:cNvCxnSpPr/>
          <p:nvPr/>
        </p:nvCxnSpPr>
        <p:spPr>
          <a:xfrm rot="10800000" flipH="1">
            <a:off x="6446468" y="5570266"/>
            <a:ext cx="221457" cy="5051"/>
          </a:xfrm>
          <a:prstGeom prst="straightConnector1">
            <a:avLst/>
          </a:prstGeom>
          <a:noFill/>
          <a:ln w="12700" cap="flat" cmpd="sng">
            <a:solidFill>
              <a:srgbClr val="000000"/>
            </a:solidFill>
            <a:prstDash val="solid"/>
            <a:miter lim="800000"/>
            <a:headEnd type="none" w="sm" len="sm"/>
            <a:tailEnd type="triangle" w="med" len="med"/>
          </a:ln>
        </p:spPr>
      </p:cxnSp>
      <p:cxnSp>
        <p:nvCxnSpPr>
          <p:cNvPr id="128" name="Google Shape;5046;p43">
            <a:extLst>
              <a:ext uri="{FF2B5EF4-FFF2-40B4-BE49-F238E27FC236}">
                <a16:creationId xmlns:a16="http://schemas.microsoft.com/office/drawing/2014/main" id="{7069B8F1-90EB-7B1E-F1C5-204F408E9FB8}"/>
              </a:ext>
            </a:extLst>
          </p:cNvPr>
          <p:cNvCxnSpPr/>
          <p:nvPr/>
        </p:nvCxnSpPr>
        <p:spPr>
          <a:xfrm rot="10800000" flipH="1">
            <a:off x="6442833" y="6057268"/>
            <a:ext cx="221457" cy="5051"/>
          </a:xfrm>
          <a:prstGeom prst="straightConnector1">
            <a:avLst/>
          </a:prstGeom>
          <a:noFill/>
          <a:ln w="12700" cap="flat" cmpd="sng">
            <a:solidFill>
              <a:srgbClr val="000000"/>
            </a:solidFill>
            <a:prstDash val="solid"/>
            <a:miter lim="800000"/>
            <a:headEnd type="none" w="sm" len="sm"/>
            <a:tailEnd type="triangle" w="med" len="med"/>
          </a:ln>
        </p:spPr>
      </p:cxnSp>
      <p:sp>
        <p:nvSpPr>
          <p:cNvPr id="129" name="Google Shape;5047;p43">
            <a:extLst>
              <a:ext uri="{FF2B5EF4-FFF2-40B4-BE49-F238E27FC236}">
                <a16:creationId xmlns:a16="http://schemas.microsoft.com/office/drawing/2014/main" id="{F33377E3-B16B-1174-8259-86AAB4B73BB4}"/>
              </a:ext>
            </a:extLst>
          </p:cNvPr>
          <p:cNvSpPr txBox="1"/>
          <p:nvPr/>
        </p:nvSpPr>
        <p:spPr>
          <a:xfrm>
            <a:off x="3843136" y="4237082"/>
            <a:ext cx="1450677" cy="261610"/>
          </a:xfrm>
          <a:prstGeom prst="rect">
            <a:avLst/>
          </a:prstGeom>
          <a:noFill/>
          <a:ln>
            <a:noFill/>
          </a:ln>
        </p:spPr>
        <p:txBody>
          <a:bodyPr spcFirstLastPara="1" wrap="square" lIns="91425" tIns="45700" rIns="91425" bIns="45700" anchor="t" anchorCtr="0">
            <a:spAutoFit/>
          </a:bodyPr>
          <a:lstStyle/>
          <a:p>
            <a:pPr algn="ctr" defTabSz="914400">
              <a:buClr>
                <a:srgbClr val="000000"/>
              </a:buClr>
              <a:buFont typeface="Arial"/>
              <a:buNone/>
            </a:pPr>
            <a:r>
              <a:rPr lang="en-US" sz="1100" b="1" kern="0">
                <a:solidFill>
                  <a:srgbClr val="000000"/>
                </a:solidFill>
                <a:ea typeface="Corbel"/>
                <a:cs typeface="Corbel"/>
                <a:sym typeface="Corbel"/>
              </a:rPr>
              <a:t>HopQueueRegister</a:t>
            </a:r>
            <a:r>
              <a:rPr lang="en-US" sz="1100" b="1" kern="0" baseline="-25000">
                <a:solidFill>
                  <a:srgbClr val="000000"/>
                </a:solidFill>
                <a:ea typeface="Corbel"/>
                <a:cs typeface="Corbel"/>
                <a:sym typeface="Corbel"/>
              </a:rPr>
              <a:t>x</a:t>
            </a:r>
            <a:endParaRPr sz="1100" b="1" kern="0" baseline="-25000">
              <a:solidFill>
                <a:srgbClr val="000000"/>
              </a:solidFill>
              <a:ea typeface="Corbel"/>
              <a:cs typeface="Corbel"/>
              <a:sym typeface="Corbel"/>
            </a:endParaRPr>
          </a:p>
        </p:txBody>
      </p:sp>
      <p:sp>
        <p:nvSpPr>
          <p:cNvPr id="130" name="Google Shape;5048;p43">
            <a:extLst>
              <a:ext uri="{FF2B5EF4-FFF2-40B4-BE49-F238E27FC236}">
                <a16:creationId xmlns:a16="http://schemas.microsoft.com/office/drawing/2014/main" id="{17EF0E52-0D70-FEA1-453B-556BD8576B9A}"/>
              </a:ext>
            </a:extLst>
          </p:cNvPr>
          <p:cNvSpPr txBox="1"/>
          <p:nvPr/>
        </p:nvSpPr>
        <p:spPr>
          <a:xfrm>
            <a:off x="4267840" y="5212508"/>
            <a:ext cx="615624" cy="261610"/>
          </a:xfrm>
          <a:prstGeom prst="rect">
            <a:avLst/>
          </a:prstGeom>
          <a:noFill/>
          <a:ln>
            <a:noFill/>
          </a:ln>
        </p:spPr>
        <p:txBody>
          <a:bodyPr spcFirstLastPara="1" wrap="square" lIns="91425" tIns="45700" rIns="91425" bIns="45700" anchor="t" anchorCtr="0">
            <a:spAutoFit/>
          </a:bodyPr>
          <a:lstStyle/>
          <a:p>
            <a:pPr algn="ctr" defTabSz="914400">
              <a:buClr>
                <a:srgbClr val="000000"/>
              </a:buClr>
              <a:buFont typeface="Arial"/>
              <a:buNone/>
            </a:pPr>
            <a:r>
              <a:rPr lang="en-US" sz="1100" b="1" kern="0" dirty="0">
                <a:solidFill>
                  <a:srgbClr val="7030A0"/>
                </a:solidFill>
                <a:ea typeface="Corbel"/>
                <a:cs typeface="Corbel"/>
                <a:sym typeface="Corbel"/>
              </a:rPr>
              <a:t>R[d-</a:t>
            </a:r>
            <a:r>
              <a:rPr lang="en-US" sz="1100" b="1" kern="0" dirty="0">
                <a:solidFill>
                  <a:srgbClr val="7030A0"/>
                </a:solidFill>
                <a:latin typeface="Calibri" panose="020F0502020204030204" pitchFamily="34" charset="0"/>
                <a:ea typeface="Corbel"/>
                <a:cs typeface="Calibri" panose="020F0502020204030204" pitchFamily="34" charset="0"/>
                <a:sym typeface="Corbel"/>
              </a:rPr>
              <a:t>1</a:t>
            </a:r>
            <a:r>
              <a:rPr lang="en-US" sz="1100" b="1" kern="0" dirty="0">
                <a:solidFill>
                  <a:srgbClr val="7030A0"/>
                </a:solidFill>
                <a:ea typeface="Corbel"/>
                <a:cs typeface="Corbel"/>
                <a:sym typeface="Corbel"/>
              </a:rPr>
              <a:t>]</a:t>
            </a:r>
            <a:endParaRPr sz="1100" b="1" kern="0" baseline="-25000" dirty="0">
              <a:solidFill>
                <a:srgbClr val="7030A0"/>
              </a:solidFill>
              <a:ea typeface="Corbel"/>
              <a:cs typeface="Corbel"/>
              <a:sym typeface="Corbel"/>
            </a:endParaRPr>
          </a:p>
        </p:txBody>
      </p:sp>
      <p:sp>
        <p:nvSpPr>
          <p:cNvPr id="131" name="Google Shape;5049;p43">
            <a:extLst>
              <a:ext uri="{FF2B5EF4-FFF2-40B4-BE49-F238E27FC236}">
                <a16:creationId xmlns:a16="http://schemas.microsoft.com/office/drawing/2014/main" id="{FEC4E1BD-CE8E-AC08-1F48-6B8CFE4394D7}"/>
              </a:ext>
            </a:extLst>
          </p:cNvPr>
          <p:cNvSpPr txBox="1"/>
          <p:nvPr/>
        </p:nvSpPr>
        <p:spPr>
          <a:xfrm>
            <a:off x="3729643" y="4848267"/>
            <a:ext cx="795734" cy="261610"/>
          </a:xfrm>
          <a:prstGeom prst="rect">
            <a:avLst/>
          </a:prstGeom>
          <a:noFill/>
          <a:ln>
            <a:noFill/>
          </a:ln>
        </p:spPr>
        <p:txBody>
          <a:bodyPr spcFirstLastPara="1" wrap="square" lIns="91425" tIns="45700" rIns="91425" bIns="45700" anchor="t" anchorCtr="0">
            <a:spAutoFit/>
          </a:bodyPr>
          <a:lstStyle/>
          <a:p>
            <a:pPr algn="ctr" defTabSz="914400">
              <a:buClr>
                <a:srgbClr val="000000"/>
              </a:buClr>
              <a:buFont typeface="Arial"/>
              <a:buNone/>
            </a:pPr>
            <a:r>
              <a:rPr lang="en-US" sz="1100" b="1" kern="0" dirty="0" err="1">
                <a:solidFill>
                  <a:srgbClr val="548135"/>
                </a:solidFill>
                <a:ea typeface="Corbel"/>
                <a:cs typeface="Corbel"/>
                <a:sym typeface="Corbel"/>
              </a:rPr>
              <a:t>oldR</a:t>
            </a:r>
            <a:r>
              <a:rPr lang="en-US" sz="1100" b="1" kern="0" dirty="0">
                <a:solidFill>
                  <a:srgbClr val="548135"/>
                </a:solidFill>
                <a:ea typeface="Corbel"/>
                <a:cs typeface="Corbel"/>
                <a:sym typeface="Corbel"/>
              </a:rPr>
              <a:t>[d]</a:t>
            </a:r>
            <a:endParaRPr sz="1100" b="1" kern="0" baseline="-25000" dirty="0">
              <a:solidFill>
                <a:srgbClr val="548135"/>
              </a:solidFill>
              <a:ea typeface="Corbel"/>
              <a:cs typeface="Corbel"/>
              <a:sym typeface="Corbel"/>
            </a:endParaRPr>
          </a:p>
        </p:txBody>
      </p:sp>
      <p:sp>
        <p:nvSpPr>
          <p:cNvPr id="132" name="Google Shape;5050;p43">
            <a:extLst>
              <a:ext uri="{FF2B5EF4-FFF2-40B4-BE49-F238E27FC236}">
                <a16:creationId xmlns:a16="http://schemas.microsoft.com/office/drawing/2014/main" id="{13282139-3B4F-A37C-3239-6262F90E20F1}"/>
              </a:ext>
            </a:extLst>
          </p:cNvPr>
          <p:cNvSpPr txBox="1"/>
          <p:nvPr/>
        </p:nvSpPr>
        <p:spPr>
          <a:xfrm>
            <a:off x="4480022" y="4847574"/>
            <a:ext cx="798567" cy="261610"/>
          </a:xfrm>
          <a:prstGeom prst="rect">
            <a:avLst/>
          </a:prstGeom>
          <a:noFill/>
          <a:ln>
            <a:noFill/>
          </a:ln>
        </p:spPr>
        <p:txBody>
          <a:bodyPr spcFirstLastPara="1" wrap="square" lIns="91425" tIns="45700" rIns="91425" bIns="45700" anchor="t" anchorCtr="0">
            <a:spAutoFit/>
          </a:bodyPr>
          <a:lstStyle/>
          <a:p>
            <a:pPr algn="ctr" defTabSz="914400">
              <a:buClr>
                <a:srgbClr val="000000"/>
              </a:buClr>
              <a:buFont typeface="Arial"/>
              <a:buNone/>
            </a:pPr>
            <a:r>
              <a:rPr lang="en-US" sz="1100" b="1" kern="0" dirty="0" err="1">
                <a:solidFill>
                  <a:srgbClr val="C00000"/>
                </a:solidFill>
                <a:ea typeface="Corbel"/>
                <a:cs typeface="Corbel"/>
                <a:sym typeface="Corbel"/>
              </a:rPr>
              <a:t>oldR</a:t>
            </a:r>
            <a:r>
              <a:rPr lang="en-US" sz="1100" b="1" kern="0" dirty="0">
                <a:solidFill>
                  <a:srgbClr val="C00000"/>
                </a:solidFill>
                <a:ea typeface="Corbel"/>
                <a:cs typeface="Corbel"/>
                <a:sym typeface="Corbel"/>
              </a:rPr>
              <a:t>[d-</a:t>
            </a:r>
            <a:r>
              <a:rPr lang="en-US" sz="1100" b="1" kern="0" dirty="0">
                <a:solidFill>
                  <a:srgbClr val="C00000"/>
                </a:solidFill>
                <a:latin typeface="Calibri" panose="020F0502020204030204" pitchFamily="34" charset="0"/>
                <a:ea typeface="Corbel"/>
                <a:cs typeface="Calibri" panose="020F0502020204030204" pitchFamily="34" charset="0"/>
                <a:sym typeface="Corbel"/>
              </a:rPr>
              <a:t>1</a:t>
            </a:r>
            <a:r>
              <a:rPr lang="en-US" sz="1100" b="1" kern="0" dirty="0">
                <a:solidFill>
                  <a:srgbClr val="C00000"/>
                </a:solidFill>
                <a:ea typeface="Corbel"/>
                <a:cs typeface="Corbel"/>
                <a:sym typeface="Corbel"/>
              </a:rPr>
              <a:t>]</a:t>
            </a:r>
            <a:endParaRPr sz="1100" b="1" kern="0" baseline="-25000" dirty="0">
              <a:solidFill>
                <a:srgbClr val="C00000"/>
              </a:solidFill>
              <a:ea typeface="Corbel"/>
              <a:cs typeface="Corbel"/>
              <a:sym typeface="Corbel"/>
            </a:endParaRPr>
          </a:p>
        </p:txBody>
      </p:sp>
      <p:sp>
        <p:nvSpPr>
          <p:cNvPr id="133" name="Google Shape;5051;p43">
            <a:extLst>
              <a:ext uri="{FF2B5EF4-FFF2-40B4-BE49-F238E27FC236}">
                <a16:creationId xmlns:a16="http://schemas.microsoft.com/office/drawing/2014/main" id="{9E6CCE62-8C6A-A336-B573-A22980046954}"/>
              </a:ext>
            </a:extLst>
          </p:cNvPr>
          <p:cNvSpPr txBox="1"/>
          <p:nvPr/>
        </p:nvSpPr>
        <p:spPr>
          <a:xfrm>
            <a:off x="4241862" y="6027993"/>
            <a:ext cx="667579" cy="261610"/>
          </a:xfrm>
          <a:prstGeom prst="rect">
            <a:avLst/>
          </a:prstGeom>
          <a:noFill/>
          <a:ln>
            <a:noFill/>
          </a:ln>
        </p:spPr>
        <p:txBody>
          <a:bodyPr spcFirstLastPara="1" wrap="square" lIns="91425" tIns="45700" rIns="91425" bIns="45700" anchor="t" anchorCtr="0">
            <a:spAutoFit/>
          </a:bodyPr>
          <a:lstStyle/>
          <a:p>
            <a:pPr algn="ctr" defTabSz="914400">
              <a:buClr>
                <a:srgbClr val="000000"/>
              </a:buClr>
              <a:buFont typeface="Arial"/>
              <a:buNone/>
            </a:pPr>
            <a:r>
              <a:rPr lang="en-US" sz="1100" b="1" kern="0">
                <a:solidFill>
                  <a:srgbClr val="000000"/>
                </a:solidFill>
                <a:ea typeface="Corbel"/>
                <a:cs typeface="Corbel"/>
                <a:sym typeface="Corbel"/>
              </a:rPr>
              <a:t>HopBits</a:t>
            </a:r>
            <a:endParaRPr sz="1100" b="1" kern="0" baseline="-25000">
              <a:solidFill>
                <a:srgbClr val="000000"/>
              </a:solidFill>
              <a:ea typeface="Corbel"/>
              <a:cs typeface="Corbel"/>
              <a:sym typeface="Corbel"/>
            </a:endParaRPr>
          </a:p>
        </p:txBody>
      </p:sp>
      <p:sp>
        <p:nvSpPr>
          <p:cNvPr id="134" name="Google Shape;5052;p43">
            <a:extLst>
              <a:ext uri="{FF2B5EF4-FFF2-40B4-BE49-F238E27FC236}">
                <a16:creationId xmlns:a16="http://schemas.microsoft.com/office/drawing/2014/main" id="{D0D1B57D-B2C4-391F-717B-0447C327B6E0}"/>
              </a:ext>
            </a:extLst>
          </p:cNvPr>
          <p:cNvSpPr txBox="1"/>
          <p:nvPr/>
        </p:nvSpPr>
        <p:spPr>
          <a:xfrm>
            <a:off x="3980323" y="5527100"/>
            <a:ext cx="1176301" cy="261610"/>
          </a:xfrm>
          <a:prstGeom prst="rect">
            <a:avLst/>
          </a:prstGeom>
          <a:noFill/>
          <a:ln>
            <a:noFill/>
          </a:ln>
        </p:spPr>
        <p:txBody>
          <a:bodyPr spcFirstLastPara="1" wrap="square" lIns="91425" tIns="45700" rIns="91425" bIns="45700" anchor="t" anchorCtr="0">
            <a:spAutoFit/>
          </a:bodyPr>
          <a:lstStyle/>
          <a:p>
            <a:pPr algn="ctr" defTabSz="914400">
              <a:buClr>
                <a:srgbClr val="000000"/>
              </a:buClr>
              <a:buFont typeface="Arial"/>
              <a:buNone/>
            </a:pPr>
            <a:r>
              <a:rPr lang="en-US" sz="1100" b="1" kern="0">
                <a:solidFill>
                  <a:srgbClr val="000000"/>
                </a:solidFill>
                <a:ea typeface="Corbel"/>
                <a:cs typeface="Corbel"/>
                <a:sym typeface="Corbel"/>
              </a:rPr>
              <a:t>PatternBitmask</a:t>
            </a:r>
            <a:endParaRPr sz="1100" b="1" kern="0" baseline="-25000">
              <a:solidFill>
                <a:srgbClr val="000000"/>
              </a:solidFill>
              <a:ea typeface="Corbel"/>
              <a:cs typeface="Corbel"/>
              <a:sym typeface="Corbel"/>
            </a:endParaRPr>
          </a:p>
        </p:txBody>
      </p:sp>
      <p:cxnSp>
        <p:nvCxnSpPr>
          <p:cNvPr id="135" name="Google Shape;5053;p43">
            <a:extLst>
              <a:ext uri="{FF2B5EF4-FFF2-40B4-BE49-F238E27FC236}">
                <a16:creationId xmlns:a16="http://schemas.microsoft.com/office/drawing/2014/main" id="{00201319-41FF-4BAB-F4F3-16F77F08CABC}"/>
              </a:ext>
            </a:extLst>
          </p:cNvPr>
          <p:cNvCxnSpPr/>
          <p:nvPr/>
        </p:nvCxnSpPr>
        <p:spPr>
          <a:xfrm>
            <a:off x="4567304" y="4722119"/>
            <a:ext cx="1259351" cy="398016"/>
          </a:xfrm>
          <a:prstGeom prst="straightConnector1">
            <a:avLst/>
          </a:prstGeom>
          <a:noFill/>
          <a:ln w="12700" cap="flat" cmpd="sng">
            <a:solidFill>
              <a:srgbClr val="C00000"/>
            </a:solidFill>
            <a:prstDash val="solid"/>
            <a:miter lim="800000"/>
            <a:headEnd type="none" w="sm" len="sm"/>
            <a:tailEnd type="triangle" w="med" len="med"/>
          </a:ln>
        </p:spPr>
      </p:cxnSp>
      <p:cxnSp>
        <p:nvCxnSpPr>
          <p:cNvPr id="136" name="Google Shape;5054;p43">
            <a:extLst>
              <a:ext uri="{FF2B5EF4-FFF2-40B4-BE49-F238E27FC236}">
                <a16:creationId xmlns:a16="http://schemas.microsoft.com/office/drawing/2014/main" id="{33F8F77E-2FB2-946F-CDC8-AE22B70A7F91}"/>
              </a:ext>
            </a:extLst>
          </p:cNvPr>
          <p:cNvCxnSpPr>
            <a:endCxn id="137" idx="1"/>
          </p:cNvCxnSpPr>
          <p:nvPr/>
        </p:nvCxnSpPr>
        <p:spPr>
          <a:xfrm rot="10800000" flipH="1">
            <a:off x="5933883" y="4598996"/>
            <a:ext cx="838500" cy="500100"/>
          </a:xfrm>
          <a:prstGeom prst="straightConnector1">
            <a:avLst/>
          </a:prstGeom>
          <a:noFill/>
          <a:ln w="12700" cap="flat" cmpd="sng">
            <a:solidFill>
              <a:srgbClr val="0070C0"/>
            </a:solidFill>
            <a:prstDash val="solid"/>
            <a:miter lim="800000"/>
            <a:headEnd type="none" w="sm" len="sm"/>
            <a:tailEnd type="triangle" w="med" len="med"/>
          </a:ln>
        </p:spPr>
      </p:cxnSp>
      <p:sp>
        <p:nvSpPr>
          <p:cNvPr id="137" name="Google Shape;5055;p43">
            <a:extLst>
              <a:ext uri="{FF2B5EF4-FFF2-40B4-BE49-F238E27FC236}">
                <a16:creationId xmlns:a16="http://schemas.microsoft.com/office/drawing/2014/main" id="{A7F75CD6-0A4C-1E8B-F83E-A775994F6375}"/>
              </a:ext>
            </a:extLst>
          </p:cNvPr>
          <p:cNvSpPr/>
          <p:nvPr/>
        </p:nvSpPr>
        <p:spPr>
          <a:xfrm>
            <a:off x="6772383" y="4480659"/>
            <a:ext cx="1025539" cy="236673"/>
          </a:xfrm>
          <a:prstGeom prst="roundRect">
            <a:avLst>
              <a:gd name="adj" fmla="val 6354"/>
            </a:avLst>
          </a:prstGeom>
          <a:solidFill>
            <a:srgbClr val="70AD47">
              <a:lumMod val="20000"/>
              <a:lumOff val="80000"/>
            </a:srgbClr>
          </a:solidFill>
          <a:ln w="12700" cap="flat" cmpd="sng">
            <a:solidFill>
              <a:srgbClr val="000000"/>
            </a:solidFill>
            <a:prstDash val="solid"/>
            <a:round/>
            <a:headEnd type="none" w="sm" len="sm"/>
            <a:tailEnd type="none" w="sm" len="sm"/>
          </a:ln>
        </p:spPr>
        <p:txBody>
          <a:bodyPr spcFirstLastPara="1" wrap="square" lIns="0" tIns="36000" rIns="0" bIns="36000"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sz="1090" b="1" i="0" u="none" strike="noStrike" kern="0" cap="none" spc="0" normalizeH="0" baseline="-25000" noProof="0">
              <a:ln>
                <a:noFill/>
              </a:ln>
              <a:solidFill>
                <a:srgbClr val="222A35"/>
              </a:solidFill>
              <a:effectLst/>
              <a:uLnTx/>
              <a:uFillTx/>
              <a:ea typeface="Corbel"/>
              <a:cs typeface="Corbel"/>
              <a:sym typeface="Corbel"/>
            </a:endParaRPr>
          </a:p>
        </p:txBody>
      </p:sp>
      <p:cxnSp>
        <p:nvCxnSpPr>
          <p:cNvPr id="138" name="Google Shape;5056;p43">
            <a:extLst>
              <a:ext uri="{FF2B5EF4-FFF2-40B4-BE49-F238E27FC236}">
                <a16:creationId xmlns:a16="http://schemas.microsoft.com/office/drawing/2014/main" id="{88CF9673-2D33-7B6D-348B-0F3E3BC413CC}"/>
              </a:ext>
            </a:extLst>
          </p:cNvPr>
          <p:cNvCxnSpPr>
            <a:endCxn id="137" idx="2"/>
          </p:cNvCxnSpPr>
          <p:nvPr/>
        </p:nvCxnSpPr>
        <p:spPr>
          <a:xfrm>
            <a:off x="7284552" y="4480632"/>
            <a:ext cx="600" cy="236700"/>
          </a:xfrm>
          <a:prstGeom prst="straightConnector1">
            <a:avLst/>
          </a:prstGeom>
          <a:noFill/>
          <a:ln w="12700" cap="flat" cmpd="sng">
            <a:solidFill>
              <a:srgbClr val="000000"/>
            </a:solidFill>
            <a:prstDash val="dot"/>
            <a:miter lim="800000"/>
            <a:headEnd type="none" w="sm" len="sm"/>
            <a:tailEnd type="none" w="sm" len="sm"/>
          </a:ln>
        </p:spPr>
      </p:cxnSp>
      <p:cxnSp>
        <p:nvCxnSpPr>
          <p:cNvPr id="139" name="Google Shape;5057;p43">
            <a:extLst>
              <a:ext uri="{FF2B5EF4-FFF2-40B4-BE49-F238E27FC236}">
                <a16:creationId xmlns:a16="http://schemas.microsoft.com/office/drawing/2014/main" id="{1ADF76DB-2F83-B45A-0C0B-BCF7CAF6E128}"/>
              </a:ext>
            </a:extLst>
          </p:cNvPr>
          <p:cNvCxnSpPr/>
          <p:nvPr/>
        </p:nvCxnSpPr>
        <p:spPr>
          <a:xfrm>
            <a:off x="7027597" y="4486108"/>
            <a:ext cx="585" cy="236673"/>
          </a:xfrm>
          <a:prstGeom prst="straightConnector1">
            <a:avLst/>
          </a:prstGeom>
          <a:noFill/>
          <a:ln w="12700" cap="flat" cmpd="sng">
            <a:solidFill>
              <a:srgbClr val="000000"/>
            </a:solidFill>
            <a:prstDash val="dot"/>
            <a:miter lim="800000"/>
            <a:headEnd type="none" w="sm" len="sm"/>
            <a:tailEnd type="none" w="sm" len="sm"/>
          </a:ln>
        </p:spPr>
      </p:cxnSp>
      <p:cxnSp>
        <p:nvCxnSpPr>
          <p:cNvPr id="140" name="Google Shape;5058;p43">
            <a:extLst>
              <a:ext uri="{FF2B5EF4-FFF2-40B4-BE49-F238E27FC236}">
                <a16:creationId xmlns:a16="http://schemas.microsoft.com/office/drawing/2014/main" id="{EAB6347A-4702-16CC-9330-21793793BEDF}"/>
              </a:ext>
            </a:extLst>
          </p:cNvPr>
          <p:cNvCxnSpPr/>
          <p:nvPr/>
        </p:nvCxnSpPr>
        <p:spPr>
          <a:xfrm>
            <a:off x="7538298" y="4479016"/>
            <a:ext cx="585" cy="236673"/>
          </a:xfrm>
          <a:prstGeom prst="straightConnector1">
            <a:avLst/>
          </a:prstGeom>
          <a:noFill/>
          <a:ln w="12700" cap="flat" cmpd="sng">
            <a:solidFill>
              <a:srgbClr val="000000"/>
            </a:solidFill>
            <a:prstDash val="dot"/>
            <a:miter lim="800000"/>
            <a:headEnd type="none" w="sm" len="sm"/>
            <a:tailEnd type="none" w="sm" len="sm"/>
          </a:ln>
        </p:spPr>
      </p:cxnSp>
      <p:sp>
        <p:nvSpPr>
          <p:cNvPr id="141" name="Google Shape;5059;p43">
            <a:extLst>
              <a:ext uri="{FF2B5EF4-FFF2-40B4-BE49-F238E27FC236}">
                <a16:creationId xmlns:a16="http://schemas.microsoft.com/office/drawing/2014/main" id="{AE1E2048-A073-9F2E-137C-617215BCBB02}"/>
              </a:ext>
            </a:extLst>
          </p:cNvPr>
          <p:cNvSpPr txBox="1"/>
          <p:nvPr/>
        </p:nvSpPr>
        <p:spPr>
          <a:xfrm>
            <a:off x="6513343" y="4248154"/>
            <a:ext cx="1563437" cy="261610"/>
          </a:xfrm>
          <a:prstGeom prst="rect">
            <a:avLst/>
          </a:prstGeom>
          <a:noFill/>
          <a:ln>
            <a:noFill/>
          </a:ln>
        </p:spPr>
        <p:txBody>
          <a:bodyPr spcFirstLastPara="1" wrap="square" lIns="91425" tIns="45700" rIns="91425" bIns="45700" anchor="t" anchorCtr="0">
            <a:spAutoFit/>
          </a:bodyPr>
          <a:lstStyle/>
          <a:p>
            <a:pPr algn="ctr" defTabSz="914400">
              <a:buClr>
                <a:srgbClr val="000000"/>
              </a:buClr>
              <a:buFont typeface="Arial"/>
              <a:buNone/>
            </a:pPr>
            <a:r>
              <a:rPr lang="en-US" sz="1100" b="1" kern="0">
                <a:solidFill>
                  <a:srgbClr val="000000"/>
                </a:solidFill>
                <a:ea typeface="Corbel"/>
                <a:cs typeface="Corbel"/>
                <a:sym typeface="Corbel"/>
              </a:rPr>
              <a:t>HopQueueRegister</a:t>
            </a:r>
            <a:r>
              <a:rPr lang="en-US" sz="1100" b="1" kern="0" baseline="-25000">
                <a:solidFill>
                  <a:srgbClr val="000000"/>
                </a:solidFill>
                <a:ea typeface="Corbel"/>
                <a:cs typeface="Corbel"/>
                <a:sym typeface="Corbel"/>
              </a:rPr>
              <a:t>x+1</a:t>
            </a:r>
            <a:endParaRPr sz="1400" kern="0">
              <a:solidFill>
                <a:srgbClr val="000000"/>
              </a:solidFill>
              <a:latin typeface="Arial"/>
              <a:cs typeface="Arial"/>
              <a:sym typeface="Arial"/>
            </a:endParaRPr>
          </a:p>
        </p:txBody>
      </p:sp>
      <p:sp>
        <p:nvSpPr>
          <p:cNvPr id="142" name="Google Shape;5060;p43">
            <a:extLst>
              <a:ext uri="{FF2B5EF4-FFF2-40B4-BE49-F238E27FC236}">
                <a16:creationId xmlns:a16="http://schemas.microsoft.com/office/drawing/2014/main" id="{F5A27595-F026-911B-9E24-8BCF55884C03}"/>
              </a:ext>
            </a:extLst>
          </p:cNvPr>
          <p:cNvSpPr txBox="1"/>
          <p:nvPr/>
        </p:nvSpPr>
        <p:spPr>
          <a:xfrm>
            <a:off x="3131908" y="4670532"/>
            <a:ext cx="491293" cy="261610"/>
          </a:xfrm>
          <a:prstGeom prst="rect">
            <a:avLst/>
          </a:prstGeom>
          <a:noFill/>
          <a:ln>
            <a:noFill/>
          </a:ln>
        </p:spPr>
        <p:txBody>
          <a:bodyPr spcFirstLastPara="1" wrap="square" lIns="91425" tIns="45700" rIns="91425" bIns="45700" anchor="t" anchorCtr="0">
            <a:spAutoFit/>
          </a:bodyPr>
          <a:lstStyle/>
          <a:p>
            <a:pPr algn="ctr" defTabSz="914400">
              <a:buClr>
                <a:srgbClr val="000000"/>
              </a:buClr>
              <a:buFont typeface="Arial"/>
              <a:buNone/>
            </a:pPr>
            <a:r>
              <a:rPr lang="en-US" sz="1100" b="1" kern="0" dirty="0">
                <a:solidFill>
                  <a:srgbClr val="0070C0"/>
                </a:solidFill>
                <a:ea typeface="Corbel"/>
                <a:cs typeface="Corbel"/>
                <a:sym typeface="Corbel"/>
              </a:rPr>
              <a:t>R[d]</a:t>
            </a:r>
            <a:endParaRPr sz="1100" b="1" kern="0" baseline="-25000" dirty="0">
              <a:solidFill>
                <a:srgbClr val="0070C0"/>
              </a:solidFill>
              <a:ea typeface="Corbel"/>
              <a:cs typeface="Corbel"/>
              <a:sym typeface="Corbel"/>
            </a:endParaRPr>
          </a:p>
        </p:txBody>
      </p:sp>
      <p:sp>
        <p:nvSpPr>
          <p:cNvPr id="143" name="Google Shape;5061;p43">
            <a:extLst>
              <a:ext uri="{FF2B5EF4-FFF2-40B4-BE49-F238E27FC236}">
                <a16:creationId xmlns:a16="http://schemas.microsoft.com/office/drawing/2014/main" id="{F709B418-BB91-F82C-5DD2-2E634430FAE0}"/>
              </a:ext>
            </a:extLst>
          </p:cNvPr>
          <p:cNvSpPr/>
          <p:nvPr/>
        </p:nvSpPr>
        <p:spPr>
          <a:xfrm>
            <a:off x="1335652" y="4482407"/>
            <a:ext cx="1025539" cy="236673"/>
          </a:xfrm>
          <a:prstGeom prst="roundRect">
            <a:avLst>
              <a:gd name="adj" fmla="val 6354"/>
            </a:avLst>
          </a:prstGeom>
          <a:solidFill>
            <a:srgbClr val="70AD47">
              <a:lumMod val="20000"/>
              <a:lumOff val="80000"/>
            </a:srgbClr>
          </a:solidFill>
          <a:ln w="12700" cap="flat" cmpd="sng">
            <a:solidFill>
              <a:srgbClr val="000000"/>
            </a:solidFill>
            <a:prstDash val="solid"/>
            <a:round/>
            <a:headEnd type="none" w="sm" len="sm"/>
            <a:tailEnd type="none" w="sm" len="sm"/>
          </a:ln>
        </p:spPr>
        <p:txBody>
          <a:bodyPr spcFirstLastPara="1" wrap="square" lIns="0" tIns="36000" rIns="0" bIns="36000"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sz="1090" b="1" i="0" u="none" strike="noStrike" kern="0" cap="none" spc="0" normalizeH="0" baseline="-25000" noProof="0">
              <a:ln>
                <a:noFill/>
              </a:ln>
              <a:solidFill>
                <a:srgbClr val="222A35"/>
              </a:solidFill>
              <a:effectLst/>
              <a:uLnTx/>
              <a:uFillTx/>
              <a:ea typeface="Corbel"/>
              <a:cs typeface="Corbel"/>
              <a:sym typeface="Corbel"/>
            </a:endParaRPr>
          </a:p>
        </p:txBody>
      </p:sp>
      <p:cxnSp>
        <p:nvCxnSpPr>
          <p:cNvPr id="144" name="Google Shape;5062;p43">
            <a:extLst>
              <a:ext uri="{FF2B5EF4-FFF2-40B4-BE49-F238E27FC236}">
                <a16:creationId xmlns:a16="http://schemas.microsoft.com/office/drawing/2014/main" id="{0BFD127C-1D55-498C-F1F2-D78C586CF7D5}"/>
              </a:ext>
            </a:extLst>
          </p:cNvPr>
          <p:cNvCxnSpPr>
            <a:endCxn id="143" idx="2"/>
          </p:cNvCxnSpPr>
          <p:nvPr/>
        </p:nvCxnSpPr>
        <p:spPr>
          <a:xfrm>
            <a:off x="1847822" y="4482380"/>
            <a:ext cx="600" cy="236700"/>
          </a:xfrm>
          <a:prstGeom prst="straightConnector1">
            <a:avLst/>
          </a:prstGeom>
          <a:noFill/>
          <a:ln w="12700" cap="flat" cmpd="sng">
            <a:solidFill>
              <a:srgbClr val="000000"/>
            </a:solidFill>
            <a:prstDash val="dot"/>
            <a:miter lim="800000"/>
            <a:headEnd type="none" w="sm" len="sm"/>
            <a:tailEnd type="none" w="sm" len="sm"/>
          </a:ln>
        </p:spPr>
      </p:cxnSp>
      <p:cxnSp>
        <p:nvCxnSpPr>
          <p:cNvPr id="145" name="Google Shape;5063;p43">
            <a:extLst>
              <a:ext uri="{FF2B5EF4-FFF2-40B4-BE49-F238E27FC236}">
                <a16:creationId xmlns:a16="http://schemas.microsoft.com/office/drawing/2014/main" id="{8BDD232C-0BBB-E8FA-2172-5039551DC0CF}"/>
              </a:ext>
            </a:extLst>
          </p:cNvPr>
          <p:cNvCxnSpPr/>
          <p:nvPr/>
        </p:nvCxnSpPr>
        <p:spPr>
          <a:xfrm>
            <a:off x="1590867" y="4487856"/>
            <a:ext cx="585" cy="236673"/>
          </a:xfrm>
          <a:prstGeom prst="straightConnector1">
            <a:avLst/>
          </a:prstGeom>
          <a:noFill/>
          <a:ln w="12700" cap="flat" cmpd="sng">
            <a:solidFill>
              <a:srgbClr val="000000"/>
            </a:solidFill>
            <a:prstDash val="dot"/>
            <a:miter lim="800000"/>
            <a:headEnd type="none" w="sm" len="sm"/>
            <a:tailEnd type="none" w="sm" len="sm"/>
          </a:ln>
        </p:spPr>
      </p:cxnSp>
      <p:cxnSp>
        <p:nvCxnSpPr>
          <p:cNvPr id="146" name="Google Shape;5064;p43">
            <a:extLst>
              <a:ext uri="{FF2B5EF4-FFF2-40B4-BE49-F238E27FC236}">
                <a16:creationId xmlns:a16="http://schemas.microsoft.com/office/drawing/2014/main" id="{1FE6D0B3-B8D0-7A05-8411-27C78A6636FD}"/>
              </a:ext>
            </a:extLst>
          </p:cNvPr>
          <p:cNvCxnSpPr/>
          <p:nvPr/>
        </p:nvCxnSpPr>
        <p:spPr>
          <a:xfrm>
            <a:off x="2101568" y="4480764"/>
            <a:ext cx="585" cy="236673"/>
          </a:xfrm>
          <a:prstGeom prst="straightConnector1">
            <a:avLst/>
          </a:prstGeom>
          <a:noFill/>
          <a:ln w="12700" cap="flat" cmpd="sng">
            <a:solidFill>
              <a:srgbClr val="000000"/>
            </a:solidFill>
            <a:prstDash val="dot"/>
            <a:miter lim="800000"/>
            <a:headEnd type="none" w="sm" len="sm"/>
            <a:tailEnd type="none" w="sm" len="sm"/>
          </a:ln>
        </p:spPr>
      </p:cxnSp>
      <p:sp>
        <p:nvSpPr>
          <p:cNvPr id="147" name="Google Shape;5065;p43">
            <a:extLst>
              <a:ext uri="{FF2B5EF4-FFF2-40B4-BE49-F238E27FC236}">
                <a16:creationId xmlns:a16="http://schemas.microsoft.com/office/drawing/2014/main" id="{C401C558-8421-7ED3-2E64-FA60B69F511A}"/>
              </a:ext>
            </a:extLst>
          </p:cNvPr>
          <p:cNvSpPr txBox="1"/>
          <p:nvPr/>
        </p:nvSpPr>
        <p:spPr>
          <a:xfrm>
            <a:off x="1067220" y="4246681"/>
            <a:ext cx="1558893" cy="261610"/>
          </a:xfrm>
          <a:prstGeom prst="rect">
            <a:avLst/>
          </a:prstGeom>
          <a:noFill/>
          <a:ln>
            <a:noFill/>
          </a:ln>
        </p:spPr>
        <p:txBody>
          <a:bodyPr spcFirstLastPara="1" wrap="square" lIns="91425" tIns="45700" rIns="91425" bIns="45700" anchor="t" anchorCtr="0">
            <a:spAutoFit/>
          </a:bodyPr>
          <a:lstStyle/>
          <a:p>
            <a:pPr algn="ctr" defTabSz="914400">
              <a:buClr>
                <a:srgbClr val="000000"/>
              </a:buClr>
              <a:buFont typeface="Arial"/>
              <a:buNone/>
            </a:pPr>
            <a:r>
              <a:rPr lang="en-US" sz="1100" b="1" kern="0">
                <a:solidFill>
                  <a:srgbClr val="000000"/>
                </a:solidFill>
                <a:ea typeface="Corbel"/>
                <a:cs typeface="Corbel"/>
                <a:sym typeface="Corbel"/>
              </a:rPr>
              <a:t>HopQueueRegister</a:t>
            </a:r>
            <a:r>
              <a:rPr lang="en-US" sz="1100" b="1" kern="0" baseline="-25000">
                <a:solidFill>
                  <a:srgbClr val="000000"/>
                </a:solidFill>
                <a:ea typeface="Corbel"/>
                <a:cs typeface="Corbel"/>
                <a:sym typeface="Corbel"/>
              </a:rPr>
              <a:t>x-1</a:t>
            </a:r>
            <a:endParaRPr sz="1400" kern="0">
              <a:solidFill>
                <a:srgbClr val="000000"/>
              </a:solidFill>
              <a:latin typeface="Arial"/>
              <a:cs typeface="Arial"/>
              <a:sym typeface="Arial"/>
            </a:endParaRPr>
          </a:p>
        </p:txBody>
      </p:sp>
      <p:sp>
        <p:nvSpPr>
          <p:cNvPr id="148" name="Google Shape;5066;p43">
            <a:extLst>
              <a:ext uri="{FF2B5EF4-FFF2-40B4-BE49-F238E27FC236}">
                <a16:creationId xmlns:a16="http://schemas.microsoft.com/office/drawing/2014/main" id="{BFAC42FD-E462-AD0E-3272-29A7E3759AAF}"/>
              </a:ext>
            </a:extLst>
          </p:cNvPr>
          <p:cNvSpPr txBox="1"/>
          <p:nvPr/>
        </p:nvSpPr>
        <p:spPr>
          <a:xfrm>
            <a:off x="1759385" y="4847679"/>
            <a:ext cx="798567" cy="261610"/>
          </a:xfrm>
          <a:prstGeom prst="rect">
            <a:avLst/>
          </a:prstGeom>
          <a:noFill/>
          <a:ln>
            <a:noFill/>
          </a:ln>
        </p:spPr>
        <p:txBody>
          <a:bodyPr spcFirstLastPara="1" wrap="square" lIns="91425" tIns="45700" rIns="91425" bIns="45700" anchor="t" anchorCtr="0">
            <a:spAutoFit/>
          </a:bodyPr>
          <a:lstStyle/>
          <a:p>
            <a:pPr algn="ctr" defTabSz="914400">
              <a:buClr>
                <a:srgbClr val="000000"/>
              </a:buClr>
              <a:buFont typeface="Arial"/>
              <a:buNone/>
            </a:pPr>
            <a:r>
              <a:rPr lang="en-US" sz="1100" b="1" kern="0" dirty="0" err="1">
                <a:solidFill>
                  <a:srgbClr val="C00000"/>
                </a:solidFill>
                <a:ea typeface="Corbel"/>
                <a:cs typeface="Corbel"/>
                <a:sym typeface="Corbel"/>
              </a:rPr>
              <a:t>oldR</a:t>
            </a:r>
            <a:r>
              <a:rPr lang="en-US" sz="1100" b="1" kern="0" dirty="0">
                <a:solidFill>
                  <a:srgbClr val="C00000"/>
                </a:solidFill>
                <a:ea typeface="Corbel"/>
                <a:cs typeface="Corbel"/>
                <a:sym typeface="Corbel"/>
              </a:rPr>
              <a:t>[d-</a:t>
            </a:r>
            <a:r>
              <a:rPr lang="en-US" sz="1100" b="1" kern="0" dirty="0">
                <a:solidFill>
                  <a:srgbClr val="C00000"/>
                </a:solidFill>
                <a:latin typeface="Calibri" panose="020F0502020204030204" pitchFamily="34" charset="0"/>
                <a:ea typeface="Corbel"/>
                <a:cs typeface="Calibri" panose="020F0502020204030204" pitchFamily="34" charset="0"/>
                <a:sym typeface="Corbel"/>
              </a:rPr>
              <a:t>1</a:t>
            </a:r>
            <a:r>
              <a:rPr lang="en-US" sz="1100" b="1" kern="0" dirty="0">
                <a:solidFill>
                  <a:srgbClr val="C00000"/>
                </a:solidFill>
                <a:ea typeface="Corbel"/>
                <a:cs typeface="Corbel"/>
                <a:sym typeface="Corbel"/>
              </a:rPr>
              <a:t>]</a:t>
            </a:r>
            <a:endParaRPr sz="1100" b="1" kern="0" baseline="-25000" dirty="0">
              <a:solidFill>
                <a:srgbClr val="C00000"/>
              </a:solidFill>
              <a:ea typeface="Corbel"/>
              <a:cs typeface="Corbel"/>
              <a:sym typeface="Corbel"/>
            </a:endParaRPr>
          </a:p>
        </p:txBody>
      </p:sp>
      <p:cxnSp>
        <p:nvCxnSpPr>
          <p:cNvPr id="149" name="Google Shape;5067;p43">
            <a:extLst>
              <a:ext uri="{FF2B5EF4-FFF2-40B4-BE49-F238E27FC236}">
                <a16:creationId xmlns:a16="http://schemas.microsoft.com/office/drawing/2014/main" id="{DA4AC23B-E379-8C7E-0AAD-BD362572392E}"/>
              </a:ext>
            </a:extLst>
          </p:cNvPr>
          <p:cNvCxnSpPr/>
          <p:nvPr/>
        </p:nvCxnSpPr>
        <p:spPr>
          <a:xfrm>
            <a:off x="1846667" y="4722224"/>
            <a:ext cx="1259351" cy="398016"/>
          </a:xfrm>
          <a:prstGeom prst="straightConnector1">
            <a:avLst/>
          </a:prstGeom>
          <a:noFill/>
          <a:ln w="12700" cap="flat" cmpd="sng">
            <a:solidFill>
              <a:srgbClr val="C00000"/>
            </a:solidFill>
            <a:prstDash val="solid"/>
            <a:miter lim="800000"/>
            <a:headEnd type="none" w="sm" len="sm"/>
            <a:tailEnd type="triangle" w="med" len="med"/>
          </a:ln>
        </p:spPr>
      </p:cxnSp>
      <p:cxnSp>
        <p:nvCxnSpPr>
          <p:cNvPr id="150" name="Google Shape;5068;p43">
            <a:extLst>
              <a:ext uri="{FF2B5EF4-FFF2-40B4-BE49-F238E27FC236}">
                <a16:creationId xmlns:a16="http://schemas.microsoft.com/office/drawing/2014/main" id="{85FC784C-FD9F-8743-608E-1E5DB7513120}"/>
              </a:ext>
            </a:extLst>
          </p:cNvPr>
          <p:cNvCxnSpPr/>
          <p:nvPr/>
        </p:nvCxnSpPr>
        <p:spPr>
          <a:xfrm flipH="1">
            <a:off x="6034063" y="4723095"/>
            <a:ext cx="1259351" cy="398016"/>
          </a:xfrm>
          <a:prstGeom prst="straightConnector1">
            <a:avLst/>
          </a:prstGeom>
          <a:noFill/>
          <a:ln w="12700" cap="flat" cmpd="sng">
            <a:solidFill>
              <a:srgbClr val="548135"/>
            </a:solidFill>
            <a:prstDash val="solid"/>
            <a:miter lim="800000"/>
            <a:headEnd type="none" w="sm" len="sm"/>
            <a:tailEnd type="triangle" w="med" len="med"/>
          </a:ln>
        </p:spPr>
      </p:cxnSp>
      <p:sp>
        <p:nvSpPr>
          <p:cNvPr id="151" name="Google Shape;5069;p43">
            <a:extLst>
              <a:ext uri="{FF2B5EF4-FFF2-40B4-BE49-F238E27FC236}">
                <a16:creationId xmlns:a16="http://schemas.microsoft.com/office/drawing/2014/main" id="{73EACF8D-54E6-792A-838B-EFFEAB5D2122}"/>
              </a:ext>
            </a:extLst>
          </p:cNvPr>
          <p:cNvSpPr txBox="1"/>
          <p:nvPr/>
        </p:nvSpPr>
        <p:spPr>
          <a:xfrm>
            <a:off x="6453997" y="4852387"/>
            <a:ext cx="795734" cy="261610"/>
          </a:xfrm>
          <a:prstGeom prst="rect">
            <a:avLst/>
          </a:prstGeom>
          <a:noFill/>
          <a:ln>
            <a:noFill/>
          </a:ln>
        </p:spPr>
        <p:txBody>
          <a:bodyPr spcFirstLastPara="1" wrap="square" lIns="91425" tIns="45700" rIns="91425" bIns="45700" anchor="t" anchorCtr="0">
            <a:spAutoFit/>
          </a:bodyPr>
          <a:lstStyle/>
          <a:p>
            <a:pPr algn="ctr" defTabSz="914400">
              <a:buClr>
                <a:srgbClr val="000000"/>
              </a:buClr>
              <a:buFont typeface="Arial"/>
              <a:buNone/>
            </a:pPr>
            <a:r>
              <a:rPr lang="en-US" sz="1100" b="1" kern="0">
                <a:solidFill>
                  <a:srgbClr val="548135"/>
                </a:solidFill>
                <a:ea typeface="Corbel"/>
                <a:cs typeface="Corbel"/>
                <a:sym typeface="Corbel"/>
              </a:rPr>
              <a:t>oldR[d]</a:t>
            </a:r>
            <a:endParaRPr sz="1100" b="1" kern="0" baseline="-25000">
              <a:solidFill>
                <a:srgbClr val="548135"/>
              </a:solidFill>
              <a:ea typeface="Corbel"/>
              <a:cs typeface="Corbel"/>
              <a:sym typeface="Corbel"/>
            </a:endParaRPr>
          </a:p>
        </p:txBody>
      </p:sp>
      <p:sp>
        <p:nvSpPr>
          <p:cNvPr id="152" name="Google Shape;5070;p43">
            <a:extLst>
              <a:ext uri="{FF2B5EF4-FFF2-40B4-BE49-F238E27FC236}">
                <a16:creationId xmlns:a16="http://schemas.microsoft.com/office/drawing/2014/main" id="{2B0B525C-DBC2-E7D7-01DB-430EDFAFE1B9}"/>
              </a:ext>
            </a:extLst>
          </p:cNvPr>
          <p:cNvSpPr txBox="1"/>
          <p:nvPr/>
        </p:nvSpPr>
        <p:spPr>
          <a:xfrm>
            <a:off x="5845478" y="4670296"/>
            <a:ext cx="491293" cy="261610"/>
          </a:xfrm>
          <a:prstGeom prst="rect">
            <a:avLst/>
          </a:prstGeom>
          <a:noFill/>
          <a:ln>
            <a:noFill/>
          </a:ln>
        </p:spPr>
        <p:txBody>
          <a:bodyPr spcFirstLastPara="1" wrap="square" lIns="91425" tIns="45700" rIns="91425" bIns="45700" anchor="t" anchorCtr="0">
            <a:spAutoFit/>
          </a:bodyPr>
          <a:lstStyle/>
          <a:p>
            <a:pPr algn="ctr" defTabSz="914400">
              <a:buClr>
                <a:srgbClr val="000000"/>
              </a:buClr>
              <a:buFont typeface="Arial"/>
              <a:buNone/>
            </a:pPr>
            <a:r>
              <a:rPr lang="en-US" sz="1100" b="1" kern="0">
                <a:solidFill>
                  <a:srgbClr val="0070C0"/>
                </a:solidFill>
                <a:ea typeface="Corbel"/>
                <a:cs typeface="Corbel"/>
                <a:sym typeface="Corbel"/>
              </a:rPr>
              <a:t>R[d]</a:t>
            </a:r>
            <a:endParaRPr sz="1100" b="1" kern="0" baseline="-25000">
              <a:solidFill>
                <a:srgbClr val="0070C0"/>
              </a:solidFill>
              <a:ea typeface="Corbel"/>
              <a:cs typeface="Corbel"/>
              <a:sym typeface="Corbel"/>
            </a:endParaRPr>
          </a:p>
        </p:txBody>
      </p:sp>
    </p:spTree>
    <p:extLst>
      <p:ext uri="{BB962C8B-B14F-4D97-AF65-F5344CB8AC3E}">
        <p14:creationId xmlns:p14="http://schemas.microsoft.com/office/powerpoint/2010/main" val="1247104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9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9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9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95"/>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9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97"/>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98"/>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9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07"/>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08"/>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0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10"/>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11"/>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12"/>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13"/>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14"/>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15"/>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16"/>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17"/>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18"/>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119"/>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120"/>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121"/>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122"/>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123"/>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124"/>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126"/>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127"/>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128"/>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130"/>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133"/>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134"/>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142"/>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104"/>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80"/>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152"/>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125"/>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106"/>
                                        </p:tgtEl>
                                        <p:attrNameLst>
                                          <p:attrName>style.visibility</p:attrName>
                                        </p:attrNameLst>
                                      </p:cBhvr>
                                      <p:to>
                                        <p:strVal val="visible"/>
                                      </p:to>
                                    </p:set>
                                  </p:childTnLst>
                                </p:cTn>
                              </p:par>
                            </p:childTnLst>
                          </p:cTn>
                        </p:par>
                      </p:childTnLst>
                    </p:cTn>
                  </p:par>
                  <p:par>
                    <p:cTn id="105" fill="hold">
                      <p:stCondLst>
                        <p:cond delay="indefinite"/>
                      </p:stCondLst>
                      <p:childTnLst>
                        <p:par>
                          <p:cTn id="106" fill="hold">
                            <p:stCondLst>
                              <p:cond delay="0"/>
                            </p:stCondLst>
                            <p:childTnLst>
                              <p:par>
                                <p:cTn id="107" presetID="1" presetClass="entr" presetSubtype="0" fill="hold" grpId="0" nodeType="clickEffect">
                                  <p:stCondLst>
                                    <p:cond delay="0"/>
                                  </p:stCondLst>
                                  <p:childTnLst>
                                    <p:set>
                                      <p:cBhvr>
                                        <p:cTn id="108" dur="1" fill="hold">
                                          <p:stCondLst>
                                            <p:cond delay="0"/>
                                          </p:stCondLst>
                                        </p:cTn>
                                        <p:tgtEl>
                                          <p:spTgt spid="100"/>
                                        </p:tgtEl>
                                        <p:attrNameLst>
                                          <p:attrName>style.visibility</p:attrName>
                                        </p:attrNameLst>
                                      </p:cBhvr>
                                      <p:to>
                                        <p:strVal val="visible"/>
                                      </p:to>
                                    </p:set>
                                  </p:childTnLst>
                                </p:cTn>
                              </p:par>
                              <p:par>
                                <p:cTn id="109" presetID="1" presetClass="entr" presetSubtype="0" fill="hold" nodeType="withEffect">
                                  <p:stCondLst>
                                    <p:cond delay="0"/>
                                  </p:stCondLst>
                                  <p:childTnLst>
                                    <p:set>
                                      <p:cBhvr>
                                        <p:cTn id="110" dur="1" fill="hold">
                                          <p:stCondLst>
                                            <p:cond delay="0"/>
                                          </p:stCondLst>
                                        </p:cTn>
                                        <p:tgtEl>
                                          <p:spTgt spid="101"/>
                                        </p:tgtEl>
                                        <p:attrNameLst>
                                          <p:attrName>style.visibility</p:attrName>
                                        </p:attrNameLst>
                                      </p:cBhvr>
                                      <p:to>
                                        <p:strVal val="visible"/>
                                      </p:to>
                                    </p:set>
                                  </p:childTnLst>
                                </p:cTn>
                              </p:par>
                              <p:par>
                                <p:cTn id="111" presetID="1" presetClass="entr" presetSubtype="0" fill="hold" nodeType="withEffect">
                                  <p:stCondLst>
                                    <p:cond delay="0"/>
                                  </p:stCondLst>
                                  <p:childTnLst>
                                    <p:set>
                                      <p:cBhvr>
                                        <p:cTn id="112" dur="1" fill="hold">
                                          <p:stCondLst>
                                            <p:cond delay="0"/>
                                          </p:stCondLst>
                                        </p:cTn>
                                        <p:tgtEl>
                                          <p:spTgt spid="102"/>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103"/>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129"/>
                                        </p:tgtEl>
                                        <p:attrNameLst>
                                          <p:attrName>style.visibility</p:attrName>
                                        </p:attrNameLst>
                                      </p:cBhvr>
                                      <p:to>
                                        <p:strVal val="visible"/>
                                      </p:to>
                                    </p:set>
                                  </p:childTnLst>
                                </p:cTn>
                              </p:par>
                              <p:par>
                                <p:cTn id="117" presetID="1" presetClass="entr" presetSubtype="0" fill="hold" grpId="0" nodeType="withEffect">
                                  <p:stCondLst>
                                    <p:cond delay="0"/>
                                  </p:stCondLst>
                                  <p:childTnLst>
                                    <p:set>
                                      <p:cBhvr>
                                        <p:cTn id="118" dur="1" fill="hold">
                                          <p:stCondLst>
                                            <p:cond delay="0"/>
                                          </p:stCondLst>
                                        </p:cTn>
                                        <p:tgtEl>
                                          <p:spTgt spid="137"/>
                                        </p:tgtEl>
                                        <p:attrNameLst>
                                          <p:attrName>style.visibility</p:attrName>
                                        </p:attrNameLst>
                                      </p:cBhvr>
                                      <p:to>
                                        <p:strVal val="visible"/>
                                      </p:to>
                                    </p:set>
                                  </p:childTnLst>
                                </p:cTn>
                              </p:par>
                              <p:par>
                                <p:cTn id="119" presetID="1" presetClass="entr" presetSubtype="0" fill="hold" nodeType="withEffect">
                                  <p:stCondLst>
                                    <p:cond delay="0"/>
                                  </p:stCondLst>
                                  <p:childTnLst>
                                    <p:set>
                                      <p:cBhvr>
                                        <p:cTn id="120" dur="1" fill="hold">
                                          <p:stCondLst>
                                            <p:cond delay="0"/>
                                          </p:stCondLst>
                                        </p:cTn>
                                        <p:tgtEl>
                                          <p:spTgt spid="138"/>
                                        </p:tgtEl>
                                        <p:attrNameLst>
                                          <p:attrName>style.visibility</p:attrName>
                                        </p:attrNameLst>
                                      </p:cBhvr>
                                      <p:to>
                                        <p:strVal val="visible"/>
                                      </p:to>
                                    </p:set>
                                  </p:childTnLst>
                                </p:cTn>
                              </p:par>
                              <p:par>
                                <p:cTn id="121" presetID="1" presetClass="entr" presetSubtype="0" fill="hold" nodeType="withEffect">
                                  <p:stCondLst>
                                    <p:cond delay="0"/>
                                  </p:stCondLst>
                                  <p:childTnLst>
                                    <p:set>
                                      <p:cBhvr>
                                        <p:cTn id="122" dur="1" fill="hold">
                                          <p:stCondLst>
                                            <p:cond delay="0"/>
                                          </p:stCondLst>
                                        </p:cTn>
                                        <p:tgtEl>
                                          <p:spTgt spid="139"/>
                                        </p:tgtEl>
                                        <p:attrNameLst>
                                          <p:attrName>style.visibility</p:attrName>
                                        </p:attrNameLst>
                                      </p:cBhvr>
                                      <p:to>
                                        <p:strVal val="visible"/>
                                      </p:to>
                                    </p:set>
                                  </p:childTnLst>
                                </p:cTn>
                              </p:par>
                              <p:par>
                                <p:cTn id="123" presetID="1" presetClass="entr" presetSubtype="0" fill="hold" nodeType="withEffect">
                                  <p:stCondLst>
                                    <p:cond delay="0"/>
                                  </p:stCondLst>
                                  <p:childTnLst>
                                    <p:set>
                                      <p:cBhvr>
                                        <p:cTn id="124" dur="1" fill="hold">
                                          <p:stCondLst>
                                            <p:cond delay="0"/>
                                          </p:stCondLst>
                                        </p:cTn>
                                        <p:tgtEl>
                                          <p:spTgt spid="140"/>
                                        </p:tgtEl>
                                        <p:attrNameLst>
                                          <p:attrName>style.visibility</p:attrName>
                                        </p:attrNameLst>
                                      </p:cBhvr>
                                      <p:to>
                                        <p:strVal val="visible"/>
                                      </p:to>
                                    </p:set>
                                  </p:childTnLst>
                                </p:cTn>
                              </p:par>
                              <p:par>
                                <p:cTn id="125" presetID="1" presetClass="entr" presetSubtype="0" fill="hold" grpId="0" nodeType="withEffect">
                                  <p:stCondLst>
                                    <p:cond delay="0"/>
                                  </p:stCondLst>
                                  <p:childTnLst>
                                    <p:set>
                                      <p:cBhvr>
                                        <p:cTn id="126" dur="1" fill="hold">
                                          <p:stCondLst>
                                            <p:cond delay="0"/>
                                          </p:stCondLst>
                                        </p:cTn>
                                        <p:tgtEl>
                                          <p:spTgt spid="141"/>
                                        </p:tgtEl>
                                        <p:attrNameLst>
                                          <p:attrName>style.visibility</p:attrName>
                                        </p:attrNameLst>
                                      </p:cBhvr>
                                      <p:to>
                                        <p:strVal val="visible"/>
                                      </p:to>
                                    </p:set>
                                  </p:childTnLst>
                                </p:cTn>
                              </p:par>
                              <p:par>
                                <p:cTn id="127" presetID="1" presetClass="entr" presetSubtype="0" fill="hold" grpId="0" nodeType="withEffect">
                                  <p:stCondLst>
                                    <p:cond delay="0"/>
                                  </p:stCondLst>
                                  <p:childTnLst>
                                    <p:set>
                                      <p:cBhvr>
                                        <p:cTn id="128" dur="1" fill="hold">
                                          <p:stCondLst>
                                            <p:cond delay="0"/>
                                          </p:stCondLst>
                                        </p:cTn>
                                        <p:tgtEl>
                                          <p:spTgt spid="143"/>
                                        </p:tgtEl>
                                        <p:attrNameLst>
                                          <p:attrName>style.visibility</p:attrName>
                                        </p:attrNameLst>
                                      </p:cBhvr>
                                      <p:to>
                                        <p:strVal val="visible"/>
                                      </p:to>
                                    </p:set>
                                  </p:childTnLst>
                                </p:cTn>
                              </p:par>
                              <p:par>
                                <p:cTn id="129" presetID="1" presetClass="entr" presetSubtype="0" fill="hold" nodeType="withEffect">
                                  <p:stCondLst>
                                    <p:cond delay="0"/>
                                  </p:stCondLst>
                                  <p:childTnLst>
                                    <p:set>
                                      <p:cBhvr>
                                        <p:cTn id="130" dur="1" fill="hold">
                                          <p:stCondLst>
                                            <p:cond delay="0"/>
                                          </p:stCondLst>
                                        </p:cTn>
                                        <p:tgtEl>
                                          <p:spTgt spid="144"/>
                                        </p:tgtEl>
                                        <p:attrNameLst>
                                          <p:attrName>style.visibility</p:attrName>
                                        </p:attrNameLst>
                                      </p:cBhvr>
                                      <p:to>
                                        <p:strVal val="visible"/>
                                      </p:to>
                                    </p:set>
                                  </p:childTnLst>
                                </p:cTn>
                              </p:par>
                              <p:par>
                                <p:cTn id="131" presetID="1" presetClass="entr" presetSubtype="0" fill="hold" nodeType="withEffect">
                                  <p:stCondLst>
                                    <p:cond delay="0"/>
                                  </p:stCondLst>
                                  <p:childTnLst>
                                    <p:set>
                                      <p:cBhvr>
                                        <p:cTn id="132" dur="1" fill="hold">
                                          <p:stCondLst>
                                            <p:cond delay="0"/>
                                          </p:stCondLst>
                                        </p:cTn>
                                        <p:tgtEl>
                                          <p:spTgt spid="145"/>
                                        </p:tgtEl>
                                        <p:attrNameLst>
                                          <p:attrName>style.visibility</p:attrName>
                                        </p:attrNameLst>
                                      </p:cBhvr>
                                      <p:to>
                                        <p:strVal val="visible"/>
                                      </p:to>
                                    </p:set>
                                  </p:childTnLst>
                                </p:cTn>
                              </p:par>
                              <p:par>
                                <p:cTn id="133" presetID="1" presetClass="entr" presetSubtype="0" fill="hold" nodeType="withEffect">
                                  <p:stCondLst>
                                    <p:cond delay="0"/>
                                  </p:stCondLst>
                                  <p:childTnLst>
                                    <p:set>
                                      <p:cBhvr>
                                        <p:cTn id="134" dur="1" fill="hold">
                                          <p:stCondLst>
                                            <p:cond delay="0"/>
                                          </p:stCondLst>
                                        </p:cTn>
                                        <p:tgtEl>
                                          <p:spTgt spid="146"/>
                                        </p:tgtEl>
                                        <p:attrNameLst>
                                          <p:attrName>style.visibility</p:attrName>
                                        </p:attrNameLst>
                                      </p:cBhvr>
                                      <p:to>
                                        <p:strVal val="visible"/>
                                      </p:to>
                                    </p:set>
                                  </p:childTnLst>
                                </p:cTn>
                              </p:par>
                              <p:par>
                                <p:cTn id="135" presetID="1" presetClass="entr" presetSubtype="0" fill="hold" grpId="0" nodeType="withEffect">
                                  <p:stCondLst>
                                    <p:cond delay="0"/>
                                  </p:stCondLst>
                                  <p:childTnLst>
                                    <p:set>
                                      <p:cBhvr>
                                        <p:cTn id="136" dur="1" fill="hold">
                                          <p:stCondLst>
                                            <p:cond delay="0"/>
                                          </p:stCondLst>
                                        </p:cTn>
                                        <p:tgtEl>
                                          <p:spTgt spid="147"/>
                                        </p:tgtEl>
                                        <p:attrNameLst>
                                          <p:attrName>style.visibility</p:attrName>
                                        </p:attrNameLst>
                                      </p:cBhvr>
                                      <p:to>
                                        <p:strVal val="visible"/>
                                      </p:to>
                                    </p:set>
                                  </p:childTnLst>
                                </p:cTn>
                              </p:par>
                              <p:par>
                                <p:cTn id="137" presetID="1" presetClass="entr" presetSubtype="0" fill="hold" grpId="0" nodeType="withEffect">
                                  <p:stCondLst>
                                    <p:cond delay="0"/>
                                  </p:stCondLst>
                                  <p:childTnLst>
                                    <p:set>
                                      <p:cBhvr>
                                        <p:cTn id="138" dur="1" fill="hold">
                                          <p:stCondLst>
                                            <p:cond delay="0"/>
                                          </p:stCondLst>
                                        </p:cTn>
                                        <p:tgtEl>
                                          <p:spTgt spid="151"/>
                                        </p:tgtEl>
                                        <p:attrNameLst>
                                          <p:attrName>style.visibility</p:attrName>
                                        </p:attrNameLst>
                                      </p:cBhvr>
                                      <p:to>
                                        <p:strVal val="visible"/>
                                      </p:to>
                                    </p:set>
                                  </p:childTnLst>
                                </p:cTn>
                              </p:par>
                              <p:par>
                                <p:cTn id="139" presetID="1" presetClass="entr" presetSubtype="0" fill="hold" nodeType="withEffect">
                                  <p:stCondLst>
                                    <p:cond delay="0"/>
                                  </p:stCondLst>
                                  <p:childTnLst>
                                    <p:set>
                                      <p:cBhvr>
                                        <p:cTn id="140" dur="1" fill="hold">
                                          <p:stCondLst>
                                            <p:cond delay="0"/>
                                          </p:stCondLst>
                                        </p:cTn>
                                        <p:tgtEl>
                                          <p:spTgt spid="150"/>
                                        </p:tgtEl>
                                        <p:attrNameLst>
                                          <p:attrName>style.visibility</p:attrName>
                                        </p:attrNameLst>
                                      </p:cBhvr>
                                      <p:to>
                                        <p:strVal val="visible"/>
                                      </p:to>
                                    </p:set>
                                  </p:childTnLst>
                                </p:cTn>
                              </p:par>
                              <p:par>
                                <p:cTn id="141" presetID="1" presetClass="entr" presetSubtype="0" fill="hold" nodeType="withEffect">
                                  <p:stCondLst>
                                    <p:cond delay="0"/>
                                  </p:stCondLst>
                                  <p:childTnLst>
                                    <p:set>
                                      <p:cBhvr>
                                        <p:cTn id="142" dur="1" fill="hold">
                                          <p:stCondLst>
                                            <p:cond delay="0"/>
                                          </p:stCondLst>
                                        </p:cTn>
                                        <p:tgtEl>
                                          <p:spTgt spid="136"/>
                                        </p:tgtEl>
                                        <p:attrNameLst>
                                          <p:attrName>style.visibility</p:attrName>
                                        </p:attrNameLst>
                                      </p:cBhvr>
                                      <p:to>
                                        <p:strVal val="visible"/>
                                      </p:to>
                                    </p:set>
                                  </p:childTnLst>
                                </p:cTn>
                              </p:par>
                              <p:par>
                                <p:cTn id="143" presetID="1" presetClass="entr" presetSubtype="0" fill="hold" nodeType="withEffect">
                                  <p:stCondLst>
                                    <p:cond delay="0"/>
                                  </p:stCondLst>
                                  <p:childTnLst>
                                    <p:set>
                                      <p:cBhvr>
                                        <p:cTn id="144" dur="1" fill="hold">
                                          <p:stCondLst>
                                            <p:cond delay="0"/>
                                          </p:stCondLst>
                                        </p:cTn>
                                        <p:tgtEl>
                                          <p:spTgt spid="135"/>
                                        </p:tgtEl>
                                        <p:attrNameLst>
                                          <p:attrName>style.visibility</p:attrName>
                                        </p:attrNameLst>
                                      </p:cBhvr>
                                      <p:to>
                                        <p:strVal val="visible"/>
                                      </p:to>
                                    </p:set>
                                  </p:childTnLst>
                                </p:cTn>
                              </p:par>
                              <p:par>
                                <p:cTn id="145" presetID="1" presetClass="entr" presetSubtype="0" fill="hold" nodeType="withEffect">
                                  <p:stCondLst>
                                    <p:cond delay="0"/>
                                  </p:stCondLst>
                                  <p:childTnLst>
                                    <p:set>
                                      <p:cBhvr>
                                        <p:cTn id="146" dur="1" fill="hold">
                                          <p:stCondLst>
                                            <p:cond delay="0"/>
                                          </p:stCondLst>
                                        </p:cTn>
                                        <p:tgtEl>
                                          <p:spTgt spid="105"/>
                                        </p:tgtEl>
                                        <p:attrNameLst>
                                          <p:attrName>style.visibility</p:attrName>
                                        </p:attrNameLst>
                                      </p:cBhvr>
                                      <p:to>
                                        <p:strVal val="visible"/>
                                      </p:to>
                                    </p:set>
                                  </p:childTnLst>
                                </p:cTn>
                              </p:par>
                              <p:par>
                                <p:cTn id="147" presetID="1" presetClass="entr" presetSubtype="0" fill="hold" nodeType="withEffect">
                                  <p:stCondLst>
                                    <p:cond delay="0"/>
                                  </p:stCondLst>
                                  <p:childTnLst>
                                    <p:set>
                                      <p:cBhvr>
                                        <p:cTn id="148" dur="1" fill="hold">
                                          <p:stCondLst>
                                            <p:cond delay="0"/>
                                          </p:stCondLst>
                                        </p:cTn>
                                        <p:tgtEl>
                                          <p:spTgt spid="92"/>
                                        </p:tgtEl>
                                        <p:attrNameLst>
                                          <p:attrName>style.visibility</p:attrName>
                                        </p:attrNameLst>
                                      </p:cBhvr>
                                      <p:to>
                                        <p:strVal val="visible"/>
                                      </p:to>
                                    </p:set>
                                  </p:childTnLst>
                                </p:cTn>
                              </p:par>
                              <p:par>
                                <p:cTn id="149" presetID="1" presetClass="entr" presetSubtype="0" fill="hold" nodeType="withEffect">
                                  <p:stCondLst>
                                    <p:cond delay="0"/>
                                  </p:stCondLst>
                                  <p:childTnLst>
                                    <p:set>
                                      <p:cBhvr>
                                        <p:cTn id="150" dur="1" fill="hold">
                                          <p:stCondLst>
                                            <p:cond delay="0"/>
                                          </p:stCondLst>
                                        </p:cTn>
                                        <p:tgtEl>
                                          <p:spTgt spid="149"/>
                                        </p:tgtEl>
                                        <p:attrNameLst>
                                          <p:attrName>style.visibility</p:attrName>
                                        </p:attrNameLst>
                                      </p:cBhvr>
                                      <p:to>
                                        <p:strVal val="visible"/>
                                      </p:to>
                                    </p:set>
                                  </p:childTnLst>
                                </p:cTn>
                              </p:par>
                              <p:par>
                                <p:cTn id="151" presetID="1" presetClass="entr" presetSubtype="0" fill="hold" grpId="0" nodeType="withEffect">
                                  <p:stCondLst>
                                    <p:cond delay="0"/>
                                  </p:stCondLst>
                                  <p:childTnLst>
                                    <p:set>
                                      <p:cBhvr>
                                        <p:cTn id="152" dur="1" fill="hold">
                                          <p:stCondLst>
                                            <p:cond delay="0"/>
                                          </p:stCondLst>
                                        </p:cTn>
                                        <p:tgtEl>
                                          <p:spTgt spid="148"/>
                                        </p:tgtEl>
                                        <p:attrNameLst>
                                          <p:attrName>style.visibility</p:attrName>
                                        </p:attrNameLst>
                                      </p:cBhvr>
                                      <p:to>
                                        <p:strVal val="visible"/>
                                      </p:to>
                                    </p:set>
                                  </p:childTnLst>
                                </p:cTn>
                              </p:par>
                              <p:par>
                                <p:cTn id="153" presetID="1" presetClass="entr" presetSubtype="0" fill="hold" grpId="0" nodeType="withEffect">
                                  <p:stCondLst>
                                    <p:cond delay="0"/>
                                  </p:stCondLst>
                                  <p:childTnLst>
                                    <p:set>
                                      <p:cBhvr>
                                        <p:cTn id="154" dur="1" fill="hold">
                                          <p:stCondLst>
                                            <p:cond delay="0"/>
                                          </p:stCondLst>
                                        </p:cTn>
                                        <p:tgtEl>
                                          <p:spTgt spid="131"/>
                                        </p:tgtEl>
                                        <p:attrNameLst>
                                          <p:attrName>style.visibility</p:attrName>
                                        </p:attrNameLst>
                                      </p:cBhvr>
                                      <p:to>
                                        <p:strVal val="visible"/>
                                      </p:to>
                                    </p:set>
                                  </p:childTnLst>
                                </p:cTn>
                              </p:par>
                              <p:par>
                                <p:cTn id="155" presetID="1" presetClass="entr" presetSubtype="0" fill="hold" grpId="0" nodeType="withEffect">
                                  <p:stCondLst>
                                    <p:cond delay="0"/>
                                  </p:stCondLst>
                                  <p:childTnLst>
                                    <p:set>
                                      <p:cBhvr>
                                        <p:cTn id="156" dur="1" fill="hold">
                                          <p:stCondLst>
                                            <p:cond delay="0"/>
                                          </p:stCondLst>
                                        </p:cTn>
                                        <p:tgtEl>
                                          <p:spTgt spid="132"/>
                                        </p:tgtEl>
                                        <p:attrNameLst>
                                          <p:attrName>style.visibility</p:attrName>
                                        </p:attrNameLst>
                                      </p:cBhvr>
                                      <p:to>
                                        <p:strVal val="visible"/>
                                      </p:to>
                                    </p:set>
                                  </p:childTnLst>
                                </p:cTn>
                              </p:par>
                              <p:par>
                                <p:cTn id="157" presetID="1" presetClass="entr" presetSubtype="0" fill="hold" nodeType="withEffect">
                                  <p:stCondLst>
                                    <p:cond delay="0"/>
                                  </p:stCondLst>
                                  <p:childTnLst>
                                    <p:set>
                                      <p:cBhvr>
                                        <p:cTn id="15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59" fill="hold">
                      <p:stCondLst>
                        <p:cond delay="indefinite"/>
                      </p:stCondLst>
                      <p:childTnLst>
                        <p:par>
                          <p:cTn id="160" fill="hold">
                            <p:stCondLst>
                              <p:cond delay="0"/>
                            </p:stCondLst>
                            <p:childTnLst>
                              <p:par>
                                <p:cTn id="161" presetID="1" presetClass="entr" presetSubtype="0" fill="hold" nodeType="clickEffect">
                                  <p:stCondLst>
                                    <p:cond delay="0"/>
                                  </p:stCondLst>
                                  <p:childTnLst>
                                    <p:set>
                                      <p:cBhvr>
                                        <p:cTn id="162"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63" fill="hold">
                      <p:stCondLst>
                        <p:cond delay="indefinite"/>
                      </p:stCondLst>
                      <p:childTnLst>
                        <p:par>
                          <p:cTn id="164" fill="hold">
                            <p:stCondLst>
                              <p:cond delay="0"/>
                            </p:stCondLst>
                            <p:childTnLst>
                              <p:par>
                                <p:cTn id="165" presetID="1" presetClass="entr" presetSubtype="0" fill="hold" nodeType="clickEffect">
                                  <p:stCondLst>
                                    <p:cond delay="0"/>
                                  </p:stCondLst>
                                  <p:childTnLst>
                                    <p:set>
                                      <p:cBhvr>
                                        <p:cTn id="166"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animBg="1"/>
      <p:bldP spid="81" grpId="0" animBg="1"/>
      <p:bldP spid="84" grpId="0" animBg="1"/>
      <p:bldP spid="85" grpId="0" animBg="1"/>
      <p:bldP spid="86" grpId="0" animBg="1"/>
      <p:bldP spid="89" grpId="0"/>
      <p:bldP spid="94" grpId="0" animBg="1"/>
      <p:bldP spid="95" grpId="0" animBg="1"/>
      <p:bldP spid="100" grpId="0" animBg="1"/>
      <p:bldP spid="106" grpId="0" animBg="1"/>
      <p:bldP spid="107" grpId="0" animBg="1"/>
      <p:bldP spid="110" grpId="0" animBg="1"/>
      <p:bldP spid="111" grpId="0" animBg="1"/>
      <p:bldP spid="112" grpId="0" animBg="1"/>
      <p:bldP spid="115" grpId="0"/>
      <p:bldP spid="119" grpId="0" animBg="1"/>
      <p:bldP spid="120" grpId="0" animBg="1"/>
      <p:bldP spid="129" grpId="0"/>
      <p:bldP spid="130" grpId="0"/>
      <p:bldP spid="131" grpId="0"/>
      <p:bldP spid="132" grpId="0"/>
      <p:bldP spid="133" grpId="0"/>
      <p:bldP spid="134" grpId="0"/>
      <p:bldP spid="137" grpId="0" animBg="1"/>
      <p:bldP spid="141" grpId="0"/>
      <p:bldP spid="142" grpId="0"/>
      <p:bldP spid="143" grpId="0" animBg="1"/>
      <p:bldP spid="147" grpId="0"/>
      <p:bldP spid="148" grpId="0"/>
      <p:bldP spid="151" grpId="0"/>
      <p:bldP spid="152"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696"/>
        <p:cNvGrpSpPr/>
        <p:nvPr/>
      </p:nvGrpSpPr>
      <p:grpSpPr>
        <a:xfrm>
          <a:off x="0" y="0"/>
          <a:ext cx="0" cy="0"/>
          <a:chOff x="0" y="0"/>
          <a:chExt cx="0" cy="0"/>
        </a:xfrm>
      </p:grpSpPr>
      <p:sp>
        <p:nvSpPr>
          <p:cNvPr id="365" name="Google Shape;3039;p22">
            <a:extLst>
              <a:ext uri="{FF2B5EF4-FFF2-40B4-BE49-F238E27FC236}">
                <a16:creationId xmlns:a16="http://schemas.microsoft.com/office/drawing/2014/main" id="{29718CD8-7E44-B444-C584-3A3C22BC0A4B}"/>
              </a:ext>
            </a:extLst>
          </p:cNvPr>
          <p:cNvSpPr/>
          <p:nvPr/>
        </p:nvSpPr>
        <p:spPr>
          <a:xfrm>
            <a:off x="2423383" y="2920481"/>
            <a:ext cx="683836" cy="1676942"/>
          </a:xfrm>
          <a:prstGeom prst="roundRect">
            <a:avLst>
              <a:gd name="adj" fmla="val 2707"/>
            </a:avLst>
          </a:prstGeom>
          <a:solidFill>
            <a:schemeClr val="bg1">
              <a:lumMod val="95000"/>
            </a:schemeClr>
          </a:solidFill>
          <a:ln w="25400" cap="flat" cmpd="sng">
            <a:solidFill>
              <a:schemeClr val="bg1">
                <a:lumMod val="50000"/>
              </a:schemeClr>
            </a:solidFill>
            <a:prstDash val="solid"/>
            <a:round/>
            <a:headEnd type="none" w="sm" len="sm"/>
            <a:tailEnd type="none" w="sm" len="sm"/>
          </a:ln>
        </p:spPr>
        <p:txBody>
          <a:bodyPr spcFirstLastPara="1" wrap="square" lIns="46442" tIns="23215" rIns="46442" bIns="23215" anchor="ctr" anchorCtr="0">
            <a:noAutofit/>
          </a:bodyPr>
          <a:lstStyle/>
          <a:p>
            <a:pPr algn="ctr"/>
            <a:endParaRPr lang="en-US" sz="1524" b="1" dirty="0">
              <a:latin typeface="Corbel" panose="020B0503020204020204" pitchFamily="34" charset="0"/>
            </a:endParaRPr>
          </a:p>
          <a:p>
            <a:pPr algn="ctr"/>
            <a:endParaRPr lang="en-US" sz="1524" b="1" dirty="0">
              <a:latin typeface="Corbel" panose="020B0503020204020204" pitchFamily="34" charset="0"/>
            </a:endParaRPr>
          </a:p>
          <a:p>
            <a:pPr algn="ctr"/>
            <a:endParaRPr lang="en-US" sz="1524" b="1" dirty="0">
              <a:latin typeface="Corbel" panose="020B0503020204020204" pitchFamily="34" charset="0"/>
            </a:endParaRPr>
          </a:p>
          <a:p>
            <a:pPr algn="ctr"/>
            <a:endParaRPr lang="en-US" sz="1524" b="1" dirty="0">
              <a:latin typeface="Corbel" panose="020B0503020204020204" pitchFamily="34" charset="0"/>
            </a:endParaRPr>
          </a:p>
          <a:p>
            <a:pPr algn="ctr"/>
            <a:endParaRPr lang="en-US" sz="1524" b="1" dirty="0">
              <a:latin typeface="Corbel" panose="020B0503020204020204" pitchFamily="34" charset="0"/>
            </a:endParaRPr>
          </a:p>
          <a:p>
            <a:pPr algn="ctr"/>
            <a:endParaRPr lang="en-US" sz="1524" b="1" dirty="0">
              <a:latin typeface="Corbel" panose="020B0503020204020204" pitchFamily="34" charset="0"/>
            </a:endParaRPr>
          </a:p>
          <a:p>
            <a:pPr algn="ctr"/>
            <a:endParaRPr lang="en-US" sz="1524" b="1" dirty="0">
              <a:latin typeface="Corbel" panose="020B0503020204020204" pitchFamily="34" charset="0"/>
            </a:endParaRPr>
          </a:p>
          <a:p>
            <a:pPr algn="ctr"/>
            <a:endParaRPr lang="en-US" sz="1524" b="1" dirty="0">
              <a:latin typeface="Corbel" panose="020B0503020204020204" pitchFamily="34" charset="0"/>
            </a:endParaRPr>
          </a:p>
        </p:txBody>
      </p:sp>
      <p:cxnSp>
        <p:nvCxnSpPr>
          <p:cNvPr id="295" name="Google Shape;3012;p22">
            <a:extLst>
              <a:ext uri="{FF2B5EF4-FFF2-40B4-BE49-F238E27FC236}">
                <a16:creationId xmlns:a16="http://schemas.microsoft.com/office/drawing/2014/main" id="{A9BEB6CB-26D3-E4C5-7D2A-FE88F5E0AD76}"/>
              </a:ext>
            </a:extLst>
          </p:cNvPr>
          <p:cNvCxnSpPr>
            <a:cxnSpLocks/>
          </p:cNvCxnSpPr>
          <p:nvPr/>
        </p:nvCxnSpPr>
        <p:spPr>
          <a:xfrm flipH="1">
            <a:off x="783640" y="4164065"/>
            <a:ext cx="5674332" cy="0"/>
          </a:xfrm>
          <a:prstGeom prst="straightConnector1">
            <a:avLst/>
          </a:prstGeom>
          <a:noFill/>
          <a:ln w="25400" cap="flat" cmpd="sng">
            <a:solidFill>
              <a:schemeClr val="tx1"/>
            </a:solidFill>
            <a:prstDash val="sysDot"/>
            <a:miter lim="800000"/>
            <a:headEnd type="none" w="sm" len="sm"/>
            <a:tailEnd type="none" w="sm" len="sm"/>
          </a:ln>
        </p:spPr>
      </p:cxnSp>
      <p:cxnSp>
        <p:nvCxnSpPr>
          <p:cNvPr id="296" name="Google Shape;3012;p22">
            <a:extLst>
              <a:ext uri="{FF2B5EF4-FFF2-40B4-BE49-F238E27FC236}">
                <a16:creationId xmlns:a16="http://schemas.microsoft.com/office/drawing/2014/main" id="{8817E9FB-27DA-8891-33DD-A617E40B2CE0}"/>
              </a:ext>
            </a:extLst>
          </p:cNvPr>
          <p:cNvCxnSpPr>
            <a:cxnSpLocks/>
          </p:cNvCxnSpPr>
          <p:nvPr/>
        </p:nvCxnSpPr>
        <p:spPr>
          <a:xfrm flipH="1">
            <a:off x="627503" y="3306032"/>
            <a:ext cx="5674332" cy="0"/>
          </a:xfrm>
          <a:prstGeom prst="straightConnector1">
            <a:avLst/>
          </a:prstGeom>
          <a:noFill/>
          <a:ln w="25400" cap="flat" cmpd="sng">
            <a:solidFill>
              <a:schemeClr val="tx1"/>
            </a:solidFill>
            <a:prstDash val="sysDot"/>
            <a:miter lim="800000"/>
            <a:headEnd type="none" w="sm" len="sm"/>
            <a:tailEnd type="none" w="sm" len="sm"/>
          </a:ln>
        </p:spPr>
      </p:cxnSp>
      <p:cxnSp>
        <p:nvCxnSpPr>
          <p:cNvPr id="343" name="Google Shape;3012;p22">
            <a:extLst>
              <a:ext uri="{FF2B5EF4-FFF2-40B4-BE49-F238E27FC236}">
                <a16:creationId xmlns:a16="http://schemas.microsoft.com/office/drawing/2014/main" id="{5F2B77D8-DF83-107C-7A5D-14F4B8A48BD5}"/>
              </a:ext>
            </a:extLst>
          </p:cNvPr>
          <p:cNvCxnSpPr>
            <a:cxnSpLocks/>
          </p:cNvCxnSpPr>
          <p:nvPr/>
        </p:nvCxnSpPr>
        <p:spPr>
          <a:xfrm flipH="1">
            <a:off x="789647" y="4164065"/>
            <a:ext cx="5674332" cy="0"/>
          </a:xfrm>
          <a:prstGeom prst="straightConnector1">
            <a:avLst/>
          </a:prstGeom>
          <a:noFill/>
          <a:ln w="25400" cap="flat" cmpd="sng">
            <a:solidFill>
              <a:schemeClr val="tx1"/>
            </a:solidFill>
            <a:prstDash val="sysDot"/>
            <a:miter lim="800000"/>
            <a:headEnd type="none" w="sm" len="sm"/>
            <a:tailEnd type="none" w="sm" len="sm"/>
          </a:ln>
        </p:spPr>
      </p:cxnSp>
      <p:cxnSp>
        <p:nvCxnSpPr>
          <p:cNvPr id="344" name="Google Shape;3012;p22">
            <a:extLst>
              <a:ext uri="{FF2B5EF4-FFF2-40B4-BE49-F238E27FC236}">
                <a16:creationId xmlns:a16="http://schemas.microsoft.com/office/drawing/2014/main" id="{89E6A09C-C505-5571-80C5-D9C8E5089E34}"/>
              </a:ext>
            </a:extLst>
          </p:cNvPr>
          <p:cNvCxnSpPr>
            <a:cxnSpLocks/>
          </p:cNvCxnSpPr>
          <p:nvPr/>
        </p:nvCxnSpPr>
        <p:spPr>
          <a:xfrm flipH="1">
            <a:off x="633510" y="3306032"/>
            <a:ext cx="5674332" cy="0"/>
          </a:xfrm>
          <a:prstGeom prst="straightConnector1">
            <a:avLst/>
          </a:prstGeom>
          <a:noFill/>
          <a:ln w="25400" cap="flat" cmpd="sng">
            <a:solidFill>
              <a:schemeClr val="tx1"/>
            </a:solidFill>
            <a:prstDash val="sysDot"/>
            <a:miter lim="800000"/>
            <a:headEnd type="none" w="sm" len="sm"/>
            <a:tailEnd type="none" w="sm" len="sm"/>
          </a:ln>
        </p:spPr>
      </p:cxnSp>
      <p:sp>
        <p:nvSpPr>
          <p:cNvPr id="345" name="TextBox 344">
            <a:extLst>
              <a:ext uri="{FF2B5EF4-FFF2-40B4-BE49-F238E27FC236}">
                <a16:creationId xmlns:a16="http://schemas.microsoft.com/office/drawing/2014/main" id="{C51E128D-220D-F7B5-BC84-F0D34DECAA75}"/>
              </a:ext>
            </a:extLst>
          </p:cNvPr>
          <p:cNvSpPr txBox="1"/>
          <p:nvPr/>
        </p:nvSpPr>
        <p:spPr>
          <a:xfrm>
            <a:off x="1434057" y="2836929"/>
            <a:ext cx="5662912" cy="2750561"/>
          </a:xfrm>
          <a:prstGeom prst="rect">
            <a:avLst/>
          </a:prstGeom>
          <a:solidFill>
            <a:schemeClr val="bg1">
              <a:lumMod val="95000"/>
            </a:schemeClr>
          </a:solidFill>
          <a:ln w="25400">
            <a:solidFill>
              <a:schemeClr val="bg1">
                <a:lumMod val="50000"/>
              </a:schemeClr>
            </a:solidFill>
          </a:ln>
        </p:spPr>
        <p:txBody>
          <a:bodyPr wrap="square">
            <a:spAutoFit/>
          </a:bodyPr>
          <a:lstStyle/>
          <a:p>
            <a:pPr algn="ctr"/>
            <a:endParaRPr lang="en-US" sz="1524" b="1" dirty="0">
              <a:solidFill>
                <a:schemeClr val="bg1">
                  <a:lumMod val="50000"/>
                </a:schemeClr>
              </a:solidFill>
              <a:latin typeface="Corbel" panose="020B0503020204020204" pitchFamily="34" charset="0"/>
            </a:endParaRPr>
          </a:p>
          <a:p>
            <a:pPr algn="ctr"/>
            <a:endParaRPr lang="en-US" sz="1524" b="1" dirty="0">
              <a:solidFill>
                <a:schemeClr val="bg1">
                  <a:lumMod val="50000"/>
                </a:schemeClr>
              </a:solidFill>
              <a:latin typeface="Corbel" panose="020B0503020204020204" pitchFamily="34" charset="0"/>
            </a:endParaRPr>
          </a:p>
          <a:p>
            <a:pPr algn="ctr"/>
            <a:endParaRPr lang="en-US" sz="1524" b="1" dirty="0">
              <a:solidFill>
                <a:schemeClr val="bg1">
                  <a:lumMod val="50000"/>
                </a:schemeClr>
              </a:solidFill>
              <a:latin typeface="Corbel" panose="020B0503020204020204" pitchFamily="34" charset="0"/>
            </a:endParaRPr>
          </a:p>
          <a:p>
            <a:pPr algn="ctr"/>
            <a:endParaRPr lang="en-US" sz="1524" b="1" dirty="0">
              <a:solidFill>
                <a:schemeClr val="bg1">
                  <a:lumMod val="50000"/>
                </a:schemeClr>
              </a:solidFill>
              <a:latin typeface="Corbel" panose="020B0503020204020204" pitchFamily="34" charset="0"/>
            </a:endParaRPr>
          </a:p>
          <a:p>
            <a:pPr algn="ctr"/>
            <a:endParaRPr lang="en-US" sz="1524" b="1" dirty="0">
              <a:solidFill>
                <a:schemeClr val="bg1">
                  <a:lumMod val="50000"/>
                </a:schemeClr>
              </a:solidFill>
              <a:latin typeface="Corbel" panose="020B0503020204020204" pitchFamily="34" charset="0"/>
            </a:endParaRPr>
          </a:p>
          <a:p>
            <a:pPr algn="ctr"/>
            <a:endParaRPr lang="en-US" sz="1524" b="1" dirty="0">
              <a:solidFill>
                <a:schemeClr val="bg1">
                  <a:lumMod val="50000"/>
                </a:schemeClr>
              </a:solidFill>
              <a:latin typeface="Corbel" panose="020B0503020204020204" pitchFamily="34" charset="0"/>
            </a:endParaRPr>
          </a:p>
          <a:p>
            <a:pPr algn="ctr"/>
            <a:endParaRPr lang="en-US" sz="1524" b="1" dirty="0">
              <a:solidFill>
                <a:schemeClr val="bg1">
                  <a:lumMod val="50000"/>
                </a:schemeClr>
              </a:solidFill>
              <a:latin typeface="Corbel" panose="020B0503020204020204" pitchFamily="34" charset="0"/>
            </a:endParaRPr>
          </a:p>
          <a:p>
            <a:pPr algn="ctr"/>
            <a:endParaRPr lang="en-US" sz="1524" b="1" dirty="0">
              <a:solidFill>
                <a:schemeClr val="bg1">
                  <a:lumMod val="50000"/>
                </a:schemeClr>
              </a:solidFill>
              <a:latin typeface="Corbel" panose="020B0503020204020204" pitchFamily="34" charset="0"/>
            </a:endParaRPr>
          </a:p>
          <a:p>
            <a:pPr algn="ctr"/>
            <a:endParaRPr lang="en-US" sz="1524" b="1" dirty="0">
              <a:solidFill>
                <a:schemeClr val="bg1">
                  <a:lumMod val="50000"/>
                </a:schemeClr>
              </a:solidFill>
              <a:latin typeface="Corbel" panose="020B0503020204020204" pitchFamily="34" charset="0"/>
            </a:endParaRPr>
          </a:p>
          <a:p>
            <a:pPr algn="ctr"/>
            <a:endParaRPr lang="en-US" sz="1524" b="1" dirty="0">
              <a:solidFill>
                <a:schemeClr val="bg1">
                  <a:lumMod val="50000"/>
                </a:schemeClr>
              </a:solidFill>
              <a:latin typeface="Corbel" panose="020B0503020204020204" pitchFamily="34" charset="0"/>
            </a:endParaRPr>
          </a:p>
          <a:p>
            <a:pPr algn="ctr"/>
            <a:endParaRPr lang="en-US" sz="508" b="1" dirty="0">
              <a:solidFill>
                <a:schemeClr val="bg1">
                  <a:lumMod val="50000"/>
                </a:schemeClr>
              </a:solidFill>
              <a:latin typeface="Corbel" panose="020B0503020204020204" pitchFamily="34" charset="0"/>
            </a:endParaRPr>
          </a:p>
          <a:p>
            <a:pPr algn="ctr"/>
            <a:r>
              <a:rPr lang="en-US" sz="1524" b="1" dirty="0">
                <a:solidFill>
                  <a:schemeClr val="bg1">
                    <a:lumMod val="50000"/>
                  </a:schemeClr>
                </a:solidFill>
                <a:latin typeface="Corbel" panose="020B0503020204020204" pitchFamily="34" charset="0"/>
              </a:rPr>
              <a:t>SeGraM Module </a:t>
            </a:r>
            <a:r>
              <a:rPr lang="en-US" sz="1524" i="1" dirty="0">
                <a:solidFill>
                  <a:schemeClr val="bg1">
                    <a:lumMod val="50000"/>
                  </a:schemeClr>
                </a:solidFill>
                <a:latin typeface="Corbel" panose="020B0503020204020204" pitchFamily="34" charset="0"/>
              </a:rPr>
              <a:t>(</a:t>
            </a:r>
            <a:r>
              <a:rPr lang="en-US" sz="1524" i="1" dirty="0">
                <a:solidFill>
                  <a:schemeClr val="bg1">
                    <a:lumMod val="50000"/>
                  </a:schemeClr>
                </a:solidFill>
                <a:latin typeface="Calibri" panose="020F0502020204030204" pitchFamily="34" charset="0"/>
                <a:cs typeface="Calibri" panose="020F0502020204030204" pitchFamily="34" charset="0"/>
              </a:rPr>
              <a:t>1</a:t>
            </a:r>
            <a:r>
              <a:rPr lang="en-US" sz="1524" i="1" dirty="0">
                <a:solidFill>
                  <a:schemeClr val="bg1">
                    <a:lumMod val="50000"/>
                  </a:schemeClr>
                </a:solidFill>
                <a:latin typeface="Corbel" panose="020B0503020204020204" pitchFamily="34" charset="0"/>
              </a:rPr>
              <a:t> x per HBM</a:t>
            </a:r>
            <a:r>
              <a:rPr lang="en-US" sz="1524" i="1" dirty="0">
                <a:solidFill>
                  <a:schemeClr val="bg1">
                    <a:lumMod val="50000"/>
                  </a:schemeClr>
                </a:solidFill>
                <a:latin typeface="Calibri" panose="020F0502020204030204" pitchFamily="34" charset="0"/>
                <a:cs typeface="Calibri" panose="020F0502020204030204" pitchFamily="34" charset="0"/>
              </a:rPr>
              <a:t>2</a:t>
            </a:r>
            <a:r>
              <a:rPr lang="en-US" sz="1524" i="1" dirty="0">
                <a:solidFill>
                  <a:schemeClr val="bg1">
                    <a:lumMod val="50000"/>
                  </a:schemeClr>
                </a:solidFill>
                <a:latin typeface="Corbel" panose="020B0503020204020204" pitchFamily="34" charset="0"/>
              </a:rPr>
              <a:t>E stack)</a:t>
            </a:r>
          </a:p>
        </p:txBody>
      </p:sp>
      <p:sp>
        <p:nvSpPr>
          <p:cNvPr id="507" name="TextBox 506">
            <a:extLst>
              <a:ext uri="{FF2B5EF4-FFF2-40B4-BE49-F238E27FC236}">
                <a16:creationId xmlns:a16="http://schemas.microsoft.com/office/drawing/2014/main" id="{D1F40CF5-B500-DE30-0337-7269615906C4}"/>
              </a:ext>
            </a:extLst>
          </p:cNvPr>
          <p:cNvSpPr txBox="1"/>
          <p:nvPr/>
        </p:nvSpPr>
        <p:spPr>
          <a:xfrm>
            <a:off x="1435608" y="2837641"/>
            <a:ext cx="5662912" cy="2750561"/>
          </a:xfrm>
          <a:prstGeom prst="rect">
            <a:avLst/>
          </a:prstGeom>
          <a:solidFill>
            <a:schemeClr val="bg1">
              <a:lumMod val="95000"/>
            </a:schemeClr>
          </a:solidFill>
          <a:ln w="25400">
            <a:solidFill>
              <a:schemeClr val="tx1"/>
            </a:solidFill>
          </a:ln>
        </p:spPr>
        <p:txBody>
          <a:bodyPr wrap="square">
            <a:spAutoFit/>
          </a:bodyPr>
          <a:lstStyle/>
          <a:p>
            <a:pPr algn="ctr"/>
            <a:endParaRPr lang="en-US" sz="1524" b="1" dirty="0">
              <a:latin typeface="Corbel" panose="020B0503020204020204" pitchFamily="34" charset="0"/>
            </a:endParaRPr>
          </a:p>
          <a:p>
            <a:pPr algn="ctr"/>
            <a:endParaRPr lang="en-US" sz="1524" b="1" dirty="0">
              <a:latin typeface="Corbel" panose="020B0503020204020204" pitchFamily="34" charset="0"/>
            </a:endParaRPr>
          </a:p>
          <a:p>
            <a:pPr algn="ctr"/>
            <a:endParaRPr lang="en-US" sz="1524" b="1" dirty="0">
              <a:latin typeface="Corbel" panose="020B0503020204020204" pitchFamily="34" charset="0"/>
            </a:endParaRPr>
          </a:p>
          <a:p>
            <a:pPr algn="ctr"/>
            <a:endParaRPr lang="en-US" sz="1524" b="1" dirty="0">
              <a:latin typeface="Corbel" panose="020B0503020204020204" pitchFamily="34" charset="0"/>
            </a:endParaRPr>
          </a:p>
          <a:p>
            <a:pPr algn="ctr"/>
            <a:endParaRPr lang="en-US" sz="1524" b="1" dirty="0">
              <a:latin typeface="Corbel" panose="020B0503020204020204" pitchFamily="34" charset="0"/>
            </a:endParaRPr>
          </a:p>
          <a:p>
            <a:pPr algn="ctr"/>
            <a:endParaRPr lang="en-US" sz="1524" b="1" dirty="0">
              <a:latin typeface="Corbel" panose="020B0503020204020204" pitchFamily="34" charset="0"/>
            </a:endParaRPr>
          </a:p>
          <a:p>
            <a:pPr algn="ctr"/>
            <a:endParaRPr lang="en-US" sz="1524" b="1" dirty="0">
              <a:latin typeface="Corbel" panose="020B0503020204020204" pitchFamily="34" charset="0"/>
            </a:endParaRPr>
          </a:p>
          <a:p>
            <a:pPr algn="ctr"/>
            <a:endParaRPr lang="en-US" sz="1524" b="1" dirty="0">
              <a:latin typeface="Corbel" panose="020B0503020204020204" pitchFamily="34" charset="0"/>
            </a:endParaRPr>
          </a:p>
          <a:p>
            <a:pPr algn="ctr"/>
            <a:endParaRPr lang="en-US" sz="1524" b="1" dirty="0">
              <a:latin typeface="Corbel" panose="020B0503020204020204" pitchFamily="34" charset="0"/>
            </a:endParaRPr>
          </a:p>
          <a:p>
            <a:pPr algn="ctr"/>
            <a:endParaRPr lang="en-US" sz="1524" b="1" dirty="0">
              <a:latin typeface="Corbel" panose="020B0503020204020204" pitchFamily="34" charset="0"/>
            </a:endParaRPr>
          </a:p>
          <a:p>
            <a:pPr algn="ctr"/>
            <a:endParaRPr lang="en-US" sz="508" b="1" dirty="0">
              <a:latin typeface="Corbel" panose="020B0503020204020204" pitchFamily="34" charset="0"/>
            </a:endParaRPr>
          </a:p>
          <a:p>
            <a:pPr algn="ctr"/>
            <a:r>
              <a:rPr lang="en-US" sz="1524" b="1" dirty="0">
                <a:latin typeface="Corbel" panose="020B0503020204020204" pitchFamily="34" charset="0"/>
              </a:rPr>
              <a:t>SeGraM Module </a:t>
            </a:r>
            <a:r>
              <a:rPr lang="en-US" sz="1524" i="1" dirty="0">
                <a:latin typeface="Corbel" panose="020B0503020204020204" pitchFamily="34" charset="0"/>
              </a:rPr>
              <a:t>(</a:t>
            </a:r>
            <a:r>
              <a:rPr lang="en-US" sz="1524" i="1" dirty="0">
                <a:latin typeface="Calibri" panose="020F0502020204030204" pitchFamily="34" charset="0"/>
                <a:cs typeface="Calibri" panose="020F0502020204030204" pitchFamily="34" charset="0"/>
              </a:rPr>
              <a:t>1</a:t>
            </a:r>
            <a:r>
              <a:rPr lang="en-US" sz="1524" i="1" dirty="0">
                <a:latin typeface="Corbel" panose="020B0503020204020204" pitchFamily="34" charset="0"/>
              </a:rPr>
              <a:t> x per HBM</a:t>
            </a:r>
            <a:r>
              <a:rPr lang="en-US" sz="1524" i="1" dirty="0">
                <a:latin typeface="Calibri" panose="020F0502020204030204" pitchFamily="34" charset="0"/>
                <a:cs typeface="Calibri" panose="020F0502020204030204" pitchFamily="34" charset="0"/>
              </a:rPr>
              <a:t>2</a:t>
            </a:r>
            <a:r>
              <a:rPr lang="en-US" sz="1524" i="1" dirty="0">
                <a:latin typeface="Corbel" panose="020B0503020204020204" pitchFamily="34" charset="0"/>
              </a:rPr>
              <a:t>E stack)</a:t>
            </a:r>
          </a:p>
        </p:txBody>
      </p:sp>
      <p:sp>
        <p:nvSpPr>
          <p:cNvPr id="346" name="Google Shape;3014;p22">
            <a:extLst>
              <a:ext uri="{FF2B5EF4-FFF2-40B4-BE49-F238E27FC236}">
                <a16:creationId xmlns:a16="http://schemas.microsoft.com/office/drawing/2014/main" id="{A40AEC20-72F9-3AB7-E5C2-FF7EED5A73AE}"/>
              </a:ext>
            </a:extLst>
          </p:cNvPr>
          <p:cNvSpPr/>
          <p:nvPr/>
        </p:nvSpPr>
        <p:spPr>
          <a:xfrm>
            <a:off x="1481899" y="1944676"/>
            <a:ext cx="5528810" cy="573059"/>
          </a:xfrm>
          <a:prstGeom prst="roundRect">
            <a:avLst>
              <a:gd name="adj" fmla="val 2707"/>
            </a:avLst>
          </a:prstGeom>
          <a:solidFill>
            <a:schemeClr val="bg1">
              <a:lumMod val="95000"/>
            </a:schemeClr>
          </a:solidFill>
          <a:ln w="25400" cap="flat" cmpd="sng">
            <a:solidFill>
              <a:schemeClr val="bg1">
                <a:lumMod val="50000"/>
              </a:schemeClr>
            </a:solidFill>
            <a:prstDash val="solid"/>
            <a:round/>
            <a:headEnd type="none" w="sm" len="sm"/>
            <a:tailEnd type="none" w="sm" len="sm"/>
          </a:ln>
        </p:spPr>
        <p:txBody>
          <a:bodyPr spcFirstLastPara="1" wrap="square" lIns="46442" tIns="23215" rIns="46442" bIns="23215" anchor="ctr" anchorCtr="0">
            <a:noAutofit/>
          </a:bodyPr>
          <a:lstStyle/>
          <a:p>
            <a:pPr algn="ctr"/>
            <a:endParaRPr sz="1524" dirty="0">
              <a:solidFill>
                <a:schemeClr val="bg1">
                  <a:lumMod val="50000"/>
                </a:schemeClr>
              </a:solidFill>
              <a:latin typeface="Corbel" panose="020B0503020204020204" pitchFamily="34" charset="0"/>
              <a:ea typeface="Calibri"/>
              <a:cs typeface="Calibri"/>
              <a:sym typeface="Calibri"/>
            </a:endParaRPr>
          </a:p>
          <a:p>
            <a:pPr algn="ctr"/>
            <a:endParaRPr sz="1524" dirty="0">
              <a:solidFill>
                <a:schemeClr val="bg1">
                  <a:lumMod val="50000"/>
                </a:schemeClr>
              </a:solidFill>
              <a:latin typeface="Corbel" panose="020B0503020204020204" pitchFamily="34" charset="0"/>
              <a:ea typeface="Calibri"/>
              <a:cs typeface="Calibri"/>
              <a:sym typeface="Calibri"/>
            </a:endParaRPr>
          </a:p>
          <a:p>
            <a:pPr algn="ctr"/>
            <a:endParaRPr sz="1524" dirty="0">
              <a:solidFill>
                <a:schemeClr val="bg1">
                  <a:lumMod val="50000"/>
                </a:schemeClr>
              </a:solidFill>
              <a:latin typeface="Corbel" panose="020B0503020204020204" pitchFamily="34" charset="0"/>
              <a:ea typeface="Calibri"/>
              <a:cs typeface="Calibri"/>
              <a:sym typeface="Calibri"/>
            </a:endParaRPr>
          </a:p>
          <a:p>
            <a:pPr algn="ctr"/>
            <a:endParaRPr sz="1524" dirty="0">
              <a:solidFill>
                <a:schemeClr val="bg1">
                  <a:lumMod val="50000"/>
                </a:schemeClr>
              </a:solidFill>
              <a:latin typeface="Corbel" panose="020B0503020204020204" pitchFamily="34" charset="0"/>
              <a:ea typeface="Calibri"/>
              <a:cs typeface="Calibri"/>
              <a:sym typeface="Calibri"/>
            </a:endParaRPr>
          </a:p>
        </p:txBody>
      </p:sp>
      <p:sp>
        <p:nvSpPr>
          <p:cNvPr id="347" name="Google Shape;3017;p22">
            <a:extLst>
              <a:ext uri="{FF2B5EF4-FFF2-40B4-BE49-F238E27FC236}">
                <a16:creationId xmlns:a16="http://schemas.microsoft.com/office/drawing/2014/main" id="{1EC7D3CD-4631-39FB-6D9C-2A7DDE57BF45}"/>
              </a:ext>
            </a:extLst>
          </p:cNvPr>
          <p:cNvSpPr/>
          <p:nvPr/>
        </p:nvSpPr>
        <p:spPr>
          <a:xfrm>
            <a:off x="1481897" y="1625481"/>
            <a:ext cx="5528810" cy="319196"/>
          </a:xfrm>
          <a:prstGeom prst="roundRect">
            <a:avLst>
              <a:gd name="adj" fmla="val 921"/>
            </a:avLst>
          </a:prstGeom>
          <a:noFill/>
          <a:ln>
            <a:noFill/>
          </a:ln>
        </p:spPr>
        <p:txBody>
          <a:bodyPr spcFirstLastPara="1" wrap="square" lIns="46442" tIns="23215" rIns="46442" bIns="23215" anchor="ctr" anchorCtr="0">
            <a:noAutofit/>
          </a:bodyPr>
          <a:lstStyle/>
          <a:p>
            <a:pPr algn="ctr"/>
            <a:r>
              <a:rPr lang="en-US" sz="1524" b="1" dirty="0">
                <a:solidFill>
                  <a:schemeClr val="bg1">
                    <a:lumMod val="50000"/>
                  </a:schemeClr>
                </a:solidFill>
                <a:latin typeface="Corbel" panose="020B0503020204020204" pitchFamily="34" charset="0"/>
                <a:ea typeface="Calibri"/>
                <a:cs typeface="Calibri"/>
                <a:sym typeface="Calibri"/>
              </a:rPr>
              <a:t>High Bandwidth Memory (HBM</a:t>
            </a:r>
            <a:r>
              <a:rPr lang="en-US" sz="1524" b="1" dirty="0">
                <a:solidFill>
                  <a:schemeClr val="bg1">
                    <a:lumMod val="50000"/>
                  </a:schemeClr>
                </a:solidFill>
                <a:latin typeface="Calibri" panose="020F0502020204030204" pitchFamily="34" charset="0"/>
                <a:ea typeface="Calibri"/>
                <a:cs typeface="Calibri" panose="020F0502020204030204" pitchFamily="34" charset="0"/>
                <a:sym typeface="Calibri"/>
              </a:rPr>
              <a:t>2</a:t>
            </a:r>
            <a:r>
              <a:rPr lang="en-US" sz="1524" b="1" dirty="0">
                <a:solidFill>
                  <a:schemeClr val="bg1">
                    <a:lumMod val="50000"/>
                  </a:schemeClr>
                </a:solidFill>
                <a:latin typeface="Corbel" panose="020B0503020204020204" pitchFamily="34" charset="0"/>
                <a:ea typeface="Calibri"/>
                <a:cs typeface="Calibri"/>
                <a:sym typeface="Calibri"/>
              </a:rPr>
              <a:t>E) Stack</a:t>
            </a:r>
            <a:endParaRPr sz="1524" dirty="0">
              <a:solidFill>
                <a:schemeClr val="bg1">
                  <a:lumMod val="50000"/>
                </a:schemeClr>
              </a:solidFill>
              <a:latin typeface="Corbel" panose="020B0503020204020204" pitchFamily="34" charset="0"/>
            </a:endParaRPr>
          </a:p>
        </p:txBody>
      </p:sp>
      <p:cxnSp>
        <p:nvCxnSpPr>
          <p:cNvPr id="348" name="Google Shape;3019;p22">
            <a:extLst>
              <a:ext uri="{FF2B5EF4-FFF2-40B4-BE49-F238E27FC236}">
                <a16:creationId xmlns:a16="http://schemas.microsoft.com/office/drawing/2014/main" id="{A4EE8040-7403-8786-AF75-6033603CB933}"/>
              </a:ext>
            </a:extLst>
          </p:cNvPr>
          <p:cNvCxnSpPr/>
          <p:nvPr/>
        </p:nvCxnSpPr>
        <p:spPr>
          <a:xfrm rot="10800000">
            <a:off x="4054230" y="1946234"/>
            <a:ext cx="0" cy="548640"/>
          </a:xfrm>
          <a:prstGeom prst="straightConnector1">
            <a:avLst/>
          </a:prstGeom>
          <a:noFill/>
          <a:ln w="28575" cap="flat" cmpd="sng">
            <a:solidFill>
              <a:schemeClr val="dk1"/>
            </a:solidFill>
            <a:prstDash val="dot"/>
            <a:miter lim="800000"/>
            <a:headEnd type="none" w="sm" len="sm"/>
            <a:tailEnd type="none" w="sm" len="sm"/>
          </a:ln>
        </p:spPr>
      </p:cxnSp>
      <p:sp>
        <p:nvSpPr>
          <p:cNvPr id="514" name="Google Shape;3039;p22">
            <a:extLst>
              <a:ext uri="{FF2B5EF4-FFF2-40B4-BE49-F238E27FC236}">
                <a16:creationId xmlns:a16="http://schemas.microsoft.com/office/drawing/2014/main" id="{DE4B1166-469E-FA55-5E42-A57D97D6B565}"/>
              </a:ext>
            </a:extLst>
          </p:cNvPr>
          <p:cNvSpPr/>
          <p:nvPr/>
        </p:nvSpPr>
        <p:spPr>
          <a:xfrm>
            <a:off x="2428528" y="2920664"/>
            <a:ext cx="683836" cy="1676942"/>
          </a:xfrm>
          <a:prstGeom prst="roundRect">
            <a:avLst>
              <a:gd name="adj" fmla="val 2707"/>
            </a:avLst>
          </a:prstGeom>
          <a:solidFill>
            <a:schemeClr val="bg1">
              <a:lumMod val="95000"/>
            </a:schemeClr>
          </a:solidFill>
          <a:ln w="25400" cap="flat" cmpd="sng">
            <a:solidFill>
              <a:schemeClr val="dk1"/>
            </a:solidFill>
            <a:prstDash val="solid"/>
            <a:round/>
            <a:headEnd type="none" w="sm" len="sm"/>
            <a:tailEnd type="none" w="sm" len="sm"/>
          </a:ln>
        </p:spPr>
        <p:txBody>
          <a:bodyPr spcFirstLastPara="1" wrap="square" lIns="46442" tIns="23215" rIns="46442" bIns="23215" anchor="ctr" anchorCtr="0">
            <a:noAutofit/>
          </a:bodyPr>
          <a:lstStyle/>
          <a:p>
            <a:pPr algn="ctr"/>
            <a:endParaRPr lang="en-US" sz="1524" b="1" dirty="0">
              <a:latin typeface="Corbel" panose="020B0503020204020204" pitchFamily="34" charset="0"/>
            </a:endParaRPr>
          </a:p>
          <a:p>
            <a:pPr algn="ctr"/>
            <a:endParaRPr lang="en-US" sz="1524" b="1" dirty="0">
              <a:latin typeface="Corbel" panose="020B0503020204020204" pitchFamily="34" charset="0"/>
            </a:endParaRPr>
          </a:p>
          <a:p>
            <a:pPr algn="ctr"/>
            <a:endParaRPr lang="en-US" sz="1524" b="1" dirty="0">
              <a:latin typeface="Corbel" panose="020B0503020204020204" pitchFamily="34" charset="0"/>
            </a:endParaRPr>
          </a:p>
          <a:p>
            <a:pPr algn="ctr"/>
            <a:endParaRPr lang="en-US" sz="1524" b="1" dirty="0">
              <a:latin typeface="Corbel" panose="020B0503020204020204" pitchFamily="34" charset="0"/>
            </a:endParaRPr>
          </a:p>
          <a:p>
            <a:pPr algn="ctr"/>
            <a:endParaRPr lang="en-US" sz="1524" b="1" dirty="0">
              <a:latin typeface="Corbel" panose="020B0503020204020204" pitchFamily="34" charset="0"/>
            </a:endParaRPr>
          </a:p>
          <a:p>
            <a:pPr algn="ctr"/>
            <a:endParaRPr lang="en-US" sz="1524" b="1" dirty="0">
              <a:latin typeface="Corbel" panose="020B0503020204020204" pitchFamily="34" charset="0"/>
            </a:endParaRPr>
          </a:p>
          <a:p>
            <a:pPr algn="ctr"/>
            <a:endParaRPr lang="en-US" sz="1524" b="1" dirty="0">
              <a:latin typeface="Corbel" panose="020B0503020204020204" pitchFamily="34" charset="0"/>
            </a:endParaRPr>
          </a:p>
          <a:p>
            <a:pPr algn="ctr"/>
            <a:endParaRPr lang="en-US" sz="1524" b="1" dirty="0">
              <a:latin typeface="Corbel" panose="020B0503020204020204" pitchFamily="34" charset="0"/>
            </a:endParaRPr>
          </a:p>
        </p:txBody>
      </p:sp>
      <p:sp>
        <p:nvSpPr>
          <p:cNvPr id="515" name="Google Shape;3039;p22">
            <a:extLst>
              <a:ext uri="{FF2B5EF4-FFF2-40B4-BE49-F238E27FC236}">
                <a16:creationId xmlns:a16="http://schemas.microsoft.com/office/drawing/2014/main" id="{A6286C1F-F60C-530D-E442-B7AF81B72E4B}"/>
              </a:ext>
            </a:extLst>
          </p:cNvPr>
          <p:cNvSpPr/>
          <p:nvPr/>
        </p:nvSpPr>
        <p:spPr>
          <a:xfrm>
            <a:off x="3290432" y="2920664"/>
            <a:ext cx="683836" cy="1676942"/>
          </a:xfrm>
          <a:prstGeom prst="roundRect">
            <a:avLst>
              <a:gd name="adj" fmla="val 2707"/>
            </a:avLst>
          </a:prstGeom>
          <a:solidFill>
            <a:schemeClr val="bg1">
              <a:lumMod val="95000"/>
            </a:schemeClr>
          </a:solidFill>
          <a:ln w="25400" cap="flat" cmpd="sng">
            <a:solidFill>
              <a:schemeClr val="dk1"/>
            </a:solidFill>
            <a:prstDash val="solid"/>
            <a:round/>
            <a:headEnd type="none" w="sm" len="sm"/>
            <a:tailEnd type="none" w="sm" len="sm"/>
          </a:ln>
        </p:spPr>
        <p:txBody>
          <a:bodyPr spcFirstLastPara="1" wrap="square" lIns="46442" tIns="23215" rIns="46442" bIns="23215" anchor="ctr" anchorCtr="0">
            <a:noAutofit/>
          </a:bodyPr>
          <a:lstStyle/>
          <a:p>
            <a:pPr algn="ctr"/>
            <a:endParaRPr lang="en-US" sz="1524" b="1" dirty="0">
              <a:latin typeface="Corbel" panose="020B0503020204020204" pitchFamily="34" charset="0"/>
            </a:endParaRPr>
          </a:p>
          <a:p>
            <a:pPr algn="ctr"/>
            <a:endParaRPr lang="en-US" sz="1524" b="1" dirty="0">
              <a:latin typeface="Corbel" panose="020B0503020204020204" pitchFamily="34" charset="0"/>
            </a:endParaRPr>
          </a:p>
          <a:p>
            <a:pPr algn="ctr"/>
            <a:endParaRPr lang="en-US" sz="1524" b="1" dirty="0">
              <a:latin typeface="Corbel" panose="020B0503020204020204" pitchFamily="34" charset="0"/>
            </a:endParaRPr>
          </a:p>
          <a:p>
            <a:pPr algn="ctr"/>
            <a:endParaRPr lang="en-US" sz="1524" b="1" dirty="0">
              <a:latin typeface="Corbel" panose="020B0503020204020204" pitchFamily="34" charset="0"/>
            </a:endParaRPr>
          </a:p>
          <a:p>
            <a:pPr algn="ctr"/>
            <a:endParaRPr lang="en-US" sz="1524" b="1" dirty="0">
              <a:latin typeface="Corbel" panose="020B0503020204020204" pitchFamily="34" charset="0"/>
            </a:endParaRPr>
          </a:p>
          <a:p>
            <a:pPr algn="ctr"/>
            <a:endParaRPr lang="en-US" sz="1524" b="1" dirty="0">
              <a:latin typeface="Corbel" panose="020B0503020204020204" pitchFamily="34" charset="0"/>
            </a:endParaRPr>
          </a:p>
          <a:p>
            <a:pPr algn="ctr"/>
            <a:endParaRPr lang="en-US" sz="1524" b="1" dirty="0">
              <a:latin typeface="Corbel" panose="020B0503020204020204" pitchFamily="34" charset="0"/>
            </a:endParaRPr>
          </a:p>
          <a:p>
            <a:pPr algn="ctr"/>
            <a:endParaRPr lang="en-US" sz="1524" b="1" dirty="0">
              <a:latin typeface="Corbel" panose="020B0503020204020204" pitchFamily="34" charset="0"/>
            </a:endParaRPr>
          </a:p>
        </p:txBody>
      </p:sp>
      <p:sp>
        <p:nvSpPr>
          <p:cNvPr id="516" name="Google Shape;3039;p22">
            <a:extLst>
              <a:ext uri="{FF2B5EF4-FFF2-40B4-BE49-F238E27FC236}">
                <a16:creationId xmlns:a16="http://schemas.microsoft.com/office/drawing/2014/main" id="{C4F0090D-48ED-9197-CD2C-F2ADE814BD00}"/>
              </a:ext>
            </a:extLst>
          </p:cNvPr>
          <p:cNvSpPr/>
          <p:nvPr/>
        </p:nvSpPr>
        <p:spPr>
          <a:xfrm>
            <a:off x="5374399" y="2920483"/>
            <a:ext cx="683836" cy="1676942"/>
          </a:xfrm>
          <a:prstGeom prst="roundRect">
            <a:avLst>
              <a:gd name="adj" fmla="val 2707"/>
            </a:avLst>
          </a:prstGeom>
          <a:solidFill>
            <a:schemeClr val="bg1">
              <a:lumMod val="95000"/>
            </a:schemeClr>
          </a:solidFill>
          <a:ln w="25400" cap="flat" cmpd="sng">
            <a:solidFill>
              <a:schemeClr val="dk1"/>
            </a:solidFill>
            <a:prstDash val="solid"/>
            <a:round/>
            <a:headEnd type="none" w="sm" len="sm"/>
            <a:tailEnd type="none" w="sm" len="sm"/>
          </a:ln>
        </p:spPr>
        <p:txBody>
          <a:bodyPr spcFirstLastPara="1" wrap="square" lIns="46442" tIns="23215" rIns="46442" bIns="23215" anchor="ctr" anchorCtr="0">
            <a:noAutofit/>
          </a:bodyPr>
          <a:lstStyle/>
          <a:p>
            <a:pPr algn="ctr"/>
            <a:endParaRPr lang="en-US" sz="1524" b="1" dirty="0">
              <a:latin typeface="Corbel" panose="020B0503020204020204" pitchFamily="34" charset="0"/>
            </a:endParaRPr>
          </a:p>
          <a:p>
            <a:pPr algn="ctr"/>
            <a:endParaRPr lang="en-US" sz="1524" b="1" dirty="0">
              <a:latin typeface="Corbel" panose="020B0503020204020204" pitchFamily="34" charset="0"/>
            </a:endParaRPr>
          </a:p>
          <a:p>
            <a:pPr algn="ctr"/>
            <a:endParaRPr lang="en-US" sz="1524" b="1" dirty="0">
              <a:latin typeface="Corbel" panose="020B0503020204020204" pitchFamily="34" charset="0"/>
            </a:endParaRPr>
          </a:p>
          <a:p>
            <a:pPr algn="ctr"/>
            <a:endParaRPr lang="en-US" sz="1524" b="1" dirty="0">
              <a:latin typeface="Corbel" panose="020B0503020204020204" pitchFamily="34" charset="0"/>
            </a:endParaRPr>
          </a:p>
          <a:p>
            <a:pPr algn="ctr"/>
            <a:endParaRPr lang="en-US" sz="1524" b="1" dirty="0">
              <a:latin typeface="Corbel" panose="020B0503020204020204" pitchFamily="34" charset="0"/>
            </a:endParaRPr>
          </a:p>
          <a:p>
            <a:pPr algn="ctr"/>
            <a:endParaRPr lang="en-US" sz="1524" b="1" dirty="0">
              <a:latin typeface="Corbel" panose="020B0503020204020204" pitchFamily="34" charset="0"/>
            </a:endParaRPr>
          </a:p>
          <a:p>
            <a:pPr algn="ctr"/>
            <a:endParaRPr lang="en-US" sz="1524" b="1" dirty="0">
              <a:latin typeface="Corbel" panose="020B0503020204020204" pitchFamily="34" charset="0"/>
            </a:endParaRPr>
          </a:p>
          <a:p>
            <a:pPr algn="ctr"/>
            <a:endParaRPr lang="en-US" sz="1524" b="1" dirty="0">
              <a:latin typeface="Corbel" panose="020B0503020204020204" pitchFamily="34" charset="0"/>
            </a:endParaRPr>
          </a:p>
        </p:txBody>
      </p:sp>
      <p:sp>
        <p:nvSpPr>
          <p:cNvPr id="517" name="Google Shape;3039;p22">
            <a:extLst>
              <a:ext uri="{FF2B5EF4-FFF2-40B4-BE49-F238E27FC236}">
                <a16:creationId xmlns:a16="http://schemas.microsoft.com/office/drawing/2014/main" id="{0AF127E8-873C-C23C-F5AD-F931159FC8BC}"/>
              </a:ext>
            </a:extLst>
          </p:cNvPr>
          <p:cNvSpPr/>
          <p:nvPr/>
        </p:nvSpPr>
        <p:spPr>
          <a:xfrm>
            <a:off x="6271885" y="2920483"/>
            <a:ext cx="683836" cy="1676942"/>
          </a:xfrm>
          <a:prstGeom prst="roundRect">
            <a:avLst>
              <a:gd name="adj" fmla="val 2707"/>
            </a:avLst>
          </a:prstGeom>
          <a:solidFill>
            <a:schemeClr val="bg1">
              <a:lumMod val="95000"/>
            </a:schemeClr>
          </a:solidFill>
          <a:ln w="25400" cap="flat" cmpd="sng">
            <a:solidFill>
              <a:schemeClr val="dk1"/>
            </a:solidFill>
            <a:prstDash val="solid"/>
            <a:round/>
            <a:headEnd type="none" w="sm" len="sm"/>
            <a:tailEnd type="none" w="sm" len="sm"/>
          </a:ln>
        </p:spPr>
        <p:txBody>
          <a:bodyPr spcFirstLastPara="1" wrap="square" lIns="46442" tIns="23215" rIns="46442" bIns="23215" anchor="ctr" anchorCtr="0">
            <a:noAutofit/>
          </a:bodyPr>
          <a:lstStyle/>
          <a:p>
            <a:pPr algn="ctr"/>
            <a:endParaRPr lang="en-US" sz="1524" b="1" dirty="0">
              <a:latin typeface="Corbel" panose="020B0503020204020204" pitchFamily="34" charset="0"/>
            </a:endParaRPr>
          </a:p>
          <a:p>
            <a:pPr algn="ctr"/>
            <a:endParaRPr lang="en-US" sz="1524" b="1" dirty="0">
              <a:latin typeface="Corbel" panose="020B0503020204020204" pitchFamily="34" charset="0"/>
            </a:endParaRPr>
          </a:p>
          <a:p>
            <a:pPr algn="ctr"/>
            <a:endParaRPr lang="en-US" sz="1524" b="1" dirty="0">
              <a:latin typeface="Corbel" panose="020B0503020204020204" pitchFamily="34" charset="0"/>
            </a:endParaRPr>
          </a:p>
          <a:p>
            <a:pPr algn="ctr"/>
            <a:endParaRPr lang="en-US" sz="1524" b="1" dirty="0">
              <a:latin typeface="Corbel" panose="020B0503020204020204" pitchFamily="34" charset="0"/>
            </a:endParaRPr>
          </a:p>
          <a:p>
            <a:pPr algn="ctr"/>
            <a:endParaRPr lang="en-US" sz="1524" b="1" dirty="0">
              <a:latin typeface="Corbel" panose="020B0503020204020204" pitchFamily="34" charset="0"/>
            </a:endParaRPr>
          </a:p>
          <a:p>
            <a:pPr algn="ctr"/>
            <a:endParaRPr lang="en-US" sz="1524" b="1" dirty="0">
              <a:latin typeface="Corbel" panose="020B0503020204020204" pitchFamily="34" charset="0"/>
            </a:endParaRPr>
          </a:p>
          <a:p>
            <a:pPr algn="ctr"/>
            <a:endParaRPr lang="en-US" sz="1524" b="1" dirty="0">
              <a:latin typeface="Corbel" panose="020B0503020204020204" pitchFamily="34" charset="0"/>
            </a:endParaRPr>
          </a:p>
          <a:p>
            <a:pPr algn="ctr"/>
            <a:endParaRPr lang="en-US" sz="1524" b="1" dirty="0">
              <a:latin typeface="Corbel" panose="020B0503020204020204" pitchFamily="34" charset="0"/>
            </a:endParaRPr>
          </a:p>
        </p:txBody>
      </p:sp>
      <p:cxnSp>
        <p:nvCxnSpPr>
          <p:cNvPr id="353" name="Google Shape;3029;p22">
            <a:extLst>
              <a:ext uri="{FF2B5EF4-FFF2-40B4-BE49-F238E27FC236}">
                <a16:creationId xmlns:a16="http://schemas.microsoft.com/office/drawing/2014/main" id="{E669B800-FDA9-775D-1A37-A3619CAD7861}"/>
              </a:ext>
            </a:extLst>
          </p:cNvPr>
          <p:cNvCxnSpPr/>
          <p:nvPr/>
        </p:nvCxnSpPr>
        <p:spPr>
          <a:xfrm rot="10800000">
            <a:off x="6141068" y="1946232"/>
            <a:ext cx="0" cy="548640"/>
          </a:xfrm>
          <a:prstGeom prst="straightConnector1">
            <a:avLst/>
          </a:prstGeom>
          <a:noFill/>
          <a:ln w="28575" cap="flat" cmpd="sng">
            <a:solidFill>
              <a:schemeClr val="dk1"/>
            </a:solidFill>
            <a:prstDash val="dot"/>
            <a:miter lim="800000"/>
            <a:headEnd type="none" w="sm" len="sm"/>
            <a:tailEnd type="none" w="sm" len="sm"/>
          </a:ln>
        </p:spPr>
      </p:cxnSp>
      <p:cxnSp>
        <p:nvCxnSpPr>
          <p:cNvPr id="354" name="Google Shape;3030;p22">
            <a:extLst>
              <a:ext uri="{FF2B5EF4-FFF2-40B4-BE49-F238E27FC236}">
                <a16:creationId xmlns:a16="http://schemas.microsoft.com/office/drawing/2014/main" id="{47676645-871E-EBE1-42D6-91E3AE77C39F}"/>
              </a:ext>
            </a:extLst>
          </p:cNvPr>
          <p:cNvCxnSpPr/>
          <p:nvPr/>
        </p:nvCxnSpPr>
        <p:spPr>
          <a:xfrm rot="10800000">
            <a:off x="5279518" y="1946232"/>
            <a:ext cx="0" cy="548640"/>
          </a:xfrm>
          <a:prstGeom prst="straightConnector1">
            <a:avLst/>
          </a:prstGeom>
          <a:noFill/>
          <a:ln w="28575" cap="flat" cmpd="sng">
            <a:solidFill>
              <a:schemeClr val="dk1"/>
            </a:solidFill>
            <a:prstDash val="dot"/>
            <a:miter lim="800000"/>
            <a:headEnd type="none" w="sm" len="sm"/>
            <a:tailEnd type="none" w="sm" len="sm"/>
          </a:ln>
        </p:spPr>
      </p:cxnSp>
      <p:cxnSp>
        <p:nvCxnSpPr>
          <p:cNvPr id="355" name="Google Shape;3031;p22">
            <a:extLst>
              <a:ext uri="{FF2B5EF4-FFF2-40B4-BE49-F238E27FC236}">
                <a16:creationId xmlns:a16="http://schemas.microsoft.com/office/drawing/2014/main" id="{6B1733A2-E144-182C-1A9C-4A8A87F5AA64}"/>
              </a:ext>
            </a:extLst>
          </p:cNvPr>
          <p:cNvCxnSpPr/>
          <p:nvPr/>
        </p:nvCxnSpPr>
        <p:spPr>
          <a:xfrm rot="10800000">
            <a:off x="2266301" y="1946232"/>
            <a:ext cx="0" cy="548640"/>
          </a:xfrm>
          <a:prstGeom prst="straightConnector1">
            <a:avLst/>
          </a:prstGeom>
          <a:noFill/>
          <a:ln w="28575" cap="flat" cmpd="sng">
            <a:solidFill>
              <a:schemeClr val="dk1"/>
            </a:solidFill>
            <a:prstDash val="dot"/>
            <a:miter lim="800000"/>
            <a:headEnd type="none" w="sm" len="sm"/>
            <a:tailEnd type="none" w="sm" len="sm"/>
          </a:ln>
        </p:spPr>
      </p:cxnSp>
      <p:cxnSp>
        <p:nvCxnSpPr>
          <p:cNvPr id="356" name="Google Shape;3033;p22">
            <a:extLst>
              <a:ext uri="{FF2B5EF4-FFF2-40B4-BE49-F238E27FC236}">
                <a16:creationId xmlns:a16="http://schemas.microsoft.com/office/drawing/2014/main" id="{403530DB-2E2B-63D3-7EEE-8427D96FA7ED}"/>
              </a:ext>
            </a:extLst>
          </p:cNvPr>
          <p:cNvCxnSpPr/>
          <p:nvPr/>
        </p:nvCxnSpPr>
        <p:spPr>
          <a:xfrm rot="10800000">
            <a:off x="3142224" y="1946232"/>
            <a:ext cx="0" cy="548640"/>
          </a:xfrm>
          <a:prstGeom prst="straightConnector1">
            <a:avLst/>
          </a:prstGeom>
          <a:noFill/>
          <a:ln w="28575" cap="flat" cmpd="sng">
            <a:solidFill>
              <a:schemeClr val="dk1"/>
            </a:solidFill>
            <a:prstDash val="dot"/>
            <a:miter lim="800000"/>
            <a:headEnd type="none" w="sm" len="sm"/>
            <a:tailEnd type="none" w="sm" len="sm"/>
          </a:ln>
        </p:spPr>
      </p:cxnSp>
      <p:sp>
        <p:nvSpPr>
          <p:cNvPr id="358" name="Google Shape;3039;p22">
            <a:extLst>
              <a:ext uri="{FF2B5EF4-FFF2-40B4-BE49-F238E27FC236}">
                <a16:creationId xmlns:a16="http://schemas.microsoft.com/office/drawing/2014/main" id="{404A7350-09F9-5788-3132-2804DC2C6510}"/>
              </a:ext>
            </a:extLst>
          </p:cNvPr>
          <p:cNvSpPr/>
          <p:nvPr/>
        </p:nvSpPr>
        <p:spPr>
          <a:xfrm>
            <a:off x="156657" y="2907399"/>
            <a:ext cx="632990" cy="1690023"/>
          </a:xfrm>
          <a:prstGeom prst="roundRect">
            <a:avLst>
              <a:gd name="adj" fmla="val 2707"/>
            </a:avLst>
          </a:prstGeom>
          <a:solidFill>
            <a:schemeClr val="bg1">
              <a:lumMod val="95000"/>
            </a:schemeClr>
          </a:solidFill>
          <a:ln w="25400" cap="flat" cmpd="sng">
            <a:solidFill>
              <a:schemeClr val="bg1">
                <a:lumMod val="50000"/>
              </a:schemeClr>
            </a:solidFill>
            <a:prstDash val="solid"/>
            <a:round/>
            <a:headEnd type="none" w="sm" len="sm"/>
            <a:tailEnd type="none" w="sm" len="sm"/>
          </a:ln>
        </p:spPr>
        <p:txBody>
          <a:bodyPr spcFirstLastPara="1" wrap="square" lIns="46442" tIns="23215" rIns="46442" bIns="23215" anchor="ctr" anchorCtr="0">
            <a:noAutofit/>
          </a:bodyPr>
          <a:lstStyle/>
          <a:p>
            <a:pPr algn="ctr"/>
            <a:r>
              <a:rPr lang="en-US" sz="1524" b="1" dirty="0">
                <a:solidFill>
                  <a:schemeClr val="bg1">
                    <a:lumMod val="50000"/>
                  </a:schemeClr>
                </a:solidFill>
                <a:latin typeface="Corbel" panose="020B0503020204020204" pitchFamily="34" charset="0"/>
                <a:ea typeface="Calibri"/>
                <a:cs typeface="Calibri"/>
                <a:sym typeface="Calibri"/>
              </a:rPr>
              <a:t>Host</a:t>
            </a:r>
            <a:endParaRPr sz="1524" dirty="0">
              <a:solidFill>
                <a:schemeClr val="bg1">
                  <a:lumMod val="50000"/>
                </a:schemeClr>
              </a:solidFill>
              <a:latin typeface="Corbel" panose="020B0503020204020204" pitchFamily="34" charset="0"/>
            </a:endParaRPr>
          </a:p>
        </p:txBody>
      </p:sp>
      <p:sp>
        <p:nvSpPr>
          <p:cNvPr id="362" name="Google Shape;3038;p22">
            <a:extLst>
              <a:ext uri="{FF2B5EF4-FFF2-40B4-BE49-F238E27FC236}">
                <a16:creationId xmlns:a16="http://schemas.microsoft.com/office/drawing/2014/main" id="{F23BA7B7-71C5-93C7-C928-DE568CDF7FAF}"/>
              </a:ext>
            </a:extLst>
          </p:cNvPr>
          <p:cNvSpPr/>
          <p:nvPr/>
        </p:nvSpPr>
        <p:spPr>
          <a:xfrm>
            <a:off x="3237970" y="2062527"/>
            <a:ext cx="2812152" cy="258522"/>
          </a:xfrm>
          <a:prstGeom prst="roundRect">
            <a:avLst>
              <a:gd name="adj" fmla="val 921"/>
            </a:avLst>
          </a:prstGeom>
          <a:noFill/>
          <a:ln w="28575">
            <a:noFill/>
          </a:ln>
        </p:spPr>
        <p:txBody>
          <a:bodyPr spcFirstLastPara="1" wrap="square" lIns="46442" tIns="23215" rIns="46442" bIns="23215" anchor="ctr" anchorCtr="0">
            <a:noAutofit/>
          </a:bodyPr>
          <a:lstStyle/>
          <a:p>
            <a:pPr algn="ctr"/>
            <a:r>
              <a:rPr lang="en-US" sz="1524" dirty="0">
                <a:solidFill>
                  <a:schemeClr val="dk1"/>
                </a:solidFill>
                <a:latin typeface="Corbel" panose="020B0503020204020204" pitchFamily="34" charset="0"/>
                <a:ea typeface="Calibri"/>
                <a:cs typeface="Calibri"/>
                <a:sym typeface="Calibri"/>
              </a:rPr>
              <a:t>. . .</a:t>
            </a:r>
            <a:endParaRPr sz="1524" dirty="0">
              <a:latin typeface="Corbel" panose="020B0503020204020204" pitchFamily="34" charset="0"/>
            </a:endParaRPr>
          </a:p>
        </p:txBody>
      </p:sp>
      <p:sp>
        <p:nvSpPr>
          <p:cNvPr id="381" name="Isosceles Triangle 380">
            <a:extLst>
              <a:ext uri="{FF2B5EF4-FFF2-40B4-BE49-F238E27FC236}">
                <a16:creationId xmlns:a16="http://schemas.microsoft.com/office/drawing/2014/main" id="{22DC8017-2F2C-740F-18C5-8DCD103730DB}"/>
              </a:ext>
            </a:extLst>
          </p:cNvPr>
          <p:cNvSpPr/>
          <p:nvPr/>
        </p:nvSpPr>
        <p:spPr>
          <a:xfrm rot="5400000">
            <a:off x="1111140" y="3260527"/>
            <a:ext cx="92900" cy="92900"/>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24"/>
          </a:p>
        </p:txBody>
      </p:sp>
      <p:sp>
        <p:nvSpPr>
          <p:cNvPr id="382" name="Isosceles Triangle 381">
            <a:extLst>
              <a:ext uri="{FF2B5EF4-FFF2-40B4-BE49-F238E27FC236}">
                <a16:creationId xmlns:a16="http://schemas.microsoft.com/office/drawing/2014/main" id="{DD115433-32FF-36CC-9D9C-A4601361BD2E}"/>
              </a:ext>
            </a:extLst>
          </p:cNvPr>
          <p:cNvSpPr/>
          <p:nvPr/>
        </p:nvSpPr>
        <p:spPr>
          <a:xfrm rot="5400000" flipH="1" flipV="1">
            <a:off x="1111140" y="4112107"/>
            <a:ext cx="92900" cy="92900"/>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24"/>
          </a:p>
        </p:txBody>
      </p:sp>
      <p:sp>
        <p:nvSpPr>
          <p:cNvPr id="3" name="Title 2">
            <a:extLst>
              <a:ext uri="{FF2B5EF4-FFF2-40B4-BE49-F238E27FC236}">
                <a16:creationId xmlns:a16="http://schemas.microsoft.com/office/drawing/2014/main" id="{AD59D520-5920-AB4E-A3ED-7922AA4BC1C3}"/>
              </a:ext>
            </a:extLst>
          </p:cNvPr>
          <p:cNvSpPr>
            <a:spLocks noGrp="1"/>
          </p:cNvSpPr>
          <p:nvPr>
            <p:ph type="title"/>
          </p:nvPr>
        </p:nvSpPr>
        <p:spPr/>
        <p:txBody>
          <a:bodyPr>
            <a:normAutofit fontScale="90000"/>
          </a:bodyPr>
          <a:lstStyle/>
          <a:p>
            <a:r>
              <a:rPr lang="en-US" dirty="0"/>
              <a:t>Overall System Design of SeGraM</a:t>
            </a:r>
          </a:p>
        </p:txBody>
      </p:sp>
      <p:sp>
        <p:nvSpPr>
          <p:cNvPr id="504" name="Google Shape;3014;p22">
            <a:extLst>
              <a:ext uri="{FF2B5EF4-FFF2-40B4-BE49-F238E27FC236}">
                <a16:creationId xmlns:a16="http://schemas.microsoft.com/office/drawing/2014/main" id="{FE559144-BBF2-91D4-F5FB-C04AF717D2B8}"/>
              </a:ext>
            </a:extLst>
          </p:cNvPr>
          <p:cNvSpPr/>
          <p:nvPr/>
        </p:nvSpPr>
        <p:spPr>
          <a:xfrm>
            <a:off x="1475968" y="1945605"/>
            <a:ext cx="5528810" cy="573059"/>
          </a:xfrm>
          <a:prstGeom prst="roundRect">
            <a:avLst>
              <a:gd name="adj" fmla="val 2707"/>
            </a:avLst>
          </a:prstGeom>
          <a:solidFill>
            <a:srgbClr val="BBD6EE"/>
          </a:solidFill>
          <a:ln w="25400" cap="flat" cmpd="sng">
            <a:solidFill>
              <a:schemeClr val="dk1"/>
            </a:solidFill>
            <a:prstDash val="solid"/>
            <a:round/>
            <a:headEnd type="none" w="sm" len="sm"/>
            <a:tailEnd type="none" w="sm" len="sm"/>
          </a:ln>
        </p:spPr>
        <p:txBody>
          <a:bodyPr spcFirstLastPara="1" wrap="square" lIns="46442" tIns="23215" rIns="46442" bIns="23215" anchor="ctr" anchorCtr="0">
            <a:noAutofit/>
          </a:bodyPr>
          <a:lstStyle/>
          <a:p>
            <a:pPr algn="ctr"/>
            <a:endParaRPr sz="1524" dirty="0">
              <a:solidFill>
                <a:schemeClr val="dk1"/>
              </a:solidFill>
              <a:latin typeface="Corbel" panose="020B0503020204020204" pitchFamily="34" charset="0"/>
              <a:ea typeface="Calibri"/>
              <a:cs typeface="Calibri"/>
              <a:sym typeface="Calibri"/>
            </a:endParaRPr>
          </a:p>
          <a:p>
            <a:pPr algn="ctr"/>
            <a:endParaRPr sz="1524" dirty="0">
              <a:solidFill>
                <a:schemeClr val="dk1"/>
              </a:solidFill>
              <a:latin typeface="Corbel" panose="020B0503020204020204" pitchFamily="34" charset="0"/>
              <a:ea typeface="Calibri"/>
              <a:cs typeface="Calibri"/>
              <a:sym typeface="Calibri"/>
            </a:endParaRPr>
          </a:p>
          <a:p>
            <a:pPr algn="ctr"/>
            <a:endParaRPr sz="1524" dirty="0">
              <a:solidFill>
                <a:schemeClr val="dk1"/>
              </a:solidFill>
              <a:latin typeface="Corbel" panose="020B0503020204020204" pitchFamily="34" charset="0"/>
              <a:ea typeface="Calibri"/>
              <a:cs typeface="Calibri"/>
              <a:sym typeface="Calibri"/>
            </a:endParaRPr>
          </a:p>
          <a:p>
            <a:pPr algn="ctr"/>
            <a:endParaRPr sz="1524" dirty="0">
              <a:solidFill>
                <a:schemeClr val="dk1"/>
              </a:solidFill>
              <a:latin typeface="Corbel" panose="020B0503020204020204" pitchFamily="34" charset="0"/>
              <a:ea typeface="Calibri"/>
              <a:cs typeface="Calibri"/>
              <a:sym typeface="Calibri"/>
            </a:endParaRPr>
          </a:p>
        </p:txBody>
      </p:sp>
      <p:sp>
        <p:nvSpPr>
          <p:cNvPr id="4" name="Slide Number Placeholder 3">
            <a:extLst>
              <a:ext uri="{FF2B5EF4-FFF2-40B4-BE49-F238E27FC236}">
                <a16:creationId xmlns:a16="http://schemas.microsoft.com/office/drawing/2014/main" id="{70869F66-9577-FF48-A7F7-63DD640C9C85}"/>
              </a:ext>
            </a:extLst>
          </p:cNvPr>
          <p:cNvSpPr>
            <a:spLocks noGrp="1"/>
          </p:cNvSpPr>
          <p:nvPr>
            <p:ph type="sldNum" sz="quarter" idx="10"/>
          </p:nvPr>
        </p:nvSpPr>
        <p:spPr/>
        <p:txBody>
          <a:bodyPr/>
          <a:lstStyle/>
          <a:p>
            <a:fld id="{BE67019E-6B59-9444-A8F8-0CFAB6B6981D}" type="slidenum">
              <a:rPr lang="en-US" smtClean="0"/>
              <a:pPr/>
              <a:t>57</a:t>
            </a:fld>
            <a:endParaRPr lang="en-US" dirty="0"/>
          </a:p>
        </p:txBody>
      </p:sp>
      <p:cxnSp>
        <p:nvCxnSpPr>
          <p:cNvPr id="300" name="Google Shape;3019;p22">
            <a:extLst>
              <a:ext uri="{FF2B5EF4-FFF2-40B4-BE49-F238E27FC236}">
                <a16:creationId xmlns:a16="http://schemas.microsoft.com/office/drawing/2014/main" id="{24D22274-2829-D988-4DC5-16EF8C54A871}"/>
              </a:ext>
            </a:extLst>
          </p:cNvPr>
          <p:cNvCxnSpPr/>
          <p:nvPr/>
        </p:nvCxnSpPr>
        <p:spPr>
          <a:xfrm rot="10800000">
            <a:off x="4048223" y="1946234"/>
            <a:ext cx="0" cy="548640"/>
          </a:xfrm>
          <a:prstGeom prst="straightConnector1">
            <a:avLst/>
          </a:prstGeom>
          <a:noFill/>
          <a:ln w="28575" cap="flat" cmpd="sng">
            <a:solidFill>
              <a:schemeClr val="dk1"/>
            </a:solidFill>
            <a:prstDash val="dot"/>
            <a:miter lim="800000"/>
            <a:headEnd type="none" w="sm" len="sm"/>
            <a:tailEnd type="none" w="sm" len="sm"/>
          </a:ln>
        </p:spPr>
      </p:cxnSp>
      <p:cxnSp>
        <p:nvCxnSpPr>
          <p:cNvPr id="305" name="Google Shape;3029;p22">
            <a:extLst>
              <a:ext uri="{FF2B5EF4-FFF2-40B4-BE49-F238E27FC236}">
                <a16:creationId xmlns:a16="http://schemas.microsoft.com/office/drawing/2014/main" id="{A2F2633B-041E-6C30-0017-BEAD3C9F66B3}"/>
              </a:ext>
            </a:extLst>
          </p:cNvPr>
          <p:cNvCxnSpPr/>
          <p:nvPr/>
        </p:nvCxnSpPr>
        <p:spPr>
          <a:xfrm rot="10800000">
            <a:off x="6135061" y="1946232"/>
            <a:ext cx="0" cy="548640"/>
          </a:xfrm>
          <a:prstGeom prst="straightConnector1">
            <a:avLst/>
          </a:prstGeom>
          <a:noFill/>
          <a:ln w="28575" cap="flat" cmpd="sng">
            <a:solidFill>
              <a:schemeClr val="dk1"/>
            </a:solidFill>
            <a:prstDash val="dot"/>
            <a:miter lim="800000"/>
            <a:headEnd type="none" w="sm" len="sm"/>
            <a:tailEnd type="none" w="sm" len="sm"/>
          </a:ln>
        </p:spPr>
      </p:cxnSp>
      <p:cxnSp>
        <p:nvCxnSpPr>
          <p:cNvPr id="306" name="Google Shape;3030;p22">
            <a:extLst>
              <a:ext uri="{FF2B5EF4-FFF2-40B4-BE49-F238E27FC236}">
                <a16:creationId xmlns:a16="http://schemas.microsoft.com/office/drawing/2014/main" id="{7B5F0E45-7BB2-D581-4F58-C469EF875EF3}"/>
              </a:ext>
            </a:extLst>
          </p:cNvPr>
          <p:cNvCxnSpPr/>
          <p:nvPr/>
        </p:nvCxnSpPr>
        <p:spPr>
          <a:xfrm rot="10800000">
            <a:off x="5273511" y="1946232"/>
            <a:ext cx="0" cy="548640"/>
          </a:xfrm>
          <a:prstGeom prst="straightConnector1">
            <a:avLst/>
          </a:prstGeom>
          <a:noFill/>
          <a:ln w="28575" cap="flat" cmpd="sng">
            <a:solidFill>
              <a:schemeClr val="dk1"/>
            </a:solidFill>
            <a:prstDash val="dot"/>
            <a:miter lim="800000"/>
            <a:headEnd type="none" w="sm" len="sm"/>
            <a:tailEnd type="none" w="sm" len="sm"/>
          </a:ln>
        </p:spPr>
      </p:cxnSp>
      <p:cxnSp>
        <p:nvCxnSpPr>
          <p:cNvPr id="307" name="Google Shape;3031;p22">
            <a:extLst>
              <a:ext uri="{FF2B5EF4-FFF2-40B4-BE49-F238E27FC236}">
                <a16:creationId xmlns:a16="http://schemas.microsoft.com/office/drawing/2014/main" id="{09BFE987-083D-AC40-FF75-4FF926D2FE6D}"/>
              </a:ext>
            </a:extLst>
          </p:cNvPr>
          <p:cNvCxnSpPr/>
          <p:nvPr/>
        </p:nvCxnSpPr>
        <p:spPr>
          <a:xfrm rot="10800000">
            <a:off x="2260294" y="1946232"/>
            <a:ext cx="0" cy="548640"/>
          </a:xfrm>
          <a:prstGeom prst="straightConnector1">
            <a:avLst/>
          </a:prstGeom>
          <a:noFill/>
          <a:ln w="28575" cap="flat" cmpd="sng">
            <a:solidFill>
              <a:schemeClr val="dk1"/>
            </a:solidFill>
            <a:prstDash val="dot"/>
            <a:miter lim="800000"/>
            <a:headEnd type="none" w="sm" len="sm"/>
            <a:tailEnd type="none" w="sm" len="sm"/>
          </a:ln>
        </p:spPr>
      </p:cxnSp>
      <p:cxnSp>
        <p:nvCxnSpPr>
          <p:cNvPr id="308" name="Google Shape;3033;p22">
            <a:extLst>
              <a:ext uri="{FF2B5EF4-FFF2-40B4-BE49-F238E27FC236}">
                <a16:creationId xmlns:a16="http://schemas.microsoft.com/office/drawing/2014/main" id="{5B6120AE-F8A6-C242-1432-B30ECB86F6C6}"/>
              </a:ext>
            </a:extLst>
          </p:cNvPr>
          <p:cNvCxnSpPr/>
          <p:nvPr/>
        </p:nvCxnSpPr>
        <p:spPr>
          <a:xfrm rot="10800000">
            <a:off x="3136217" y="1946232"/>
            <a:ext cx="0" cy="548640"/>
          </a:xfrm>
          <a:prstGeom prst="straightConnector1">
            <a:avLst/>
          </a:prstGeom>
          <a:noFill/>
          <a:ln w="28575" cap="flat" cmpd="sng">
            <a:solidFill>
              <a:schemeClr val="dk1"/>
            </a:solidFill>
            <a:prstDash val="dot"/>
            <a:miter lim="800000"/>
            <a:headEnd type="none" w="sm" len="sm"/>
            <a:tailEnd type="none" w="sm" len="sm"/>
          </a:ln>
        </p:spPr>
      </p:cxnSp>
      <p:sp>
        <p:nvSpPr>
          <p:cNvPr id="311" name="Google Shape;3040;p22">
            <a:extLst>
              <a:ext uri="{FF2B5EF4-FFF2-40B4-BE49-F238E27FC236}">
                <a16:creationId xmlns:a16="http://schemas.microsoft.com/office/drawing/2014/main" id="{0E50CCD5-F3BD-978D-CAF2-E46183C78F7B}"/>
              </a:ext>
            </a:extLst>
          </p:cNvPr>
          <p:cNvSpPr/>
          <p:nvPr/>
        </p:nvSpPr>
        <p:spPr>
          <a:xfrm>
            <a:off x="7159534" y="1944674"/>
            <a:ext cx="1833817" cy="573059"/>
          </a:xfrm>
          <a:prstGeom prst="roundRect">
            <a:avLst>
              <a:gd name="adj" fmla="val 921"/>
            </a:avLst>
          </a:prstGeom>
          <a:noFill/>
          <a:ln>
            <a:noFill/>
          </a:ln>
        </p:spPr>
        <p:txBody>
          <a:bodyPr spcFirstLastPara="1" wrap="square" lIns="46442" tIns="23215" rIns="46442" bIns="23215" anchor="ctr" anchorCtr="0">
            <a:noAutofit/>
          </a:bodyPr>
          <a:lstStyle/>
          <a:p>
            <a:pPr algn="ctr"/>
            <a:r>
              <a:rPr lang="en-US" sz="1524" b="1" dirty="0">
                <a:solidFill>
                  <a:schemeClr val="dk1"/>
                </a:solidFill>
                <a:latin typeface="Corbel" panose="020B0503020204020204" pitchFamily="34" charset="0"/>
                <a:ea typeface="Calibri"/>
                <a:cs typeface="Calibri"/>
                <a:sym typeface="Calibri"/>
              </a:rPr>
              <a:t>Channels </a:t>
            </a:r>
            <a:endParaRPr sz="1524" b="1" dirty="0">
              <a:latin typeface="Corbel" panose="020B0503020204020204" pitchFamily="34" charset="0"/>
            </a:endParaRPr>
          </a:p>
          <a:p>
            <a:pPr algn="ctr"/>
            <a:r>
              <a:rPr lang="en-US" sz="1524" i="1" dirty="0">
                <a:solidFill>
                  <a:schemeClr val="dk1"/>
                </a:solidFill>
                <a:latin typeface="Corbel" panose="020B0503020204020204" pitchFamily="34" charset="0"/>
                <a:ea typeface="Calibri"/>
                <a:cs typeface="Calibri"/>
                <a:sym typeface="Calibri"/>
              </a:rPr>
              <a:t>(</a:t>
            </a:r>
            <a:r>
              <a:rPr lang="en-US" sz="1524" i="1" dirty="0">
                <a:solidFill>
                  <a:schemeClr val="dk1"/>
                </a:solidFill>
                <a:latin typeface="Calibri" panose="020F0502020204030204" pitchFamily="34" charset="0"/>
                <a:ea typeface="Calibri"/>
                <a:cs typeface="Calibri" panose="020F0502020204030204" pitchFamily="34" charset="0"/>
                <a:sym typeface="Calibri"/>
              </a:rPr>
              <a:t>8 </a:t>
            </a:r>
            <a:r>
              <a:rPr lang="en-US" sz="1524" i="1" dirty="0">
                <a:solidFill>
                  <a:schemeClr val="dk1"/>
                </a:solidFill>
                <a:latin typeface="Corbel" panose="020B0503020204020204" pitchFamily="34" charset="0"/>
                <a:ea typeface="Calibri"/>
                <a:cs typeface="Calibri"/>
                <a:sym typeface="Calibri"/>
              </a:rPr>
              <a:t>× per HBM</a:t>
            </a:r>
            <a:r>
              <a:rPr lang="en-US" sz="1524" i="1" dirty="0">
                <a:solidFill>
                  <a:schemeClr val="dk1"/>
                </a:solidFill>
                <a:latin typeface="Calibri" panose="020F0502020204030204" pitchFamily="34" charset="0"/>
                <a:ea typeface="Calibri"/>
                <a:cs typeface="Calibri" panose="020F0502020204030204" pitchFamily="34" charset="0"/>
                <a:sym typeface="Calibri"/>
              </a:rPr>
              <a:t>2E</a:t>
            </a:r>
            <a:r>
              <a:rPr lang="en-US" sz="1524" i="1" dirty="0">
                <a:solidFill>
                  <a:schemeClr val="dk1"/>
                </a:solidFill>
                <a:latin typeface="Corbel" panose="020B0503020204020204" pitchFamily="34" charset="0"/>
                <a:ea typeface="Calibri"/>
                <a:cs typeface="Calibri"/>
                <a:sym typeface="Calibri"/>
              </a:rPr>
              <a:t> stack)</a:t>
            </a:r>
            <a:endParaRPr sz="1524" dirty="0">
              <a:latin typeface="Corbel" panose="020B0503020204020204" pitchFamily="34" charset="0"/>
            </a:endParaRPr>
          </a:p>
        </p:txBody>
      </p:sp>
      <p:sp>
        <p:nvSpPr>
          <p:cNvPr id="312" name="Google Shape;3041;p22">
            <a:extLst>
              <a:ext uri="{FF2B5EF4-FFF2-40B4-BE49-F238E27FC236}">
                <a16:creationId xmlns:a16="http://schemas.microsoft.com/office/drawing/2014/main" id="{B876535B-A765-0814-0151-4D13EDDCF21C}"/>
              </a:ext>
            </a:extLst>
          </p:cNvPr>
          <p:cNvSpPr/>
          <p:nvPr/>
        </p:nvSpPr>
        <p:spPr>
          <a:xfrm>
            <a:off x="7161600" y="2920303"/>
            <a:ext cx="1831747" cy="2543218"/>
          </a:xfrm>
          <a:prstGeom prst="roundRect">
            <a:avLst>
              <a:gd name="adj" fmla="val 921"/>
            </a:avLst>
          </a:prstGeom>
          <a:noFill/>
          <a:ln>
            <a:noFill/>
          </a:ln>
        </p:spPr>
        <p:txBody>
          <a:bodyPr spcFirstLastPara="1" wrap="square" lIns="46442" tIns="23215" rIns="46442" bIns="23215" anchor="t" anchorCtr="0">
            <a:noAutofit/>
          </a:bodyPr>
          <a:lstStyle/>
          <a:p>
            <a:pPr algn="ctr"/>
            <a:r>
              <a:rPr lang="en-US" sz="1524" b="1" dirty="0">
                <a:solidFill>
                  <a:schemeClr val="dk1"/>
                </a:solidFill>
                <a:latin typeface="Corbel" panose="020B0503020204020204" pitchFamily="34" charset="0"/>
                <a:ea typeface="Calibri"/>
                <a:cs typeface="Calibri"/>
                <a:sym typeface="Calibri"/>
              </a:rPr>
              <a:t>MinSeed (MS) HW</a:t>
            </a:r>
            <a:endParaRPr sz="1524" b="1" dirty="0">
              <a:latin typeface="Corbel" panose="020B0503020204020204" pitchFamily="34" charset="0"/>
            </a:endParaRPr>
          </a:p>
          <a:p>
            <a:pPr algn="ctr"/>
            <a:r>
              <a:rPr lang="en-US" sz="1524" i="1" dirty="0">
                <a:solidFill>
                  <a:schemeClr val="dk1"/>
                </a:solidFill>
                <a:latin typeface="Corbel" panose="020B0503020204020204" pitchFamily="34" charset="0"/>
                <a:ea typeface="Calibri"/>
                <a:cs typeface="Calibri"/>
                <a:sym typeface="Calibri"/>
              </a:rPr>
              <a:t>(</a:t>
            </a:r>
            <a:r>
              <a:rPr lang="en-US" sz="1524" i="1" dirty="0">
                <a:solidFill>
                  <a:schemeClr val="dk1"/>
                </a:solidFill>
                <a:latin typeface="Calibri" panose="020F0502020204030204" pitchFamily="34" charset="0"/>
                <a:ea typeface="Calibri"/>
                <a:cs typeface="Calibri" panose="020F0502020204030204" pitchFamily="34" charset="0"/>
                <a:sym typeface="Calibri"/>
              </a:rPr>
              <a:t>1 </a:t>
            </a:r>
            <a:r>
              <a:rPr lang="en-US" sz="1524" i="1" dirty="0">
                <a:solidFill>
                  <a:schemeClr val="dk1"/>
                </a:solidFill>
                <a:latin typeface="Corbel" panose="020B0503020204020204" pitchFamily="34" charset="0"/>
                <a:ea typeface="Calibri"/>
                <a:cs typeface="Calibri"/>
                <a:sym typeface="Calibri"/>
              </a:rPr>
              <a:t>× per channel;</a:t>
            </a:r>
          </a:p>
          <a:p>
            <a:pPr algn="ctr"/>
            <a:r>
              <a:rPr lang="en-US" sz="1524" i="1" dirty="0">
                <a:solidFill>
                  <a:schemeClr val="dk1"/>
                </a:solidFill>
                <a:latin typeface="Calibri" panose="020F0502020204030204" pitchFamily="34" charset="0"/>
                <a:ea typeface="Calibri"/>
                <a:cs typeface="Calibri" panose="020F0502020204030204" pitchFamily="34" charset="0"/>
                <a:sym typeface="Calibri"/>
              </a:rPr>
              <a:t>8 </a:t>
            </a:r>
            <a:r>
              <a:rPr lang="en-US" sz="1524" i="1" dirty="0">
                <a:solidFill>
                  <a:schemeClr val="dk1"/>
                </a:solidFill>
                <a:latin typeface="Corbel" panose="020B0503020204020204" pitchFamily="34" charset="0"/>
                <a:ea typeface="Calibri"/>
                <a:cs typeface="Calibri"/>
                <a:sym typeface="Calibri"/>
              </a:rPr>
              <a:t>× per module)</a:t>
            </a:r>
          </a:p>
          <a:p>
            <a:pPr algn="ctr"/>
            <a:r>
              <a:rPr lang="en-US" sz="1524" b="1" i="1" dirty="0">
                <a:solidFill>
                  <a:schemeClr val="dk1"/>
                </a:solidFill>
                <a:latin typeface="Corbel" panose="020B0503020204020204" pitchFamily="34" charset="0"/>
                <a:ea typeface="Calibri"/>
                <a:cs typeface="Calibri"/>
                <a:sym typeface="Calibri"/>
              </a:rPr>
              <a:t>+</a:t>
            </a:r>
          </a:p>
          <a:p>
            <a:pPr algn="ctr"/>
            <a:r>
              <a:rPr lang="sv-SE" sz="1524" b="1" dirty="0">
                <a:solidFill>
                  <a:schemeClr val="dk1"/>
                </a:solidFill>
                <a:latin typeface="Corbel" panose="020B0503020204020204" pitchFamily="34" charset="0"/>
                <a:ea typeface="Calibri"/>
                <a:cs typeface="Calibri"/>
                <a:sym typeface="Calibri"/>
              </a:rPr>
              <a:t>BitAlign (BA) HW</a:t>
            </a:r>
            <a:endParaRPr lang="sv-SE" sz="1524" b="1" dirty="0">
              <a:latin typeface="Corbel" panose="020B0503020204020204" pitchFamily="34" charset="0"/>
            </a:endParaRPr>
          </a:p>
          <a:p>
            <a:pPr algn="ctr"/>
            <a:r>
              <a:rPr lang="sv-SE" sz="1524" i="1" dirty="0">
                <a:solidFill>
                  <a:schemeClr val="dk1"/>
                </a:solidFill>
                <a:latin typeface="Corbel" panose="020B0503020204020204" pitchFamily="34" charset="0"/>
                <a:ea typeface="Calibri"/>
                <a:cs typeface="Calibri"/>
                <a:sym typeface="Calibri"/>
              </a:rPr>
              <a:t>(</a:t>
            </a:r>
            <a:r>
              <a:rPr lang="sv-SE" sz="1524" i="1" dirty="0">
                <a:solidFill>
                  <a:schemeClr val="dk1"/>
                </a:solidFill>
                <a:latin typeface="Calibri" panose="020F0502020204030204" pitchFamily="34" charset="0"/>
                <a:ea typeface="Calibri"/>
                <a:cs typeface="Calibri" panose="020F0502020204030204" pitchFamily="34" charset="0"/>
                <a:sym typeface="Calibri"/>
              </a:rPr>
              <a:t>1 </a:t>
            </a:r>
            <a:r>
              <a:rPr lang="sv-SE" sz="1524" i="1" dirty="0">
                <a:solidFill>
                  <a:schemeClr val="dk1"/>
                </a:solidFill>
                <a:latin typeface="Corbel" panose="020B0503020204020204" pitchFamily="34" charset="0"/>
                <a:ea typeface="Calibri"/>
                <a:cs typeface="Calibri"/>
                <a:sym typeface="Calibri"/>
              </a:rPr>
              <a:t>× per MinSeed HW;</a:t>
            </a:r>
          </a:p>
          <a:p>
            <a:pPr algn="ctr"/>
            <a:r>
              <a:rPr lang="en-US" sz="1524" i="1" dirty="0">
                <a:solidFill>
                  <a:schemeClr val="dk1"/>
                </a:solidFill>
                <a:latin typeface="Calibri" panose="020F0502020204030204" pitchFamily="34" charset="0"/>
                <a:ea typeface="Calibri"/>
                <a:cs typeface="Calibri" panose="020F0502020204030204" pitchFamily="34" charset="0"/>
                <a:sym typeface="Calibri"/>
              </a:rPr>
              <a:t>8 </a:t>
            </a:r>
            <a:r>
              <a:rPr lang="en-US" sz="1524" i="1" dirty="0">
                <a:solidFill>
                  <a:schemeClr val="dk1"/>
                </a:solidFill>
                <a:latin typeface="Corbel" panose="020B0503020204020204" pitchFamily="34" charset="0"/>
                <a:ea typeface="Calibri"/>
                <a:cs typeface="Calibri"/>
                <a:sym typeface="Calibri"/>
              </a:rPr>
              <a:t>× per module)</a:t>
            </a:r>
            <a:endParaRPr lang="sv-SE" sz="1524" dirty="0">
              <a:latin typeface="Corbel" panose="020B0503020204020204" pitchFamily="34" charset="0"/>
            </a:endParaRPr>
          </a:p>
          <a:p>
            <a:pPr algn="ctr"/>
            <a:endParaRPr lang="en-US" sz="762" b="1" i="1" dirty="0">
              <a:solidFill>
                <a:schemeClr val="dk1"/>
              </a:solidFill>
              <a:latin typeface="Corbel" panose="020B0503020204020204" pitchFamily="34" charset="0"/>
              <a:ea typeface="Calibri"/>
              <a:cs typeface="Calibri"/>
              <a:sym typeface="Calibri"/>
            </a:endParaRPr>
          </a:p>
          <a:p>
            <a:pPr algn="ctr"/>
            <a:r>
              <a:rPr lang="en-US" sz="1524" b="1" i="1" dirty="0">
                <a:solidFill>
                  <a:schemeClr val="dk1"/>
                </a:solidFill>
                <a:latin typeface="Corbel" panose="020B0503020204020204" pitchFamily="34" charset="0"/>
                <a:ea typeface="Calibri"/>
                <a:cs typeface="Calibri"/>
                <a:sym typeface="Calibri"/>
              </a:rPr>
              <a:t>=</a:t>
            </a:r>
          </a:p>
          <a:p>
            <a:pPr algn="ctr"/>
            <a:endParaRPr lang="en-US" sz="762" b="1" dirty="0">
              <a:solidFill>
                <a:schemeClr val="dk1"/>
              </a:solidFill>
              <a:latin typeface="Corbel" panose="020B0503020204020204" pitchFamily="34" charset="0"/>
              <a:cs typeface="Calibri"/>
              <a:sym typeface="Calibri"/>
            </a:endParaRPr>
          </a:p>
          <a:p>
            <a:pPr algn="ctr"/>
            <a:r>
              <a:rPr lang="en-US" sz="1524" b="1" dirty="0">
                <a:solidFill>
                  <a:schemeClr val="dk1"/>
                </a:solidFill>
                <a:latin typeface="Corbel" panose="020B0503020204020204" pitchFamily="34" charset="0"/>
                <a:cs typeface="Calibri"/>
                <a:sym typeface="Calibri"/>
              </a:rPr>
              <a:t>SeGraM Accelerator</a:t>
            </a:r>
          </a:p>
          <a:p>
            <a:pPr algn="ctr"/>
            <a:r>
              <a:rPr lang="en-US" sz="1524" i="1" dirty="0">
                <a:solidFill>
                  <a:schemeClr val="dk1"/>
                </a:solidFill>
                <a:latin typeface="Corbel" panose="020B0503020204020204" pitchFamily="34" charset="0"/>
                <a:ea typeface="Calibri"/>
                <a:cs typeface="Calibri"/>
                <a:sym typeface="Calibri"/>
              </a:rPr>
              <a:t>(</a:t>
            </a:r>
            <a:r>
              <a:rPr lang="en-US" sz="1524" i="1" dirty="0">
                <a:solidFill>
                  <a:schemeClr val="dk1"/>
                </a:solidFill>
                <a:latin typeface="Calibri" panose="020F0502020204030204" pitchFamily="34" charset="0"/>
                <a:ea typeface="Calibri"/>
                <a:cs typeface="Calibri" panose="020F0502020204030204" pitchFamily="34" charset="0"/>
                <a:sym typeface="Calibri"/>
              </a:rPr>
              <a:t>8 </a:t>
            </a:r>
            <a:r>
              <a:rPr lang="en-US" sz="1524" i="1" dirty="0">
                <a:solidFill>
                  <a:schemeClr val="dk1"/>
                </a:solidFill>
                <a:latin typeface="Corbel" panose="020B0503020204020204" pitchFamily="34" charset="0"/>
                <a:ea typeface="Calibri"/>
                <a:cs typeface="Calibri"/>
                <a:sym typeface="Calibri"/>
              </a:rPr>
              <a:t>× per module)</a:t>
            </a:r>
          </a:p>
        </p:txBody>
      </p:sp>
      <p:sp>
        <p:nvSpPr>
          <p:cNvPr id="316" name="Google Shape;3038;p22">
            <a:extLst>
              <a:ext uri="{FF2B5EF4-FFF2-40B4-BE49-F238E27FC236}">
                <a16:creationId xmlns:a16="http://schemas.microsoft.com/office/drawing/2014/main" id="{29A32F72-97F8-8431-0C64-02CC65F2C5C9}"/>
              </a:ext>
            </a:extLst>
          </p:cNvPr>
          <p:cNvSpPr/>
          <p:nvPr/>
        </p:nvSpPr>
        <p:spPr>
          <a:xfrm>
            <a:off x="3231963" y="2062527"/>
            <a:ext cx="2812152" cy="258522"/>
          </a:xfrm>
          <a:prstGeom prst="roundRect">
            <a:avLst>
              <a:gd name="adj" fmla="val 921"/>
            </a:avLst>
          </a:prstGeom>
          <a:noFill/>
          <a:ln w="28575">
            <a:noFill/>
          </a:ln>
        </p:spPr>
        <p:txBody>
          <a:bodyPr spcFirstLastPara="1" wrap="square" lIns="46442" tIns="23215" rIns="46442" bIns="23215" anchor="ctr" anchorCtr="0">
            <a:noAutofit/>
          </a:bodyPr>
          <a:lstStyle/>
          <a:p>
            <a:pPr algn="ctr"/>
            <a:r>
              <a:rPr lang="en-US" sz="1524" dirty="0">
                <a:solidFill>
                  <a:schemeClr val="dk1"/>
                </a:solidFill>
                <a:latin typeface="Corbel" panose="020B0503020204020204" pitchFamily="34" charset="0"/>
                <a:ea typeface="Calibri"/>
                <a:cs typeface="Calibri"/>
                <a:sym typeface="Calibri"/>
              </a:rPr>
              <a:t>. . .</a:t>
            </a:r>
            <a:endParaRPr sz="1524" dirty="0">
              <a:latin typeface="Corbel" panose="020B0503020204020204" pitchFamily="34" charset="0"/>
            </a:endParaRPr>
          </a:p>
        </p:txBody>
      </p:sp>
      <p:sp>
        <p:nvSpPr>
          <p:cNvPr id="335" name="Isosceles Triangle 334">
            <a:extLst>
              <a:ext uri="{FF2B5EF4-FFF2-40B4-BE49-F238E27FC236}">
                <a16:creationId xmlns:a16="http://schemas.microsoft.com/office/drawing/2014/main" id="{267AA743-CD43-86CE-A8DB-1ECF0032EAB4}"/>
              </a:ext>
            </a:extLst>
          </p:cNvPr>
          <p:cNvSpPr/>
          <p:nvPr/>
        </p:nvSpPr>
        <p:spPr>
          <a:xfrm rot="5400000">
            <a:off x="1105133" y="3260527"/>
            <a:ext cx="92900" cy="92900"/>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24"/>
          </a:p>
        </p:txBody>
      </p:sp>
      <p:sp>
        <p:nvSpPr>
          <p:cNvPr id="336" name="Isosceles Triangle 335">
            <a:extLst>
              <a:ext uri="{FF2B5EF4-FFF2-40B4-BE49-F238E27FC236}">
                <a16:creationId xmlns:a16="http://schemas.microsoft.com/office/drawing/2014/main" id="{66D23C83-A38F-4298-98FC-F357817D894D}"/>
              </a:ext>
            </a:extLst>
          </p:cNvPr>
          <p:cNvSpPr/>
          <p:nvPr/>
        </p:nvSpPr>
        <p:spPr>
          <a:xfrm rot="5400000" flipH="1" flipV="1">
            <a:off x="1105133" y="4112107"/>
            <a:ext cx="92900" cy="92900"/>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24"/>
          </a:p>
        </p:txBody>
      </p:sp>
      <p:sp>
        <p:nvSpPr>
          <p:cNvPr id="505" name="Google Shape;3017;p22">
            <a:extLst>
              <a:ext uri="{FF2B5EF4-FFF2-40B4-BE49-F238E27FC236}">
                <a16:creationId xmlns:a16="http://schemas.microsoft.com/office/drawing/2014/main" id="{D2ACC8C1-2E1F-1CDC-2C0B-84EF9C30AC50}"/>
              </a:ext>
            </a:extLst>
          </p:cNvPr>
          <p:cNvSpPr/>
          <p:nvPr/>
        </p:nvSpPr>
        <p:spPr>
          <a:xfrm>
            <a:off x="1476396" y="1628831"/>
            <a:ext cx="5528810" cy="319196"/>
          </a:xfrm>
          <a:prstGeom prst="roundRect">
            <a:avLst>
              <a:gd name="adj" fmla="val 921"/>
            </a:avLst>
          </a:prstGeom>
          <a:noFill/>
          <a:ln>
            <a:noFill/>
          </a:ln>
        </p:spPr>
        <p:txBody>
          <a:bodyPr spcFirstLastPara="1" wrap="square" lIns="46442" tIns="23215" rIns="46442" bIns="23215" anchor="ctr" anchorCtr="0">
            <a:noAutofit/>
          </a:bodyPr>
          <a:lstStyle/>
          <a:p>
            <a:pPr algn="ctr"/>
            <a:r>
              <a:rPr lang="en-US" sz="1524" b="1" dirty="0">
                <a:latin typeface="Corbel" panose="020B0503020204020204" pitchFamily="34" charset="0"/>
                <a:ea typeface="Calibri"/>
                <a:cs typeface="Calibri"/>
                <a:sym typeface="Calibri"/>
              </a:rPr>
              <a:t>High Bandwidth Memory (HBM</a:t>
            </a:r>
            <a:r>
              <a:rPr lang="en-US" sz="1524" b="1" dirty="0">
                <a:latin typeface="Calibri" panose="020F0502020204030204" pitchFamily="34" charset="0"/>
                <a:ea typeface="Calibri"/>
                <a:cs typeface="Calibri" panose="020F0502020204030204" pitchFamily="34" charset="0"/>
                <a:sym typeface="Calibri"/>
              </a:rPr>
              <a:t>2</a:t>
            </a:r>
            <a:r>
              <a:rPr lang="en-US" sz="1524" b="1" dirty="0">
                <a:latin typeface="Corbel" panose="020B0503020204020204" pitchFamily="34" charset="0"/>
                <a:ea typeface="Calibri"/>
                <a:cs typeface="Calibri"/>
                <a:sym typeface="Calibri"/>
              </a:rPr>
              <a:t>E) Stack</a:t>
            </a:r>
            <a:endParaRPr sz="1524" dirty="0">
              <a:latin typeface="Corbel" panose="020B0503020204020204" pitchFamily="34" charset="0"/>
            </a:endParaRPr>
          </a:p>
        </p:txBody>
      </p:sp>
      <p:sp>
        <p:nvSpPr>
          <p:cNvPr id="523" name="Google Shape;3017;p22">
            <a:extLst>
              <a:ext uri="{FF2B5EF4-FFF2-40B4-BE49-F238E27FC236}">
                <a16:creationId xmlns:a16="http://schemas.microsoft.com/office/drawing/2014/main" id="{81FC035E-7048-4334-31B8-A4D170604EA8}"/>
              </a:ext>
            </a:extLst>
          </p:cNvPr>
          <p:cNvSpPr/>
          <p:nvPr/>
        </p:nvSpPr>
        <p:spPr>
          <a:xfrm>
            <a:off x="6265781" y="4665085"/>
            <a:ext cx="683836" cy="366566"/>
          </a:xfrm>
          <a:prstGeom prst="roundRect">
            <a:avLst>
              <a:gd name="adj" fmla="val 921"/>
            </a:avLst>
          </a:prstGeom>
          <a:noFill/>
          <a:ln>
            <a:noFill/>
          </a:ln>
        </p:spPr>
        <p:txBody>
          <a:bodyPr spcFirstLastPara="1" wrap="square" lIns="0" tIns="0" rIns="0" bIns="0" anchor="ctr" anchorCtr="0">
            <a:noAutofit/>
          </a:bodyPr>
          <a:lstStyle/>
          <a:p>
            <a:pPr algn="ctr"/>
            <a:r>
              <a:rPr lang="en-US" sz="1524" b="1" dirty="0">
                <a:solidFill>
                  <a:schemeClr val="dk1"/>
                </a:solidFill>
                <a:latin typeface="Corbel" panose="020B0503020204020204" pitchFamily="34" charset="0"/>
                <a:ea typeface="Calibri"/>
                <a:cs typeface="Calibri"/>
                <a:sym typeface="Calibri"/>
              </a:rPr>
              <a:t>SeGraM</a:t>
            </a:r>
          </a:p>
          <a:p>
            <a:pPr algn="ctr"/>
            <a:r>
              <a:rPr lang="en-US" sz="1524" b="1" dirty="0">
                <a:solidFill>
                  <a:schemeClr val="dk1"/>
                </a:solidFill>
                <a:latin typeface="Corbel" panose="020B0503020204020204" pitchFamily="34" charset="0"/>
                <a:cs typeface="Calibri"/>
                <a:sym typeface="Calibri"/>
              </a:rPr>
              <a:t>Acc.</a:t>
            </a:r>
            <a:endParaRPr lang="en-US" sz="1524" dirty="0">
              <a:latin typeface="Corbel" panose="020B0503020204020204" pitchFamily="34" charset="0"/>
            </a:endParaRPr>
          </a:p>
        </p:txBody>
      </p:sp>
      <p:sp>
        <p:nvSpPr>
          <p:cNvPr id="524" name="Google Shape;3017;p22">
            <a:extLst>
              <a:ext uri="{FF2B5EF4-FFF2-40B4-BE49-F238E27FC236}">
                <a16:creationId xmlns:a16="http://schemas.microsoft.com/office/drawing/2014/main" id="{83E95A2A-7BE5-2BD3-34AE-ED04CE8A6EDF}"/>
              </a:ext>
            </a:extLst>
          </p:cNvPr>
          <p:cNvSpPr/>
          <p:nvPr/>
        </p:nvSpPr>
        <p:spPr>
          <a:xfrm>
            <a:off x="5375828" y="4665457"/>
            <a:ext cx="683836" cy="366566"/>
          </a:xfrm>
          <a:prstGeom prst="roundRect">
            <a:avLst>
              <a:gd name="adj" fmla="val 921"/>
            </a:avLst>
          </a:prstGeom>
          <a:noFill/>
          <a:ln>
            <a:noFill/>
          </a:ln>
        </p:spPr>
        <p:txBody>
          <a:bodyPr spcFirstLastPara="1" wrap="square" lIns="0" tIns="0" rIns="0" bIns="0" anchor="ctr" anchorCtr="0">
            <a:noAutofit/>
          </a:bodyPr>
          <a:lstStyle/>
          <a:p>
            <a:pPr algn="ctr"/>
            <a:r>
              <a:rPr lang="en-US" sz="1524" b="1" dirty="0">
                <a:solidFill>
                  <a:schemeClr val="dk1"/>
                </a:solidFill>
                <a:latin typeface="Corbel" panose="020B0503020204020204" pitchFamily="34" charset="0"/>
                <a:ea typeface="Calibri"/>
                <a:cs typeface="Calibri"/>
                <a:sym typeface="Calibri"/>
              </a:rPr>
              <a:t>SeGraM</a:t>
            </a:r>
          </a:p>
          <a:p>
            <a:pPr algn="ctr"/>
            <a:r>
              <a:rPr lang="en-US" sz="1524" b="1" dirty="0">
                <a:solidFill>
                  <a:schemeClr val="dk1"/>
                </a:solidFill>
                <a:latin typeface="Corbel" panose="020B0503020204020204" pitchFamily="34" charset="0"/>
                <a:cs typeface="Calibri"/>
                <a:sym typeface="Calibri"/>
              </a:rPr>
              <a:t>Acc.</a:t>
            </a:r>
            <a:endParaRPr lang="en-US" sz="1524" dirty="0">
              <a:latin typeface="Corbel" panose="020B0503020204020204" pitchFamily="34" charset="0"/>
            </a:endParaRPr>
          </a:p>
        </p:txBody>
      </p:sp>
      <p:sp>
        <p:nvSpPr>
          <p:cNvPr id="525" name="Google Shape;3017;p22">
            <a:extLst>
              <a:ext uri="{FF2B5EF4-FFF2-40B4-BE49-F238E27FC236}">
                <a16:creationId xmlns:a16="http://schemas.microsoft.com/office/drawing/2014/main" id="{5BB00731-1229-922E-1A14-E66D5FACA1EE}"/>
              </a:ext>
            </a:extLst>
          </p:cNvPr>
          <p:cNvSpPr/>
          <p:nvPr/>
        </p:nvSpPr>
        <p:spPr>
          <a:xfrm>
            <a:off x="1531042" y="4666878"/>
            <a:ext cx="683836" cy="383357"/>
          </a:xfrm>
          <a:prstGeom prst="roundRect">
            <a:avLst>
              <a:gd name="adj" fmla="val 921"/>
            </a:avLst>
          </a:prstGeom>
          <a:noFill/>
          <a:ln>
            <a:noFill/>
          </a:ln>
        </p:spPr>
        <p:txBody>
          <a:bodyPr spcFirstLastPara="1" wrap="square" lIns="0" tIns="0" rIns="0" bIns="0" anchor="ctr" anchorCtr="0">
            <a:noAutofit/>
          </a:bodyPr>
          <a:lstStyle/>
          <a:p>
            <a:pPr algn="ctr"/>
            <a:r>
              <a:rPr lang="en-US" sz="1524" b="1" dirty="0">
                <a:solidFill>
                  <a:schemeClr val="dk1"/>
                </a:solidFill>
                <a:latin typeface="Corbel" panose="020B0503020204020204" pitchFamily="34" charset="0"/>
                <a:ea typeface="Calibri"/>
                <a:cs typeface="Calibri"/>
                <a:sym typeface="Calibri"/>
              </a:rPr>
              <a:t>SeGraM</a:t>
            </a:r>
          </a:p>
          <a:p>
            <a:pPr algn="ctr"/>
            <a:r>
              <a:rPr lang="en-US" sz="1524" b="1" dirty="0">
                <a:solidFill>
                  <a:schemeClr val="dk1"/>
                </a:solidFill>
                <a:latin typeface="Corbel" panose="020B0503020204020204" pitchFamily="34" charset="0"/>
                <a:cs typeface="Calibri"/>
                <a:sym typeface="Calibri"/>
              </a:rPr>
              <a:t>Acc.</a:t>
            </a:r>
            <a:endParaRPr lang="en-US" sz="1524" dirty="0">
              <a:latin typeface="Corbel" panose="020B0503020204020204" pitchFamily="34" charset="0"/>
            </a:endParaRPr>
          </a:p>
        </p:txBody>
      </p:sp>
      <p:sp>
        <p:nvSpPr>
          <p:cNvPr id="526" name="Google Shape;3017;p22">
            <a:extLst>
              <a:ext uri="{FF2B5EF4-FFF2-40B4-BE49-F238E27FC236}">
                <a16:creationId xmlns:a16="http://schemas.microsoft.com/office/drawing/2014/main" id="{CF813045-03CC-CE63-B2D0-989A09534696}"/>
              </a:ext>
            </a:extLst>
          </p:cNvPr>
          <p:cNvSpPr/>
          <p:nvPr/>
        </p:nvSpPr>
        <p:spPr>
          <a:xfrm>
            <a:off x="2402788" y="4666878"/>
            <a:ext cx="683836" cy="383357"/>
          </a:xfrm>
          <a:prstGeom prst="roundRect">
            <a:avLst>
              <a:gd name="adj" fmla="val 921"/>
            </a:avLst>
          </a:prstGeom>
          <a:noFill/>
          <a:ln>
            <a:noFill/>
          </a:ln>
        </p:spPr>
        <p:txBody>
          <a:bodyPr spcFirstLastPara="1" wrap="square" lIns="0" tIns="0" rIns="0" bIns="0" anchor="ctr" anchorCtr="0">
            <a:noAutofit/>
          </a:bodyPr>
          <a:lstStyle/>
          <a:p>
            <a:pPr algn="ctr"/>
            <a:r>
              <a:rPr lang="en-US" sz="1524" b="1" dirty="0">
                <a:solidFill>
                  <a:schemeClr val="dk1"/>
                </a:solidFill>
                <a:latin typeface="Corbel" panose="020B0503020204020204" pitchFamily="34" charset="0"/>
                <a:ea typeface="Calibri"/>
                <a:cs typeface="Calibri"/>
                <a:sym typeface="Calibri"/>
              </a:rPr>
              <a:t>SeGraM</a:t>
            </a:r>
          </a:p>
          <a:p>
            <a:pPr algn="ctr"/>
            <a:r>
              <a:rPr lang="en-US" sz="1524" b="1" dirty="0">
                <a:solidFill>
                  <a:schemeClr val="dk1"/>
                </a:solidFill>
                <a:latin typeface="Corbel" panose="020B0503020204020204" pitchFamily="34" charset="0"/>
                <a:cs typeface="Calibri"/>
                <a:sym typeface="Calibri"/>
              </a:rPr>
              <a:t>Acc.</a:t>
            </a:r>
            <a:endParaRPr lang="en-US" sz="1524" dirty="0">
              <a:latin typeface="Corbel" panose="020B0503020204020204" pitchFamily="34" charset="0"/>
            </a:endParaRPr>
          </a:p>
        </p:txBody>
      </p:sp>
      <p:sp>
        <p:nvSpPr>
          <p:cNvPr id="527" name="Google Shape;3017;p22">
            <a:extLst>
              <a:ext uri="{FF2B5EF4-FFF2-40B4-BE49-F238E27FC236}">
                <a16:creationId xmlns:a16="http://schemas.microsoft.com/office/drawing/2014/main" id="{4DEFEFBA-E567-103E-C2DE-0D8A46F0C609}"/>
              </a:ext>
            </a:extLst>
          </p:cNvPr>
          <p:cNvSpPr/>
          <p:nvPr/>
        </p:nvSpPr>
        <p:spPr>
          <a:xfrm>
            <a:off x="3292742" y="4666507"/>
            <a:ext cx="683836" cy="383357"/>
          </a:xfrm>
          <a:prstGeom prst="roundRect">
            <a:avLst>
              <a:gd name="adj" fmla="val 921"/>
            </a:avLst>
          </a:prstGeom>
          <a:noFill/>
          <a:ln>
            <a:noFill/>
          </a:ln>
        </p:spPr>
        <p:txBody>
          <a:bodyPr spcFirstLastPara="1" wrap="square" lIns="0" tIns="0" rIns="0" bIns="0" anchor="ctr" anchorCtr="0">
            <a:noAutofit/>
          </a:bodyPr>
          <a:lstStyle/>
          <a:p>
            <a:pPr algn="ctr"/>
            <a:r>
              <a:rPr lang="en-US" sz="1524" b="1" dirty="0">
                <a:solidFill>
                  <a:schemeClr val="dk1"/>
                </a:solidFill>
                <a:latin typeface="Corbel" panose="020B0503020204020204" pitchFamily="34" charset="0"/>
                <a:ea typeface="Calibri"/>
                <a:cs typeface="Calibri"/>
                <a:sym typeface="Calibri"/>
              </a:rPr>
              <a:t>SeGraM</a:t>
            </a:r>
          </a:p>
          <a:p>
            <a:pPr algn="ctr"/>
            <a:r>
              <a:rPr lang="en-US" sz="1524" b="1" dirty="0">
                <a:solidFill>
                  <a:schemeClr val="dk1"/>
                </a:solidFill>
                <a:latin typeface="Corbel" panose="020B0503020204020204" pitchFamily="34" charset="0"/>
                <a:cs typeface="Calibri"/>
                <a:sym typeface="Calibri"/>
              </a:rPr>
              <a:t>Acc.</a:t>
            </a:r>
            <a:endParaRPr lang="en-US" sz="1524" dirty="0">
              <a:latin typeface="Corbel" panose="020B0503020204020204" pitchFamily="34" charset="0"/>
            </a:endParaRPr>
          </a:p>
        </p:txBody>
      </p:sp>
      <p:sp>
        <p:nvSpPr>
          <p:cNvPr id="528" name="Google Shape;3039;p22">
            <a:extLst>
              <a:ext uri="{FF2B5EF4-FFF2-40B4-BE49-F238E27FC236}">
                <a16:creationId xmlns:a16="http://schemas.microsoft.com/office/drawing/2014/main" id="{63461167-31C5-FF34-8147-89F7F0482A4B}"/>
              </a:ext>
            </a:extLst>
          </p:cNvPr>
          <p:cNvSpPr/>
          <p:nvPr/>
        </p:nvSpPr>
        <p:spPr>
          <a:xfrm>
            <a:off x="1531042" y="2920666"/>
            <a:ext cx="683836" cy="1676760"/>
          </a:xfrm>
          <a:prstGeom prst="roundRect">
            <a:avLst>
              <a:gd name="adj" fmla="val 2707"/>
            </a:avLst>
          </a:prstGeom>
          <a:solidFill>
            <a:schemeClr val="bg1">
              <a:lumMod val="95000"/>
            </a:schemeClr>
          </a:solidFill>
          <a:ln w="25400" cap="flat" cmpd="sng">
            <a:solidFill>
              <a:schemeClr val="dk1"/>
            </a:solidFill>
            <a:prstDash val="solid"/>
            <a:round/>
            <a:headEnd type="none" w="sm" len="sm"/>
            <a:tailEnd type="none" w="sm" len="sm"/>
          </a:ln>
        </p:spPr>
        <p:txBody>
          <a:bodyPr spcFirstLastPara="1" wrap="square" lIns="46442" tIns="23215" rIns="46442" bIns="23215" anchor="ctr" anchorCtr="0">
            <a:noAutofit/>
          </a:bodyPr>
          <a:lstStyle/>
          <a:p>
            <a:pPr algn="ctr"/>
            <a:endParaRPr lang="en-US" sz="1524" b="1" dirty="0">
              <a:latin typeface="Corbel" panose="020B0503020204020204" pitchFamily="34" charset="0"/>
            </a:endParaRPr>
          </a:p>
          <a:p>
            <a:pPr algn="ctr"/>
            <a:endParaRPr lang="en-US" sz="1524" b="1" dirty="0">
              <a:latin typeface="Corbel" panose="020B0503020204020204" pitchFamily="34" charset="0"/>
            </a:endParaRPr>
          </a:p>
          <a:p>
            <a:pPr algn="ctr"/>
            <a:endParaRPr lang="en-US" sz="1524" b="1" dirty="0">
              <a:latin typeface="Corbel" panose="020B0503020204020204" pitchFamily="34" charset="0"/>
            </a:endParaRPr>
          </a:p>
          <a:p>
            <a:pPr algn="ctr"/>
            <a:endParaRPr lang="en-US" sz="1524" b="1" dirty="0">
              <a:latin typeface="Corbel" panose="020B0503020204020204" pitchFamily="34" charset="0"/>
            </a:endParaRPr>
          </a:p>
          <a:p>
            <a:pPr algn="ctr"/>
            <a:endParaRPr lang="en-US" sz="1524" b="1" dirty="0">
              <a:latin typeface="Corbel" panose="020B0503020204020204" pitchFamily="34" charset="0"/>
            </a:endParaRPr>
          </a:p>
          <a:p>
            <a:pPr algn="ctr"/>
            <a:endParaRPr lang="en-US" sz="1524" b="1" dirty="0">
              <a:latin typeface="Corbel" panose="020B0503020204020204" pitchFamily="34" charset="0"/>
            </a:endParaRPr>
          </a:p>
          <a:p>
            <a:pPr algn="ctr"/>
            <a:endParaRPr lang="en-US" sz="1524" b="1" dirty="0">
              <a:latin typeface="Corbel" panose="020B0503020204020204" pitchFamily="34" charset="0"/>
            </a:endParaRPr>
          </a:p>
          <a:p>
            <a:pPr algn="ctr"/>
            <a:endParaRPr lang="en-US" sz="1524" b="1" dirty="0">
              <a:latin typeface="Corbel" panose="020B0503020204020204" pitchFamily="34" charset="0"/>
            </a:endParaRPr>
          </a:p>
        </p:txBody>
      </p:sp>
      <p:cxnSp>
        <p:nvCxnSpPr>
          <p:cNvPr id="529" name="Google Shape;3018;p22">
            <a:extLst>
              <a:ext uri="{FF2B5EF4-FFF2-40B4-BE49-F238E27FC236}">
                <a16:creationId xmlns:a16="http://schemas.microsoft.com/office/drawing/2014/main" id="{0FA78B6E-FBE1-4C3E-AC79-57F167B3DADC}"/>
              </a:ext>
            </a:extLst>
          </p:cNvPr>
          <p:cNvCxnSpPr>
            <a:cxnSpLocks/>
          </p:cNvCxnSpPr>
          <p:nvPr/>
        </p:nvCxnSpPr>
        <p:spPr>
          <a:xfrm flipH="1" flipV="1">
            <a:off x="1867588" y="2517133"/>
            <a:ext cx="3806" cy="394229"/>
          </a:xfrm>
          <a:prstGeom prst="straightConnector1">
            <a:avLst/>
          </a:prstGeom>
          <a:noFill/>
          <a:ln w="25400" cap="flat" cmpd="sng">
            <a:solidFill>
              <a:schemeClr val="tx1"/>
            </a:solidFill>
            <a:prstDash val="solid"/>
            <a:miter lim="800000"/>
            <a:headEnd type="none" w="sm" len="sm"/>
            <a:tailEnd type="none" w="sm" len="sm"/>
          </a:ln>
        </p:spPr>
      </p:cxnSp>
      <p:cxnSp>
        <p:nvCxnSpPr>
          <p:cNvPr id="530" name="Google Shape;3018;p22">
            <a:extLst>
              <a:ext uri="{FF2B5EF4-FFF2-40B4-BE49-F238E27FC236}">
                <a16:creationId xmlns:a16="http://schemas.microsoft.com/office/drawing/2014/main" id="{038E886A-6FFF-5198-AEE2-E65270802EE9}"/>
              </a:ext>
            </a:extLst>
          </p:cNvPr>
          <p:cNvCxnSpPr>
            <a:cxnSpLocks/>
          </p:cNvCxnSpPr>
          <p:nvPr/>
        </p:nvCxnSpPr>
        <p:spPr>
          <a:xfrm flipH="1" flipV="1">
            <a:off x="2743140" y="2519332"/>
            <a:ext cx="0" cy="392027"/>
          </a:xfrm>
          <a:prstGeom prst="straightConnector1">
            <a:avLst/>
          </a:prstGeom>
          <a:noFill/>
          <a:ln w="25400" cap="flat" cmpd="sng">
            <a:solidFill>
              <a:schemeClr val="tx1"/>
            </a:solidFill>
            <a:prstDash val="solid"/>
            <a:miter lim="800000"/>
            <a:headEnd type="none" w="sm" len="sm"/>
            <a:tailEnd type="none" w="sm" len="sm"/>
          </a:ln>
        </p:spPr>
      </p:cxnSp>
      <p:cxnSp>
        <p:nvCxnSpPr>
          <p:cNvPr id="531" name="Google Shape;3018;p22">
            <a:extLst>
              <a:ext uri="{FF2B5EF4-FFF2-40B4-BE49-F238E27FC236}">
                <a16:creationId xmlns:a16="http://schemas.microsoft.com/office/drawing/2014/main" id="{70D8A72D-2906-295A-952F-2492DA3C51E7}"/>
              </a:ext>
            </a:extLst>
          </p:cNvPr>
          <p:cNvCxnSpPr>
            <a:cxnSpLocks/>
          </p:cNvCxnSpPr>
          <p:nvPr/>
        </p:nvCxnSpPr>
        <p:spPr>
          <a:xfrm flipH="1" flipV="1">
            <a:off x="3614886" y="2519332"/>
            <a:ext cx="0" cy="392027"/>
          </a:xfrm>
          <a:prstGeom prst="straightConnector1">
            <a:avLst/>
          </a:prstGeom>
          <a:noFill/>
          <a:ln w="25400" cap="flat" cmpd="sng">
            <a:solidFill>
              <a:schemeClr val="tx1"/>
            </a:solidFill>
            <a:prstDash val="solid"/>
            <a:miter lim="800000"/>
            <a:headEnd type="none" w="sm" len="sm"/>
            <a:tailEnd type="none" w="sm" len="sm"/>
          </a:ln>
        </p:spPr>
      </p:cxnSp>
      <p:cxnSp>
        <p:nvCxnSpPr>
          <p:cNvPr id="532" name="Google Shape;3018;p22">
            <a:extLst>
              <a:ext uri="{FF2B5EF4-FFF2-40B4-BE49-F238E27FC236}">
                <a16:creationId xmlns:a16="http://schemas.microsoft.com/office/drawing/2014/main" id="{F1B31A25-D633-EBC7-9D76-13244A75CE71}"/>
              </a:ext>
            </a:extLst>
          </p:cNvPr>
          <p:cNvCxnSpPr>
            <a:cxnSpLocks/>
          </p:cNvCxnSpPr>
          <p:nvPr/>
        </p:nvCxnSpPr>
        <p:spPr>
          <a:xfrm flipH="1" flipV="1">
            <a:off x="5707974" y="2506331"/>
            <a:ext cx="0" cy="394229"/>
          </a:xfrm>
          <a:prstGeom prst="straightConnector1">
            <a:avLst/>
          </a:prstGeom>
          <a:noFill/>
          <a:ln w="25400" cap="flat" cmpd="sng">
            <a:solidFill>
              <a:schemeClr val="tx1"/>
            </a:solidFill>
            <a:prstDash val="solid"/>
            <a:miter lim="800000"/>
            <a:headEnd type="none" w="sm" len="sm"/>
            <a:tailEnd type="none" w="sm" len="sm"/>
          </a:ln>
        </p:spPr>
      </p:cxnSp>
      <p:cxnSp>
        <p:nvCxnSpPr>
          <p:cNvPr id="533" name="Google Shape;3018;p22">
            <a:extLst>
              <a:ext uri="{FF2B5EF4-FFF2-40B4-BE49-F238E27FC236}">
                <a16:creationId xmlns:a16="http://schemas.microsoft.com/office/drawing/2014/main" id="{F160A751-7732-AECF-5130-1484791F710A}"/>
              </a:ext>
            </a:extLst>
          </p:cNvPr>
          <p:cNvCxnSpPr>
            <a:cxnSpLocks/>
          </p:cNvCxnSpPr>
          <p:nvPr/>
        </p:nvCxnSpPr>
        <p:spPr>
          <a:xfrm flipH="1" flipV="1">
            <a:off x="6583527" y="2508530"/>
            <a:ext cx="0" cy="392027"/>
          </a:xfrm>
          <a:prstGeom prst="straightConnector1">
            <a:avLst/>
          </a:prstGeom>
          <a:noFill/>
          <a:ln w="25400" cap="flat" cmpd="sng">
            <a:solidFill>
              <a:schemeClr val="tx1"/>
            </a:solidFill>
            <a:prstDash val="solid"/>
            <a:miter lim="800000"/>
            <a:headEnd type="none" w="sm" len="sm"/>
            <a:tailEnd type="none" w="sm" len="sm"/>
          </a:ln>
        </p:spPr>
      </p:cxnSp>
      <p:sp>
        <p:nvSpPr>
          <p:cNvPr id="534" name="Google Shape;3038;p22">
            <a:extLst>
              <a:ext uri="{FF2B5EF4-FFF2-40B4-BE49-F238E27FC236}">
                <a16:creationId xmlns:a16="http://schemas.microsoft.com/office/drawing/2014/main" id="{C4193F2A-8A51-5295-CCB7-5405E0E1D515}"/>
              </a:ext>
            </a:extLst>
          </p:cNvPr>
          <p:cNvSpPr/>
          <p:nvPr/>
        </p:nvSpPr>
        <p:spPr>
          <a:xfrm>
            <a:off x="3245892" y="3710426"/>
            <a:ext cx="2812152" cy="258522"/>
          </a:xfrm>
          <a:prstGeom prst="roundRect">
            <a:avLst>
              <a:gd name="adj" fmla="val 921"/>
            </a:avLst>
          </a:prstGeom>
          <a:noFill/>
          <a:ln>
            <a:noFill/>
          </a:ln>
        </p:spPr>
        <p:txBody>
          <a:bodyPr spcFirstLastPara="1" wrap="square" lIns="46442" tIns="23215" rIns="46442" bIns="23215" anchor="ctr" anchorCtr="0">
            <a:noAutofit/>
          </a:bodyPr>
          <a:lstStyle/>
          <a:p>
            <a:pPr algn="ctr"/>
            <a:r>
              <a:rPr lang="en-US" sz="1524" b="1" dirty="0">
                <a:solidFill>
                  <a:schemeClr val="dk1"/>
                </a:solidFill>
                <a:latin typeface="Corbel" panose="020B0503020204020204" pitchFamily="34" charset="0"/>
                <a:ea typeface="Calibri"/>
                <a:cs typeface="Calibri"/>
                <a:sym typeface="Calibri"/>
              </a:rPr>
              <a:t>. . .</a:t>
            </a:r>
            <a:endParaRPr sz="1524" b="1" dirty="0">
              <a:latin typeface="Corbel" panose="020B0503020204020204" pitchFamily="34" charset="0"/>
            </a:endParaRPr>
          </a:p>
        </p:txBody>
      </p:sp>
      <p:sp>
        <p:nvSpPr>
          <p:cNvPr id="535" name="Google Shape;3039;p22">
            <a:extLst>
              <a:ext uri="{FF2B5EF4-FFF2-40B4-BE49-F238E27FC236}">
                <a16:creationId xmlns:a16="http://schemas.microsoft.com/office/drawing/2014/main" id="{A42BA4D6-E940-9DD9-033E-A287BED0BF05}"/>
              </a:ext>
            </a:extLst>
          </p:cNvPr>
          <p:cNvSpPr/>
          <p:nvPr/>
        </p:nvSpPr>
        <p:spPr>
          <a:xfrm>
            <a:off x="160175" y="2907400"/>
            <a:ext cx="632990" cy="1690023"/>
          </a:xfrm>
          <a:prstGeom prst="roundRect">
            <a:avLst>
              <a:gd name="adj" fmla="val 2707"/>
            </a:avLst>
          </a:prstGeom>
          <a:solidFill>
            <a:srgbClr val="FBE4D4"/>
          </a:solidFill>
          <a:ln w="25400" cap="flat" cmpd="sng">
            <a:solidFill>
              <a:schemeClr val="dk1"/>
            </a:solidFill>
            <a:prstDash val="solid"/>
            <a:round/>
            <a:headEnd type="none" w="sm" len="sm"/>
            <a:tailEnd type="none" w="sm" len="sm"/>
          </a:ln>
        </p:spPr>
        <p:txBody>
          <a:bodyPr spcFirstLastPara="1" wrap="square" lIns="46442" tIns="23215" rIns="46442" bIns="23215" anchor="ctr" anchorCtr="0">
            <a:noAutofit/>
          </a:bodyPr>
          <a:lstStyle/>
          <a:p>
            <a:pPr algn="ctr"/>
            <a:r>
              <a:rPr lang="en-US" sz="1524" b="1" dirty="0">
                <a:solidFill>
                  <a:schemeClr val="dk1"/>
                </a:solidFill>
                <a:latin typeface="Corbel" panose="020B0503020204020204" pitchFamily="34" charset="0"/>
                <a:ea typeface="Calibri"/>
                <a:cs typeface="Calibri"/>
                <a:sym typeface="Calibri"/>
              </a:rPr>
              <a:t>Host</a:t>
            </a:r>
            <a:endParaRPr sz="1524" dirty="0">
              <a:latin typeface="Corbel" panose="020B0503020204020204" pitchFamily="34" charset="0"/>
            </a:endParaRPr>
          </a:p>
        </p:txBody>
      </p:sp>
      <p:cxnSp>
        <p:nvCxnSpPr>
          <p:cNvPr id="536" name="Google Shape;3018;p22">
            <a:extLst>
              <a:ext uri="{FF2B5EF4-FFF2-40B4-BE49-F238E27FC236}">
                <a16:creationId xmlns:a16="http://schemas.microsoft.com/office/drawing/2014/main" id="{8EC53ED0-2C34-F085-1A31-7DA52BA0FCC5}"/>
              </a:ext>
            </a:extLst>
          </p:cNvPr>
          <p:cNvCxnSpPr>
            <a:cxnSpLocks/>
          </p:cNvCxnSpPr>
          <p:nvPr/>
        </p:nvCxnSpPr>
        <p:spPr>
          <a:xfrm flipH="1" flipV="1">
            <a:off x="1867588" y="2545223"/>
            <a:ext cx="3806" cy="274320"/>
          </a:xfrm>
          <a:prstGeom prst="straightConnector1">
            <a:avLst/>
          </a:prstGeom>
          <a:noFill/>
          <a:ln w="25400" cap="flat" cmpd="sng">
            <a:solidFill>
              <a:schemeClr val="tx1"/>
            </a:solidFill>
            <a:prstDash val="solid"/>
            <a:miter lim="800000"/>
            <a:headEnd type="none" w="sm" len="sm"/>
            <a:tailEnd type="none" w="sm" len="sm"/>
          </a:ln>
        </p:spPr>
      </p:cxnSp>
      <p:cxnSp>
        <p:nvCxnSpPr>
          <p:cNvPr id="537" name="Google Shape;3018;p22">
            <a:extLst>
              <a:ext uri="{FF2B5EF4-FFF2-40B4-BE49-F238E27FC236}">
                <a16:creationId xmlns:a16="http://schemas.microsoft.com/office/drawing/2014/main" id="{1B8DC081-7172-8872-78DE-A19B59505827}"/>
              </a:ext>
            </a:extLst>
          </p:cNvPr>
          <p:cNvCxnSpPr>
            <a:cxnSpLocks/>
          </p:cNvCxnSpPr>
          <p:nvPr/>
        </p:nvCxnSpPr>
        <p:spPr>
          <a:xfrm flipH="1" flipV="1">
            <a:off x="2743140" y="2547422"/>
            <a:ext cx="0" cy="274320"/>
          </a:xfrm>
          <a:prstGeom prst="straightConnector1">
            <a:avLst/>
          </a:prstGeom>
          <a:noFill/>
          <a:ln w="25400" cap="flat" cmpd="sng">
            <a:solidFill>
              <a:schemeClr val="tx1"/>
            </a:solidFill>
            <a:prstDash val="solid"/>
            <a:miter lim="800000"/>
            <a:headEnd type="none" w="sm" len="sm"/>
            <a:tailEnd type="none" w="sm" len="sm"/>
          </a:ln>
        </p:spPr>
      </p:cxnSp>
      <p:cxnSp>
        <p:nvCxnSpPr>
          <p:cNvPr id="538" name="Google Shape;3018;p22">
            <a:extLst>
              <a:ext uri="{FF2B5EF4-FFF2-40B4-BE49-F238E27FC236}">
                <a16:creationId xmlns:a16="http://schemas.microsoft.com/office/drawing/2014/main" id="{C597E0BF-4C1C-D23C-E37B-37740DBAA894}"/>
              </a:ext>
            </a:extLst>
          </p:cNvPr>
          <p:cNvCxnSpPr>
            <a:cxnSpLocks/>
          </p:cNvCxnSpPr>
          <p:nvPr/>
        </p:nvCxnSpPr>
        <p:spPr>
          <a:xfrm flipH="1" flipV="1">
            <a:off x="3614886" y="2547422"/>
            <a:ext cx="0" cy="274320"/>
          </a:xfrm>
          <a:prstGeom prst="straightConnector1">
            <a:avLst/>
          </a:prstGeom>
          <a:noFill/>
          <a:ln w="25400" cap="flat" cmpd="sng">
            <a:solidFill>
              <a:schemeClr val="tx1"/>
            </a:solidFill>
            <a:prstDash val="solid"/>
            <a:miter lim="800000"/>
            <a:headEnd type="none" w="sm" len="sm"/>
            <a:tailEnd type="none" w="sm" len="sm"/>
          </a:ln>
        </p:spPr>
      </p:cxnSp>
      <p:cxnSp>
        <p:nvCxnSpPr>
          <p:cNvPr id="539" name="Google Shape;3018;p22">
            <a:extLst>
              <a:ext uri="{FF2B5EF4-FFF2-40B4-BE49-F238E27FC236}">
                <a16:creationId xmlns:a16="http://schemas.microsoft.com/office/drawing/2014/main" id="{177A0D27-7E2B-27FC-9C9C-7FDFD9D2F71B}"/>
              </a:ext>
            </a:extLst>
          </p:cNvPr>
          <p:cNvCxnSpPr>
            <a:cxnSpLocks/>
          </p:cNvCxnSpPr>
          <p:nvPr/>
        </p:nvCxnSpPr>
        <p:spPr>
          <a:xfrm flipH="1" flipV="1">
            <a:off x="5707974" y="2534421"/>
            <a:ext cx="0" cy="274320"/>
          </a:xfrm>
          <a:prstGeom prst="straightConnector1">
            <a:avLst/>
          </a:prstGeom>
          <a:noFill/>
          <a:ln w="25400" cap="flat" cmpd="sng">
            <a:solidFill>
              <a:schemeClr val="tx1"/>
            </a:solidFill>
            <a:prstDash val="solid"/>
            <a:miter lim="800000"/>
            <a:headEnd type="none" w="sm" len="sm"/>
            <a:tailEnd type="none" w="sm" len="sm"/>
          </a:ln>
        </p:spPr>
      </p:cxnSp>
      <p:cxnSp>
        <p:nvCxnSpPr>
          <p:cNvPr id="540" name="Google Shape;3018;p22">
            <a:extLst>
              <a:ext uri="{FF2B5EF4-FFF2-40B4-BE49-F238E27FC236}">
                <a16:creationId xmlns:a16="http://schemas.microsoft.com/office/drawing/2014/main" id="{AE6AE33F-767B-7970-5934-8AF5E99F5EF0}"/>
              </a:ext>
            </a:extLst>
          </p:cNvPr>
          <p:cNvCxnSpPr>
            <a:cxnSpLocks/>
          </p:cNvCxnSpPr>
          <p:nvPr/>
        </p:nvCxnSpPr>
        <p:spPr>
          <a:xfrm flipH="1" flipV="1">
            <a:off x="6583527" y="2536620"/>
            <a:ext cx="0" cy="274320"/>
          </a:xfrm>
          <a:prstGeom prst="straightConnector1">
            <a:avLst/>
          </a:prstGeom>
          <a:noFill/>
          <a:ln w="25400" cap="flat" cmpd="sng">
            <a:solidFill>
              <a:schemeClr val="tx1"/>
            </a:solidFill>
            <a:prstDash val="solid"/>
            <a:miter lim="800000"/>
            <a:headEnd type="none" w="sm" len="sm"/>
            <a:tailEnd type="none" w="sm" len="sm"/>
          </a:ln>
        </p:spPr>
      </p:cxnSp>
      <p:sp>
        <p:nvSpPr>
          <p:cNvPr id="541" name="Google Shape;3015;p22">
            <a:extLst>
              <a:ext uri="{FF2B5EF4-FFF2-40B4-BE49-F238E27FC236}">
                <a16:creationId xmlns:a16="http://schemas.microsoft.com/office/drawing/2014/main" id="{AABB45E4-D1D6-3C5B-C53D-CB4B64986B49}"/>
              </a:ext>
            </a:extLst>
          </p:cNvPr>
          <p:cNvSpPr/>
          <p:nvPr/>
        </p:nvSpPr>
        <p:spPr>
          <a:xfrm>
            <a:off x="1599284" y="3055375"/>
            <a:ext cx="536607" cy="555158"/>
          </a:xfrm>
          <a:prstGeom prst="roundRect">
            <a:avLst>
              <a:gd name="adj" fmla="val 921"/>
            </a:avLst>
          </a:prstGeom>
          <a:solidFill>
            <a:srgbClr val="D2C6FF"/>
          </a:solidFill>
          <a:ln w="25400" cap="flat" cmpd="sng">
            <a:solidFill>
              <a:schemeClr val="dk1"/>
            </a:solidFill>
            <a:prstDash val="solid"/>
            <a:round/>
            <a:headEnd type="none" w="sm" len="sm"/>
            <a:tailEnd type="none" w="sm" len="sm"/>
          </a:ln>
        </p:spPr>
        <p:txBody>
          <a:bodyPr spcFirstLastPara="1" wrap="square" lIns="46442" tIns="23215" rIns="46442" bIns="23215" anchor="ctr" anchorCtr="0">
            <a:noAutofit/>
          </a:bodyPr>
          <a:lstStyle/>
          <a:p>
            <a:pPr algn="ctr"/>
            <a:r>
              <a:rPr lang="en-US" sz="1524" b="1" dirty="0">
                <a:solidFill>
                  <a:schemeClr val="dk1"/>
                </a:solidFill>
                <a:latin typeface="Corbel" panose="020B0503020204020204" pitchFamily="34" charset="0"/>
                <a:ea typeface="Calibri"/>
                <a:cs typeface="Calibri"/>
                <a:sym typeface="Calibri"/>
              </a:rPr>
              <a:t>MS</a:t>
            </a:r>
            <a:endParaRPr sz="1524" dirty="0">
              <a:latin typeface="Corbel" panose="020B0503020204020204" pitchFamily="34" charset="0"/>
            </a:endParaRPr>
          </a:p>
        </p:txBody>
      </p:sp>
      <p:sp>
        <p:nvSpPr>
          <p:cNvPr id="542" name="Google Shape;3016;p22">
            <a:extLst>
              <a:ext uri="{FF2B5EF4-FFF2-40B4-BE49-F238E27FC236}">
                <a16:creationId xmlns:a16="http://schemas.microsoft.com/office/drawing/2014/main" id="{26AD8BCA-4B1B-3669-4563-5DECC04AA45D}"/>
              </a:ext>
            </a:extLst>
          </p:cNvPr>
          <p:cNvSpPr/>
          <p:nvPr/>
        </p:nvSpPr>
        <p:spPr>
          <a:xfrm>
            <a:off x="1599282" y="3909937"/>
            <a:ext cx="536607" cy="555158"/>
          </a:xfrm>
          <a:prstGeom prst="roundRect">
            <a:avLst>
              <a:gd name="adj" fmla="val 921"/>
            </a:avLst>
          </a:prstGeom>
          <a:solidFill>
            <a:srgbClr val="A8D08C"/>
          </a:solidFill>
          <a:ln w="25400" cap="flat" cmpd="sng">
            <a:solidFill>
              <a:schemeClr val="dk1"/>
            </a:solidFill>
            <a:prstDash val="solid"/>
            <a:round/>
            <a:headEnd type="none" w="sm" len="sm"/>
            <a:tailEnd type="none" w="sm" len="sm"/>
          </a:ln>
        </p:spPr>
        <p:txBody>
          <a:bodyPr spcFirstLastPara="1" wrap="square" lIns="46442" tIns="23215" rIns="46442" bIns="23215" anchor="ctr" anchorCtr="0">
            <a:noAutofit/>
          </a:bodyPr>
          <a:lstStyle/>
          <a:p>
            <a:pPr algn="ctr"/>
            <a:r>
              <a:rPr lang="en-US" sz="1524" b="1" dirty="0">
                <a:solidFill>
                  <a:schemeClr val="dk1"/>
                </a:solidFill>
                <a:latin typeface="Corbel" panose="020B0503020204020204" pitchFamily="34" charset="0"/>
                <a:ea typeface="Calibri"/>
                <a:cs typeface="Calibri"/>
                <a:sym typeface="Calibri"/>
              </a:rPr>
              <a:t>BA</a:t>
            </a:r>
            <a:endParaRPr sz="1524" dirty="0">
              <a:latin typeface="Corbel" panose="020B0503020204020204" pitchFamily="34" charset="0"/>
            </a:endParaRPr>
          </a:p>
        </p:txBody>
      </p:sp>
      <p:sp>
        <p:nvSpPr>
          <p:cNvPr id="543" name="Google Shape;3015;p22">
            <a:extLst>
              <a:ext uri="{FF2B5EF4-FFF2-40B4-BE49-F238E27FC236}">
                <a16:creationId xmlns:a16="http://schemas.microsoft.com/office/drawing/2014/main" id="{798505D6-315B-67ED-DED7-7713677009D5}"/>
              </a:ext>
            </a:extLst>
          </p:cNvPr>
          <p:cNvSpPr/>
          <p:nvPr/>
        </p:nvSpPr>
        <p:spPr>
          <a:xfrm>
            <a:off x="2496770" y="3055375"/>
            <a:ext cx="536607" cy="555158"/>
          </a:xfrm>
          <a:prstGeom prst="roundRect">
            <a:avLst>
              <a:gd name="adj" fmla="val 921"/>
            </a:avLst>
          </a:prstGeom>
          <a:solidFill>
            <a:srgbClr val="D2C6FF"/>
          </a:solidFill>
          <a:ln w="25400" cap="flat" cmpd="sng">
            <a:solidFill>
              <a:schemeClr val="dk1"/>
            </a:solidFill>
            <a:prstDash val="solid"/>
            <a:round/>
            <a:headEnd type="none" w="sm" len="sm"/>
            <a:tailEnd type="none" w="sm" len="sm"/>
          </a:ln>
        </p:spPr>
        <p:txBody>
          <a:bodyPr spcFirstLastPara="1" wrap="square" lIns="46442" tIns="23215" rIns="46442" bIns="23215" anchor="ctr" anchorCtr="0">
            <a:noAutofit/>
          </a:bodyPr>
          <a:lstStyle/>
          <a:p>
            <a:pPr algn="ctr"/>
            <a:r>
              <a:rPr lang="en-US" sz="1524" b="1" dirty="0">
                <a:solidFill>
                  <a:schemeClr val="dk1"/>
                </a:solidFill>
                <a:latin typeface="Corbel" panose="020B0503020204020204" pitchFamily="34" charset="0"/>
                <a:ea typeface="Calibri"/>
                <a:cs typeface="Calibri"/>
                <a:sym typeface="Calibri"/>
              </a:rPr>
              <a:t>MS</a:t>
            </a:r>
            <a:endParaRPr sz="1524" dirty="0">
              <a:latin typeface="Corbel" panose="020B0503020204020204" pitchFamily="34" charset="0"/>
            </a:endParaRPr>
          </a:p>
        </p:txBody>
      </p:sp>
      <p:sp>
        <p:nvSpPr>
          <p:cNvPr id="544" name="Google Shape;3016;p22">
            <a:extLst>
              <a:ext uri="{FF2B5EF4-FFF2-40B4-BE49-F238E27FC236}">
                <a16:creationId xmlns:a16="http://schemas.microsoft.com/office/drawing/2014/main" id="{3F5E9FA7-2AD3-D3B2-14E5-6B028D615990}"/>
              </a:ext>
            </a:extLst>
          </p:cNvPr>
          <p:cNvSpPr/>
          <p:nvPr/>
        </p:nvSpPr>
        <p:spPr>
          <a:xfrm>
            <a:off x="2496770" y="3909937"/>
            <a:ext cx="536607" cy="555158"/>
          </a:xfrm>
          <a:prstGeom prst="roundRect">
            <a:avLst>
              <a:gd name="adj" fmla="val 921"/>
            </a:avLst>
          </a:prstGeom>
          <a:solidFill>
            <a:srgbClr val="A8D08C"/>
          </a:solidFill>
          <a:ln w="25400" cap="flat" cmpd="sng">
            <a:solidFill>
              <a:schemeClr val="dk1"/>
            </a:solidFill>
            <a:prstDash val="solid"/>
            <a:round/>
            <a:headEnd type="none" w="sm" len="sm"/>
            <a:tailEnd type="none" w="sm" len="sm"/>
          </a:ln>
        </p:spPr>
        <p:txBody>
          <a:bodyPr spcFirstLastPara="1" wrap="square" lIns="46442" tIns="23215" rIns="46442" bIns="23215" anchor="ctr" anchorCtr="0">
            <a:noAutofit/>
          </a:bodyPr>
          <a:lstStyle/>
          <a:p>
            <a:pPr algn="ctr"/>
            <a:r>
              <a:rPr lang="en-US" sz="1524" b="1" dirty="0">
                <a:solidFill>
                  <a:schemeClr val="dk1"/>
                </a:solidFill>
                <a:latin typeface="Corbel" panose="020B0503020204020204" pitchFamily="34" charset="0"/>
                <a:ea typeface="Calibri"/>
                <a:cs typeface="Calibri"/>
                <a:sym typeface="Calibri"/>
              </a:rPr>
              <a:t>BA</a:t>
            </a:r>
            <a:endParaRPr sz="1524" dirty="0">
              <a:latin typeface="Corbel" panose="020B0503020204020204" pitchFamily="34" charset="0"/>
            </a:endParaRPr>
          </a:p>
        </p:txBody>
      </p:sp>
      <p:sp>
        <p:nvSpPr>
          <p:cNvPr id="545" name="Google Shape;3015;p22">
            <a:extLst>
              <a:ext uri="{FF2B5EF4-FFF2-40B4-BE49-F238E27FC236}">
                <a16:creationId xmlns:a16="http://schemas.microsoft.com/office/drawing/2014/main" id="{4677303C-2AA7-B2B6-7180-A6A142EC3B70}"/>
              </a:ext>
            </a:extLst>
          </p:cNvPr>
          <p:cNvSpPr/>
          <p:nvPr/>
        </p:nvSpPr>
        <p:spPr>
          <a:xfrm>
            <a:off x="3358672" y="3055375"/>
            <a:ext cx="536607" cy="555158"/>
          </a:xfrm>
          <a:prstGeom prst="roundRect">
            <a:avLst>
              <a:gd name="adj" fmla="val 921"/>
            </a:avLst>
          </a:prstGeom>
          <a:solidFill>
            <a:srgbClr val="D2C6FF"/>
          </a:solidFill>
          <a:ln w="25400" cap="flat" cmpd="sng">
            <a:solidFill>
              <a:schemeClr val="dk1"/>
            </a:solidFill>
            <a:prstDash val="solid"/>
            <a:round/>
            <a:headEnd type="none" w="sm" len="sm"/>
            <a:tailEnd type="none" w="sm" len="sm"/>
          </a:ln>
        </p:spPr>
        <p:txBody>
          <a:bodyPr spcFirstLastPara="1" wrap="square" lIns="46442" tIns="23215" rIns="46442" bIns="23215" anchor="ctr" anchorCtr="0">
            <a:noAutofit/>
          </a:bodyPr>
          <a:lstStyle/>
          <a:p>
            <a:pPr algn="ctr"/>
            <a:r>
              <a:rPr lang="en-US" sz="1524" b="1" dirty="0">
                <a:solidFill>
                  <a:schemeClr val="dk1"/>
                </a:solidFill>
                <a:latin typeface="Corbel" panose="020B0503020204020204" pitchFamily="34" charset="0"/>
                <a:ea typeface="Calibri"/>
                <a:cs typeface="Calibri"/>
                <a:sym typeface="Calibri"/>
              </a:rPr>
              <a:t>MS</a:t>
            </a:r>
            <a:endParaRPr sz="1524" dirty="0">
              <a:latin typeface="Corbel" panose="020B0503020204020204" pitchFamily="34" charset="0"/>
            </a:endParaRPr>
          </a:p>
        </p:txBody>
      </p:sp>
      <p:sp>
        <p:nvSpPr>
          <p:cNvPr id="546" name="Google Shape;3016;p22">
            <a:extLst>
              <a:ext uri="{FF2B5EF4-FFF2-40B4-BE49-F238E27FC236}">
                <a16:creationId xmlns:a16="http://schemas.microsoft.com/office/drawing/2014/main" id="{421C92A4-C14D-3E1D-E0E5-20A139B69CBD}"/>
              </a:ext>
            </a:extLst>
          </p:cNvPr>
          <p:cNvSpPr/>
          <p:nvPr/>
        </p:nvSpPr>
        <p:spPr>
          <a:xfrm>
            <a:off x="3358672" y="3909937"/>
            <a:ext cx="536607" cy="555158"/>
          </a:xfrm>
          <a:prstGeom prst="roundRect">
            <a:avLst>
              <a:gd name="adj" fmla="val 921"/>
            </a:avLst>
          </a:prstGeom>
          <a:solidFill>
            <a:srgbClr val="A8D08C"/>
          </a:solidFill>
          <a:ln w="25400" cap="flat" cmpd="sng">
            <a:solidFill>
              <a:schemeClr val="dk1"/>
            </a:solidFill>
            <a:prstDash val="solid"/>
            <a:round/>
            <a:headEnd type="none" w="sm" len="sm"/>
            <a:tailEnd type="none" w="sm" len="sm"/>
          </a:ln>
        </p:spPr>
        <p:txBody>
          <a:bodyPr spcFirstLastPara="1" wrap="square" lIns="46442" tIns="23215" rIns="46442" bIns="23215" anchor="ctr" anchorCtr="0">
            <a:noAutofit/>
          </a:bodyPr>
          <a:lstStyle/>
          <a:p>
            <a:pPr algn="ctr"/>
            <a:r>
              <a:rPr lang="en-US" sz="1524" b="1" dirty="0">
                <a:solidFill>
                  <a:schemeClr val="dk1"/>
                </a:solidFill>
                <a:latin typeface="Corbel" panose="020B0503020204020204" pitchFamily="34" charset="0"/>
                <a:ea typeface="Calibri"/>
                <a:cs typeface="Calibri"/>
                <a:sym typeface="Calibri"/>
              </a:rPr>
              <a:t>BA</a:t>
            </a:r>
            <a:endParaRPr sz="1524" dirty="0">
              <a:latin typeface="Corbel" panose="020B0503020204020204" pitchFamily="34" charset="0"/>
            </a:endParaRPr>
          </a:p>
        </p:txBody>
      </p:sp>
      <p:sp>
        <p:nvSpPr>
          <p:cNvPr id="547" name="Google Shape;3015;p22">
            <a:extLst>
              <a:ext uri="{FF2B5EF4-FFF2-40B4-BE49-F238E27FC236}">
                <a16:creationId xmlns:a16="http://schemas.microsoft.com/office/drawing/2014/main" id="{3E106D2B-16B0-92B3-FBEE-596C4F6D9F0D}"/>
              </a:ext>
            </a:extLst>
          </p:cNvPr>
          <p:cNvSpPr/>
          <p:nvPr/>
        </p:nvSpPr>
        <p:spPr>
          <a:xfrm>
            <a:off x="5442638" y="3055195"/>
            <a:ext cx="536607" cy="555158"/>
          </a:xfrm>
          <a:prstGeom prst="roundRect">
            <a:avLst>
              <a:gd name="adj" fmla="val 921"/>
            </a:avLst>
          </a:prstGeom>
          <a:solidFill>
            <a:srgbClr val="D2C6FF"/>
          </a:solidFill>
          <a:ln w="25400" cap="flat" cmpd="sng">
            <a:solidFill>
              <a:schemeClr val="dk1"/>
            </a:solidFill>
            <a:prstDash val="solid"/>
            <a:round/>
            <a:headEnd type="none" w="sm" len="sm"/>
            <a:tailEnd type="none" w="sm" len="sm"/>
          </a:ln>
        </p:spPr>
        <p:txBody>
          <a:bodyPr spcFirstLastPara="1" wrap="square" lIns="46442" tIns="23215" rIns="46442" bIns="23215" anchor="ctr" anchorCtr="0">
            <a:noAutofit/>
          </a:bodyPr>
          <a:lstStyle/>
          <a:p>
            <a:pPr algn="ctr"/>
            <a:r>
              <a:rPr lang="en-US" sz="1524" b="1" dirty="0">
                <a:solidFill>
                  <a:schemeClr val="dk1"/>
                </a:solidFill>
                <a:latin typeface="Corbel" panose="020B0503020204020204" pitchFamily="34" charset="0"/>
                <a:ea typeface="Calibri"/>
                <a:cs typeface="Calibri"/>
                <a:sym typeface="Calibri"/>
              </a:rPr>
              <a:t>MS</a:t>
            </a:r>
            <a:endParaRPr sz="1524" dirty="0">
              <a:latin typeface="Corbel" panose="020B0503020204020204" pitchFamily="34" charset="0"/>
            </a:endParaRPr>
          </a:p>
        </p:txBody>
      </p:sp>
      <p:sp>
        <p:nvSpPr>
          <p:cNvPr id="548" name="Google Shape;3016;p22">
            <a:extLst>
              <a:ext uri="{FF2B5EF4-FFF2-40B4-BE49-F238E27FC236}">
                <a16:creationId xmlns:a16="http://schemas.microsoft.com/office/drawing/2014/main" id="{CA2EF7BD-AFF0-3F4F-D6B5-8BE83D172ECF}"/>
              </a:ext>
            </a:extLst>
          </p:cNvPr>
          <p:cNvSpPr/>
          <p:nvPr/>
        </p:nvSpPr>
        <p:spPr>
          <a:xfrm>
            <a:off x="5442640" y="3909757"/>
            <a:ext cx="536607" cy="555158"/>
          </a:xfrm>
          <a:prstGeom prst="roundRect">
            <a:avLst>
              <a:gd name="adj" fmla="val 921"/>
            </a:avLst>
          </a:prstGeom>
          <a:solidFill>
            <a:srgbClr val="A8D08C"/>
          </a:solidFill>
          <a:ln w="25400" cap="flat" cmpd="sng">
            <a:solidFill>
              <a:schemeClr val="dk1"/>
            </a:solidFill>
            <a:prstDash val="solid"/>
            <a:round/>
            <a:headEnd type="none" w="sm" len="sm"/>
            <a:tailEnd type="none" w="sm" len="sm"/>
          </a:ln>
        </p:spPr>
        <p:txBody>
          <a:bodyPr spcFirstLastPara="1" wrap="square" lIns="46442" tIns="23215" rIns="46442" bIns="23215" anchor="ctr" anchorCtr="0">
            <a:noAutofit/>
          </a:bodyPr>
          <a:lstStyle/>
          <a:p>
            <a:pPr algn="ctr"/>
            <a:r>
              <a:rPr lang="en-US" sz="1524" b="1" dirty="0">
                <a:solidFill>
                  <a:schemeClr val="dk1"/>
                </a:solidFill>
                <a:latin typeface="Corbel" panose="020B0503020204020204" pitchFamily="34" charset="0"/>
                <a:ea typeface="Calibri"/>
                <a:cs typeface="Calibri"/>
                <a:sym typeface="Calibri"/>
              </a:rPr>
              <a:t>BA</a:t>
            </a:r>
            <a:endParaRPr sz="1524" dirty="0">
              <a:latin typeface="Corbel" panose="020B0503020204020204" pitchFamily="34" charset="0"/>
            </a:endParaRPr>
          </a:p>
        </p:txBody>
      </p:sp>
      <p:sp>
        <p:nvSpPr>
          <p:cNvPr id="549" name="Google Shape;3015;p22">
            <a:extLst>
              <a:ext uri="{FF2B5EF4-FFF2-40B4-BE49-F238E27FC236}">
                <a16:creationId xmlns:a16="http://schemas.microsoft.com/office/drawing/2014/main" id="{2C1E958C-2394-8972-538A-8CC95CD00CCD}"/>
              </a:ext>
            </a:extLst>
          </p:cNvPr>
          <p:cNvSpPr/>
          <p:nvPr/>
        </p:nvSpPr>
        <p:spPr>
          <a:xfrm>
            <a:off x="6340126" y="3055195"/>
            <a:ext cx="536607" cy="555158"/>
          </a:xfrm>
          <a:prstGeom prst="roundRect">
            <a:avLst>
              <a:gd name="adj" fmla="val 921"/>
            </a:avLst>
          </a:prstGeom>
          <a:solidFill>
            <a:srgbClr val="D2C6FF"/>
          </a:solidFill>
          <a:ln w="25400" cap="flat" cmpd="sng">
            <a:solidFill>
              <a:schemeClr val="dk1"/>
            </a:solidFill>
            <a:prstDash val="solid"/>
            <a:round/>
            <a:headEnd type="none" w="sm" len="sm"/>
            <a:tailEnd type="none" w="sm" len="sm"/>
          </a:ln>
        </p:spPr>
        <p:txBody>
          <a:bodyPr spcFirstLastPara="1" wrap="square" lIns="46442" tIns="23215" rIns="46442" bIns="23215" anchor="ctr" anchorCtr="0">
            <a:noAutofit/>
          </a:bodyPr>
          <a:lstStyle/>
          <a:p>
            <a:pPr algn="ctr"/>
            <a:r>
              <a:rPr lang="en-US" sz="1524" b="1" dirty="0">
                <a:solidFill>
                  <a:schemeClr val="dk1"/>
                </a:solidFill>
                <a:latin typeface="Corbel" panose="020B0503020204020204" pitchFamily="34" charset="0"/>
                <a:ea typeface="Calibri"/>
                <a:cs typeface="Calibri"/>
                <a:sym typeface="Calibri"/>
              </a:rPr>
              <a:t>MS</a:t>
            </a:r>
            <a:endParaRPr sz="1524" dirty="0">
              <a:latin typeface="Corbel" panose="020B0503020204020204" pitchFamily="34" charset="0"/>
            </a:endParaRPr>
          </a:p>
        </p:txBody>
      </p:sp>
      <p:sp>
        <p:nvSpPr>
          <p:cNvPr id="550" name="Google Shape;3016;p22">
            <a:extLst>
              <a:ext uri="{FF2B5EF4-FFF2-40B4-BE49-F238E27FC236}">
                <a16:creationId xmlns:a16="http://schemas.microsoft.com/office/drawing/2014/main" id="{34A7A4FA-2F4C-4738-6EF1-CF5A939D2DB8}"/>
              </a:ext>
            </a:extLst>
          </p:cNvPr>
          <p:cNvSpPr/>
          <p:nvPr/>
        </p:nvSpPr>
        <p:spPr>
          <a:xfrm>
            <a:off x="6340126" y="3909757"/>
            <a:ext cx="536607" cy="555158"/>
          </a:xfrm>
          <a:prstGeom prst="roundRect">
            <a:avLst>
              <a:gd name="adj" fmla="val 921"/>
            </a:avLst>
          </a:prstGeom>
          <a:solidFill>
            <a:srgbClr val="A8D08C"/>
          </a:solidFill>
          <a:ln w="25400" cap="flat" cmpd="sng">
            <a:solidFill>
              <a:schemeClr val="dk1"/>
            </a:solidFill>
            <a:prstDash val="solid"/>
            <a:round/>
            <a:headEnd type="none" w="sm" len="sm"/>
            <a:tailEnd type="none" w="sm" len="sm"/>
          </a:ln>
        </p:spPr>
        <p:txBody>
          <a:bodyPr spcFirstLastPara="1" wrap="square" lIns="46442" tIns="23215" rIns="46442" bIns="23215" anchor="ctr" anchorCtr="0">
            <a:noAutofit/>
          </a:bodyPr>
          <a:lstStyle/>
          <a:p>
            <a:pPr algn="ctr"/>
            <a:r>
              <a:rPr lang="en-US" sz="1524" b="1" dirty="0">
                <a:solidFill>
                  <a:schemeClr val="dk1"/>
                </a:solidFill>
                <a:latin typeface="Corbel" panose="020B0503020204020204" pitchFamily="34" charset="0"/>
                <a:ea typeface="Calibri"/>
                <a:cs typeface="Calibri"/>
                <a:sym typeface="Calibri"/>
              </a:rPr>
              <a:t>BA</a:t>
            </a:r>
            <a:endParaRPr sz="1524" dirty="0">
              <a:latin typeface="Corbel" panose="020B0503020204020204" pitchFamily="34" charset="0"/>
            </a:endParaRPr>
          </a:p>
        </p:txBody>
      </p:sp>
      <p:cxnSp>
        <p:nvCxnSpPr>
          <p:cNvPr id="551" name="Google Shape;3020;p22">
            <a:extLst>
              <a:ext uri="{FF2B5EF4-FFF2-40B4-BE49-F238E27FC236}">
                <a16:creationId xmlns:a16="http://schemas.microsoft.com/office/drawing/2014/main" id="{B3F2B6BD-2D7F-E164-B461-C3AC889C3E6D}"/>
              </a:ext>
            </a:extLst>
          </p:cNvPr>
          <p:cNvCxnSpPr/>
          <p:nvPr/>
        </p:nvCxnSpPr>
        <p:spPr>
          <a:xfrm rot="10800000">
            <a:off x="1868586" y="3622164"/>
            <a:ext cx="0" cy="296299"/>
          </a:xfrm>
          <a:prstGeom prst="straightConnector1">
            <a:avLst/>
          </a:prstGeom>
          <a:noFill/>
          <a:ln w="25400" cap="flat" cmpd="sng">
            <a:solidFill>
              <a:schemeClr val="tx1"/>
            </a:solidFill>
            <a:prstDash val="solid"/>
            <a:miter lim="800000"/>
            <a:headEnd type="none" w="sm" len="sm"/>
            <a:tailEnd type="none" w="sm" len="sm"/>
          </a:ln>
        </p:spPr>
      </p:cxnSp>
      <p:cxnSp>
        <p:nvCxnSpPr>
          <p:cNvPr id="552" name="Google Shape;3020;p22">
            <a:extLst>
              <a:ext uri="{FF2B5EF4-FFF2-40B4-BE49-F238E27FC236}">
                <a16:creationId xmlns:a16="http://schemas.microsoft.com/office/drawing/2014/main" id="{4EF555AD-BC37-113D-1648-19948DF9C1D2}"/>
              </a:ext>
            </a:extLst>
          </p:cNvPr>
          <p:cNvCxnSpPr/>
          <p:nvPr/>
        </p:nvCxnSpPr>
        <p:spPr>
          <a:xfrm rot="10800000">
            <a:off x="5711943" y="3621982"/>
            <a:ext cx="0" cy="296299"/>
          </a:xfrm>
          <a:prstGeom prst="straightConnector1">
            <a:avLst/>
          </a:prstGeom>
          <a:noFill/>
          <a:ln w="25400" cap="flat" cmpd="sng">
            <a:solidFill>
              <a:schemeClr val="tx1"/>
            </a:solidFill>
            <a:prstDash val="solid"/>
            <a:miter lim="800000"/>
            <a:headEnd type="none" w="sm" len="sm"/>
            <a:tailEnd type="none" w="sm" len="sm"/>
          </a:ln>
        </p:spPr>
      </p:cxnSp>
      <p:cxnSp>
        <p:nvCxnSpPr>
          <p:cNvPr id="553" name="Google Shape;3020;p22">
            <a:extLst>
              <a:ext uri="{FF2B5EF4-FFF2-40B4-BE49-F238E27FC236}">
                <a16:creationId xmlns:a16="http://schemas.microsoft.com/office/drawing/2014/main" id="{A6517630-64E4-C47B-EA54-B04974FA209F}"/>
              </a:ext>
            </a:extLst>
          </p:cNvPr>
          <p:cNvCxnSpPr/>
          <p:nvPr/>
        </p:nvCxnSpPr>
        <p:spPr>
          <a:xfrm rot="10800000">
            <a:off x="2760068" y="3622164"/>
            <a:ext cx="0" cy="296299"/>
          </a:xfrm>
          <a:prstGeom prst="straightConnector1">
            <a:avLst/>
          </a:prstGeom>
          <a:noFill/>
          <a:ln w="25400" cap="flat" cmpd="sng">
            <a:solidFill>
              <a:schemeClr val="tx1"/>
            </a:solidFill>
            <a:prstDash val="solid"/>
            <a:miter lim="800000"/>
            <a:headEnd type="none" w="sm" len="sm"/>
            <a:tailEnd type="none" w="sm" len="sm"/>
          </a:ln>
        </p:spPr>
      </p:cxnSp>
      <p:cxnSp>
        <p:nvCxnSpPr>
          <p:cNvPr id="554" name="Google Shape;3020;p22">
            <a:extLst>
              <a:ext uri="{FF2B5EF4-FFF2-40B4-BE49-F238E27FC236}">
                <a16:creationId xmlns:a16="http://schemas.microsoft.com/office/drawing/2014/main" id="{2AB102E9-1BA7-6352-466A-0E2747B348A6}"/>
              </a:ext>
            </a:extLst>
          </p:cNvPr>
          <p:cNvCxnSpPr/>
          <p:nvPr/>
        </p:nvCxnSpPr>
        <p:spPr>
          <a:xfrm rot="10800000">
            <a:off x="3621970" y="3622164"/>
            <a:ext cx="0" cy="296299"/>
          </a:xfrm>
          <a:prstGeom prst="straightConnector1">
            <a:avLst/>
          </a:prstGeom>
          <a:noFill/>
          <a:ln w="25400" cap="flat" cmpd="sng">
            <a:solidFill>
              <a:schemeClr val="tx1"/>
            </a:solidFill>
            <a:prstDash val="solid"/>
            <a:miter lim="800000"/>
            <a:headEnd type="none" w="sm" len="sm"/>
            <a:tailEnd type="none" w="sm" len="sm"/>
          </a:ln>
        </p:spPr>
      </p:cxnSp>
      <p:cxnSp>
        <p:nvCxnSpPr>
          <p:cNvPr id="555" name="Google Shape;3020;p22">
            <a:extLst>
              <a:ext uri="{FF2B5EF4-FFF2-40B4-BE49-F238E27FC236}">
                <a16:creationId xmlns:a16="http://schemas.microsoft.com/office/drawing/2014/main" id="{451CFF26-7856-BC95-5F8D-CFABDCCB5AE5}"/>
              </a:ext>
            </a:extLst>
          </p:cNvPr>
          <p:cNvCxnSpPr/>
          <p:nvPr/>
        </p:nvCxnSpPr>
        <p:spPr>
          <a:xfrm rot="10800000">
            <a:off x="6603423" y="3621982"/>
            <a:ext cx="0" cy="296299"/>
          </a:xfrm>
          <a:prstGeom prst="straightConnector1">
            <a:avLst/>
          </a:prstGeom>
          <a:noFill/>
          <a:ln w="25400" cap="flat" cmpd="sng">
            <a:solidFill>
              <a:schemeClr val="tx1"/>
            </a:solidFill>
            <a:prstDash val="solid"/>
            <a:miter lim="800000"/>
            <a:headEnd type="none" w="sm" len="sm"/>
            <a:tailEnd type="none" w="sm" len="sm"/>
          </a:ln>
        </p:spPr>
      </p:cxnSp>
    </p:spTree>
    <p:extLst>
      <p:ext uri="{BB962C8B-B14F-4D97-AF65-F5344CB8AC3E}">
        <p14:creationId xmlns:p14="http://schemas.microsoft.com/office/powerpoint/2010/main" val="2462582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0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0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11">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11">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0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3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3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3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3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4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2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2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1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2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1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2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1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524"/>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17"/>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523"/>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534"/>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529"/>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530"/>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531"/>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532"/>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533"/>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542"/>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541"/>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544"/>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543"/>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546"/>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545"/>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548"/>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547"/>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550"/>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549"/>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551"/>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553"/>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554"/>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552"/>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555"/>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3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7" grpId="0" animBg="1"/>
      <p:bldP spid="514" grpId="0" animBg="1"/>
      <p:bldP spid="515" grpId="0" animBg="1"/>
      <p:bldP spid="516" grpId="0" animBg="1"/>
      <p:bldP spid="517" grpId="0" animBg="1"/>
      <p:bldP spid="504" grpId="0" animBg="1"/>
      <p:bldP spid="312" grpId="0"/>
      <p:bldP spid="505" grpId="0"/>
      <p:bldP spid="523" grpId="0"/>
      <p:bldP spid="524" grpId="0"/>
      <p:bldP spid="525" grpId="0"/>
      <p:bldP spid="526" grpId="0"/>
      <p:bldP spid="527" grpId="0"/>
      <p:bldP spid="528" grpId="0" animBg="1"/>
      <p:bldP spid="534" grpId="0"/>
      <p:bldP spid="535" grpId="0" animBg="1"/>
      <p:bldP spid="541" grpId="0" animBg="1"/>
      <p:bldP spid="542" grpId="0" animBg="1"/>
      <p:bldP spid="543" grpId="0" animBg="1"/>
      <p:bldP spid="544" grpId="0" animBg="1"/>
      <p:bldP spid="545" grpId="0" animBg="1"/>
      <p:bldP spid="546" grpId="0" animBg="1"/>
      <p:bldP spid="547" grpId="0" animBg="1"/>
      <p:bldP spid="548" grpId="0" animBg="1"/>
      <p:bldP spid="549" grpId="0" animBg="1"/>
      <p:bldP spid="550"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5BE541-5CF7-F74E-80A4-C5A73C0D7960}"/>
              </a:ext>
            </a:extLst>
          </p:cNvPr>
          <p:cNvSpPr>
            <a:spLocks noGrp="1"/>
          </p:cNvSpPr>
          <p:nvPr>
            <p:ph type="title"/>
          </p:nvPr>
        </p:nvSpPr>
        <p:spPr/>
        <p:txBody>
          <a:bodyPr>
            <a:normAutofit fontScale="90000"/>
          </a:bodyPr>
          <a:lstStyle/>
          <a:p>
            <a:r>
              <a:rPr lang="en-US" dirty="0"/>
              <a:t>Use Cases of </a:t>
            </a:r>
            <a:r>
              <a:rPr lang="en-US" dirty="0" err="1"/>
              <a:t>SeGraM</a:t>
            </a:r>
            <a:endParaRPr lang="en-US" dirty="0"/>
          </a:p>
        </p:txBody>
      </p:sp>
      <p:sp>
        <p:nvSpPr>
          <p:cNvPr id="3" name="Content Placeholder 2">
            <a:extLst>
              <a:ext uri="{FF2B5EF4-FFF2-40B4-BE49-F238E27FC236}">
                <a16:creationId xmlns:a16="http://schemas.microsoft.com/office/drawing/2014/main" id="{43E239AE-4B1B-6747-91D7-4F9A84D75891}"/>
              </a:ext>
            </a:extLst>
          </p:cNvPr>
          <p:cNvSpPr>
            <a:spLocks noGrp="1"/>
          </p:cNvSpPr>
          <p:nvPr>
            <p:ph idx="1"/>
          </p:nvPr>
        </p:nvSpPr>
        <p:spPr/>
        <p:txBody>
          <a:bodyPr>
            <a:noAutofit/>
          </a:bodyPr>
          <a:lstStyle/>
          <a:p>
            <a:pPr marL="139700" indent="0">
              <a:lnSpc>
                <a:spcPct val="110000"/>
              </a:lnSpc>
              <a:spcBef>
                <a:spcPts val="0"/>
              </a:spcBef>
              <a:spcAft>
                <a:spcPts val="0"/>
              </a:spcAft>
              <a:buClr>
                <a:srgbClr val="FE6200"/>
              </a:buClr>
              <a:buSzPct val="100000"/>
              <a:buNone/>
            </a:pPr>
            <a:r>
              <a:rPr lang="en-US" sz="2100" b="1" dirty="0">
                <a:solidFill>
                  <a:srgbClr val="7030A0"/>
                </a:solidFill>
                <a:latin typeface="Calibri" panose="020F0502020204030204" pitchFamily="34" charset="0"/>
              </a:rPr>
              <a:t>(1) </a:t>
            </a:r>
            <a:r>
              <a:rPr lang="en-US" sz="2100" b="1" dirty="0">
                <a:solidFill>
                  <a:srgbClr val="7030A0"/>
                </a:solidFill>
              </a:rPr>
              <a:t>End-to-End Sequence-to-Graph Mapping</a:t>
            </a:r>
          </a:p>
          <a:p>
            <a:pPr lvl="1" indent="-217488">
              <a:lnSpc>
                <a:spcPct val="110000"/>
              </a:lnSpc>
              <a:spcBef>
                <a:spcPts val="0"/>
              </a:spcBef>
              <a:spcAft>
                <a:spcPts val="0"/>
              </a:spcAft>
              <a:buClr>
                <a:srgbClr val="7030A0"/>
              </a:buClr>
              <a:buSzPct val="100000"/>
            </a:pPr>
            <a:r>
              <a:rPr lang="en-US" dirty="0">
                <a:solidFill>
                  <a:schemeClr val="tx1"/>
                </a:solidFill>
              </a:rPr>
              <a:t>The whole SeGraM design (MinSeed + BitAlign) should be employed </a:t>
            </a:r>
          </a:p>
          <a:p>
            <a:pPr lvl="1" indent="-217488">
              <a:lnSpc>
                <a:spcPct val="110000"/>
              </a:lnSpc>
              <a:spcBef>
                <a:spcPts val="0"/>
              </a:spcBef>
              <a:spcAft>
                <a:spcPts val="0"/>
              </a:spcAft>
              <a:buClr>
                <a:srgbClr val="7030A0"/>
              </a:buClr>
              <a:buSzPct val="100000"/>
            </a:pPr>
            <a:r>
              <a:rPr lang="en-US" dirty="0">
                <a:solidFill>
                  <a:schemeClr val="tx1"/>
                </a:solidFill>
              </a:rPr>
              <a:t>We can use SeGraM to perform mapping with both short and long reads </a:t>
            </a:r>
            <a:endParaRPr lang="en-US" b="1" dirty="0">
              <a:solidFill>
                <a:srgbClr val="00B050"/>
              </a:solidFill>
            </a:endParaRPr>
          </a:p>
          <a:p>
            <a:pPr marL="139700" indent="0">
              <a:lnSpc>
                <a:spcPct val="110000"/>
              </a:lnSpc>
              <a:spcAft>
                <a:spcPts val="0"/>
              </a:spcAft>
              <a:buClr>
                <a:srgbClr val="00B050"/>
              </a:buClr>
              <a:buSzPct val="100000"/>
              <a:buNone/>
            </a:pPr>
            <a:r>
              <a:rPr lang="en-US" sz="2100" b="1" dirty="0">
                <a:solidFill>
                  <a:srgbClr val="00B050"/>
                </a:solidFill>
                <a:latin typeface="Calibri" panose="020F0502020204030204" pitchFamily="34" charset="0"/>
              </a:rPr>
              <a:t>(2) </a:t>
            </a:r>
            <a:r>
              <a:rPr lang="en-US" sz="2100" b="1" dirty="0">
                <a:solidFill>
                  <a:srgbClr val="00B050"/>
                </a:solidFill>
              </a:rPr>
              <a:t>Sequence-to-Graph Alignment</a:t>
            </a:r>
          </a:p>
          <a:p>
            <a:pPr lvl="1" indent="-217488">
              <a:lnSpc>
                <a:spcPct val="110000"/>
              </a:lnSpc>
              <a:spcBef>
                <a:spcPts val="0"/>
              </a:spcBef>
              <a:spcAft>
                <a:spcPts val="0"/>
              </a:spcAft>
              <a:buClr>
                <a:srgbClr val="00B050"/>
              </a:buClr>
              <a:buSzPct val="100000"/>
            </a:pPr>
            <a:r>
              <a:rPr lang="en-US" dirty="0">
                <a:solidFill>
                  <a:schemeClr val="tx1"/>
                </a:solidFill>
              </a:rPr>
              <a:t>BitAlign can be used as a standalone sequence-to-graph aligner without the need of an initial seeding tool/accelerator (e.g., MinSeed)</a:t>
            </a:r>
          </a:p>
          <a:p>
            <a:pPr lvl="1" indent="-217488">
              <a:lnSpc>
                <a:spcPct val="110000"/>
              </a:lnSpc>
              <a:spcBef>
                <a:spcPts val="0"/>
              </a:spcBef>
              <a:spcAft>
                <a:spcPts val="0"/>
              </a:spcAft>
              <a:buClr>
                <a:srgbClr val="00B050"/>
              </a:buClr>
              <a:buSzPct val="100000"/>
            </a:pPr>
            <a:r>
              <a:rPr lang="en-US" dirty="0">
                <a:solidFill>
                  <a:schemeClr val="tx1"/>
                </a:solidFill>
              </a:rPr>
              <a:t>BitAlign is orthogonal to and can be coupled with any seeding (or filtering) tool/accelerator</a:t>
            </a:r>
          </a:p>
          <a:p>
            <a:pPr marL="139700" indent="0">
              <a:lnSpc>
                <a:spcPct val="110000"/>
              </a:lnSpc>
              <a:spcAft>
                <a:spcPts val="0"/>
              </a:spcAft>
              <a:buClr>
                <a:srgbClr val="7030A0"/>
              </a:buClr>
              <a:buSzPct val="100000"/>
              <a:buNone/>
            </a:pPr>
            <a:r>
              <a:rPr lang="en-US" sz="2100" b="1" dirty="0">
                <a:solidFill>
                  <a:srgbClr val="FE6200"/>
                </a:solidFill>
                <a:latin typeface="Calibri" panose="020F0502020204030204" pitchFamily="34" charset="0"/>
              </a:rPr>
              <a:t>(3) </a:t>
            </a:r>
            <a:r>
              <a:rPr lang="en-US" sz="2100" b="1" dirty="0">
                <a:solidFill>
                  <a:srgbClr val="FE6200"/>
                </a:solidFill>
              </a:rPr>
              <a:t>Sequence-to-Sequence Alignment</a:t>
            </a:r>
          </a:p>
          <a:p>
            <a:pPr lvl="1" indent="-217488">
              <a:lnSpc>
                <a:spcPct val="110000"/>
              </a:lnSpc>
              <a:spcBef>
                <a:spcPts val="0"/>
              </a:spcBef>
              <a:spcAft>
                <a:spcPts val="0"/>
              </a:spcAft>
              <a:buClr>
                <a:srgbClr val="FE6200"/>
              </a:buClr>
              <a:buSzPct val="100000"/>
            </a:pPr>
            <a:r>
              <a:rPr lang="en-US" dirty="0">
                <a:solidFill>
                  <a:schemeClr val="tx1"/>
                </a:solidFill>
              </a:rPr>
              <a:t>BitAlign can also be used for sequence-to-sequence alignment, as it is a special and simpler variant of sequence-to-graph alignment </a:t>
            </a:r>
          </a:p>
          <a:p>
            <a:pPr marL="139700" indent="0">
              <a:lnSpc>
                <a:spcPct val="110000"/>
              </a:lnSpc>
              <a:spcAft>
                <a:spcPts val="0"/>
              </a:spcAft>
              <a:buClr>
                <a:srgbClr val="7030A0"/>
              </a:buClr>
              <a:buSzPct val="100000"/>
              <a:buNone/>
              <a:tabLst>
                <a:tab pos="457200" algn="l"/>
              </a:tabLst>
            </a:pPr>
            <a:r>
              <a:rPr lang="en-US" sz="2100" b="1" dirty="0">
                <a:solidFill>
                  <a:srgbClr val="0070C0"/>
                </a:solidFill>
                <a:latin typeface="Calibri" panose="020F0502020204030204" pitchFamily="34" charset="0"/>
              </a:rPr>
              <a:t>(4) </a:t>
            </a:r>
            <a:r>
              <a:rPr lang="en-US" sz="2100" b="1" dirty="0">
                <a:solidFill>
                  <a:srgbClr val="0070C0"/>
                </a:solidFill>
              </a:rPr>
              <a:t>Seeding</a:t>
            </a:r>
          </a:p>
          <a:p>
            <a:pPr lvl="1" indent="-217488">
              <a:lnSpc>
                <a:spcPct val="110000"/>
              </a:lnSpc>
              <a:spcBef>
                <a:spcPts val="0"/>
              </a:spcBef>
              <a:spcAft>
                <a:spcPts val="0"/>
              </a:spcAft>
              <a:buClr>
                <a:srgbClr val="0070C0"/>
              </a:buClr>
              <a:buSzPct val="100000"/>
            </a:pPr>
            <a:r>
              <a:rPr lang="en-US" dirty="0">
                <a:solidFill>
                  <a:schemeClr val="tx1"/>
                </a:solidFill>
              </a:rPr>
              <a:t>MinSeed can be used as a standalone seeding accelerator for both graph-based mapping and traditional linear mapping</a:t>
            </a:r>
          </a:p>
          <a:p>
            <a:pPr lvl="1" indent="-217488">
              <a:lnSpc>
                <a:spcPct val="110000"/>
              </a:lnSpc>
              <a:spcBef>
                <a:spcPts val="0"/>
              </a:spcBef>
              <a:spcAft>
                <a:spcPts val="0"/>
              </a:spcAft>
              <a:buClr>
                <a:srgbClr val="0070C0"/>
              </a:buClr>
              <a:buSzPct val="100000"/>
            </a:pPr>
            <a:r>
              <a:rPr lang="en-US" dirty="0">
                <a:solidFill>
                  <a:schemeClr val="tx1"/>
                </a:solidFill>
              </a:rPr>
              <a:t>MinSeed is orthogonal to and can be coupled with any alignment tool/accelerator</a:t>
            </a:r>
          </a:p>
          <a:p>
            <a:pPr lvl="1" indent="-217488">
              <a:lnSpc>
                <a:spcPct val="110000"/>
              </a:lnSpc>
              <a:spcBef>
                <a:spcPts val="0"/>
              </a:spcBef>
              <a:spcAft>
                <a:spcPts val="0"/>
              </a:spcAft>
              <a:buClr>
                <a:srgbClr val="FE6200"/>
              </a:buClr>
            </a:pPr>
            <a:endParaRPr lang="en-US" dirty="0">
              <a:solidFill>
                <a:schemeClr val="tx1"/>
              </a:solidFill>
            </a:endParaRPr>
          </a:p>
        </p:txBody>
      </p:sp>
      <p:sp>
        <p:nvSpPr>
          <p:cNvPr id="5" name="Slide Number Placeholder 4">
            <a:extLst>
              <a:ext uri="{FF2B5EF4-FFF2-40B4-BE49-F238E27FC236}">
                <a16:creationId xmlns:a16="http://schemas.microsoft.com/office/drawing/2014/main" id="{5180F809-EA39-7F4B-A7C7-BB57D336D1D6}"/>
              </a:ext>
            </a:extLst>
          </p:cNvPr>
          <p:cNvSpPr>
            <a:spLocks noGrp="1"/>
          </p:cNvSpPr>
          <p:nvPr>
            <p:ph type="sldNum" sz="quarter" idx="10"/>
          </p:nvPr>
        </p:nvSpPr>
        <p:spPr/>
        <p:txBody>
          <a:bodyPr/>
          <a:lstStyle/>
          <a:p>
            <a:fld id="{BE67019E-6B59-9444-A8F8-0CFAB6B6981D}" type="slidenum">
              <a:rPr lang="en-US" smtClean="0"/>
              <a:pPr/>
              <a:t>58</a:t>
            </a:fld>
            <a:endParaRPr lang="en-US" dirty="0"/>
          </a:p>
        </p:txBody>
      </p:sp>
    </p:spTree>
    <p:custDataLst>
      <p:tags r:id="rId1"/>
    </p:custDataLst>
    <p:extLst>
      <p:ext uri="{BB962C8B-B14F-4D97-AF65-F5344CB8AC3E}">
        <p14:creationId xmlns:p14="http://schemas.microsoft.com/office/powerpoint/2010/main" val="3295274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82E690-AF32-714F-9B00-EC917B391F84}"/>
              </a:ext>
            </a:extLst>
          </p:cNvPr>
          <p:cNvSpPr>
            <a:spLocks noGrp="1"/>
          </p:cNvSpPr>
          <p:nvPr>
            <p:ph type="title"/>
          </p:nvPr>
        </p:nvSpPr>
        <p:spPr>
          <a:xfrm>
            <a:off x="366963" y="257434"/>
            <a:ext cx="8410073" cy="753467"/>
          </a:xfrm>
        </p:spPr>
        <p:txBody>
          <a:bodyPr>
            <a:normAutofit fontScale="90000"/>
          </a:bodyPr>
          <a:lstStyle/>
          <a:p>
            <a:r>
              <a:rPr lang="en-US" dirty="0"/>
              <a:t>Evaluation Methodology</a:t>
            </a:r>
          </a:p>
        </p:txBody>
      </p:sp>
      <p:sp>
        <p:nvSpPr>
          <p:cNvPr id="3" name="Content Placeholder 2">
            <a:extLst>
              <a:ext uri="{FF2B5EF4-FFF2-40B4-BE49-F238E27FC236}">
                <a16:creationId xmlns:a16="http://schemas.microsoft.com/office/drawing/2014/main" id="{125438DD-21B4-8D43-8D00-91519CD5BE89}"/>
              </a:ext>
            </a:extLst>
          </p:cNvPr>
          <p:cNvSpPr>
            <a:spLocks noGrp="1"/>
          </p:cNvSpPr>
          <p:nvPr>
            <p:ph idx="1"/>
          </p:nvPr>
        </p:nvSpPr>
        <p:spPr/>
        <p:txBody>
          <a:bodyPr>
            <a:noAutofit/>
          </a:bodyPr>
          <a:lstStyle/>
          <a:p>
            <a:pPr>
              <a:lnSpc>
                <a:spcPct val="125000"/>
              </a:lnSpc>
              <a:spcBef>
                <a:spcPts val="0"/>
              </a:spcBef>
              <a:spcAft>
                <a:spcPts val="0"/>
              </a:spcAft>
            </a:pPr>
            <a:r>
              <a:rPr lang="en-US" sz="2100" b="1" dirty="0">
                <a:solidFill>
                  <a:schemeClr val="tx1"/>
                </a:solidFill>
              </a:rPr>
              <a:t>Performance, Area and Power Analysis:</a:t>
            </a:r>
          </a:p>
          <a:p>
            <a:pPr lvl="1">
              <a:lnSpc>
                <a:spcPct val="125000"/>
              </a:lnSpc>
              <a:spcBef>
                <a:spcPts val="0"/>
              </a:spcBef>
              <a:spcAft>
                <a:spcPts val="0"/>
              </a:spcAft>
            </a:pPr>
            <a:r>
              <a:rPr lang="en-US" sz="2100" dirty="0">
                <a:solidFill>
                  <a:srgbClr val="0070C0"/>
                </a:solidFill>
              </a:rPr>
              <a:t>Synthesized</a:t>
            </a:r>
            <a:r>
              <a:rPr lang="en-US" sz="2100" dirty="0">
                <a:solidFill>
                  <a:schemeClr val="tx1"/>
                </a:solidFill>
              </a:rPr>
              <a:t> SystemVerilog models of the MinSeed and BitAlign accelerator datapaths </a:t>
            </a:r>
          </a:p>
          <a:p>
            <a:pPr lvl="1">
              <a:lnSpc>
                <a:spcPct val="125000"/>
              </a:lnSpc>
              <a:spcBef>
                <a:spcPts val="0"/>
              </a:spcBef>
              <a:spcAft>
                <a:spcPts val="0"/>
              </a:spcAft>
            </a:pPr>
            <a:r>
              <a:rPr lang="en-US" sz="2100" dirty="0">
                <a:solidFill>
                  <a:srgbClr val="0070C0"/>
                </a:solidFill>
              </a:rPr>
              <a:t>Simulation- and spreadsheet-based </a:t>
            </a:r>
            <a:r>
              <a:rPr lang="en-US" sz="2100" dirty="0">
                <a:solidFill>
                  <a:schemeClr val="tx1"/>
                </a:solidFill>
              </a:rPr>
              <a:t>performance modeling</a:t>
            </a:r>
          </a:p>
          <a:p>
            <a:pPr>
              <a:lnSpc>
                <a:spcPct val="125000"/>
              </a:lnSpc>
              <a:spcBef>
                <a:spcPts val="1800"/>
              </a:spcBef>
              <a:spcAft>
                <a:spcPts val="0"/>
              </a:spcAft>
            </a:pPr>
            <a:r>
              <a:rPr lang="en-US" sz="2100" b="1" dirty="0">
                <a:solidFill>
                  <a:schemeClr val="tx1"/>
                </a:solidFill>
              </a:rPr>
              <a:t>Baseline Comparison Points: </a:t>
            </a:r>
          </a:p>
          <a:p>
            <a:pPr lvl="1">
              <a:lnSpc>
                <a:spcPct val="125000"/>
              </a:lnSpc>
              <a:spcBef>
                <a:spcPts val="0"/>
              </a:spcBef>
              <a:spcAft>
                <a:spcPts val="0"/>
              </a:spcAft>
            </a:pPr>
            <a:r>
              <a:rPr lang="en-US" sz="2100" b="1" dirty="0" err="1">
                <a:solidFill>
                  <a:srgbClr val="7030A0"/>
                </a:solidFill>
              </a:rPr>
              <a:t>GraphAligner</a:t>
            </a:r>
            <a:r>
              <a:rPr lang="en-US" sz="2100" b="1" dirty="0">
                <a:solidFill>
                  <a:srgbClr val="7030A0"/>
                </a:solidFill>
              </a:rPr>
              <a:t>, vg, </a:t>
            </a:r>
            <a:r>
              <a:rPr lang="en-US" sz="2100" dirty="0">
                <a:solidFill>
                  <a:srgbClr val="7030A0"/>
                </a:solidFill>
              </a:rPr>
              <a:t>and</a:t>
            </a:r>
            <a:r>
              <a:rPr lang="en-US" sz="2100" b="1" dirty="0">
                <a:solidFill>
                  <a:srgbClr val="7030A0"/>
                </a:solidFill>
              </a:rPr>
              <a:t> HGA </a:t>
            </a:r>
            <a:r>
              <a:rPr lang="en-US" sz="2100" dirty="0">
                <a:solidFill>
                  <a:schemeClr val="tx1"/>
                </a:solidFill>
              </a:rPr>
              <a:t>for sequence-to-graph mapping</a:t>
            </a:r>
          </a:p>
          <a:p>
            <a:pPr lvl="1">
              <a:lnSpc>
                <a:spcPct val="125000"/>
              </a:lnSpc>
              <a:spcBef>
                <a:spcPts val="0"/>
              </a:spcBef>
              <a:spcAft>
                <a:spcPts val="0"/>
              </a:spcAft>
            </a:pPr>
            <a:r>
              <a:rPr lang="en-US" sz="2100" b="1" dirty="0">
                <a:solidFill>
                  <a:srgbClr val="00B050"/>
                </a:solidFill>
              </a:rPr>
              <a:t>PaSGAL</a:t>
            </a:r>
            <a:r>
              <a:rPr lang="en-US" sz="2100" dirty="0">
                <a:solidFill>
                  <a:schemeClr val="tx1"/>
                </a:solidFill>
              </a:rPr>
              <a:t> for sequence-to-graph alignment</a:t>
            </a:r>
          </a:p>
          <a:p>
            <a:pPr lvl="1">
              <a:lnSpc>
                <a:spcPct val="125000"/>
              </a:lnSpc>
              <a:spcBef>
                <a:spcPts val="0"/>
              </a:spcBef>
              <a:spcAft>
                <a:spcPts val="0"/>
              </a:spcAft>
            </a:pPr>
            <a:r>
              <a:rPr lang="en-US" sz="2100" b="1" dirty="0">
                <a:solidFill>
                  <a:srgbClr val="FE6200"/>
                </a:solidFill>
              </a:rPr>
              <a:t>Darwin</a:t>
            </a:r>
            <a:r>
              <a:rPr lang="en-US" sz="2100" dirty="0">
                <a:solidFill>
                  <a:srgbClr val="FE6200"/>
                </a:solidFill>
              </a:rPr>
              <a:t>, </a:t>
            </a:r>
            <a:r>
              <a:rPr lang="en-US" sz="2100" b="1" dirty="0" err="1">
                <a:solidFill>
                  <a:srgbClr val="FE6200"/>
                </a:solidFill>
              </a:rPr>
              <a:t>GenAx</a:t>
            </a:r>
            <a:r>
              <a:rPr lang="en-US" sz="2100" dirty="0">
                <a:solidFill>
                  <a:srgbClr val="FE6200"/>
                </a:solidFill>
              </a:rPr>
              <a:t>, and </a:t>
            </a:r>
            <a:r>
              <a:rPr lang="en-US" sz="2100" b="1" dirty="0">
                <a:solidFill>
                  <a:srgbClr val="FE6200"/>
                </a:solidFill>
              </a:rPr>
              <a:t>GenASM</a:t>
            </a:r>
            <a:r>
              <a:rPr lang="en-US" sz="2100" dirty="0">
                <a:solidFill>
                  <a:srgbClr val="FE6200"/>
                </a:solidFill>
              </a:rPr>
              <a:t> </a:t>
            </a:r>
            <a:r>
              <a:rPr lang="en-US" sz="2100" dirty="0">
                <a:solidFill>
                  <a:schemeClr val="tx1"/>
                </a:solidFill>
              </a:rPr>
              <a:t>for sequence-to-sequence alignment</a:t>
            </a:r>
          </a:p>
          <a:p>
            <a:pPr>
              <a:lnSpc>
                <a:spcPct val="125000"/>
              </a:lnSpc>
              <a:spcBef>
                <a:spcPts val="1800"/>
              </a:spcBef>
              <a:spcAft>
                <a:spcPts val="0"/>
              </a:spcAft>
            </a:pPr>
            <a:r>
              <a:rPr lang="en-US" sz="2100" b="1" dirty="0">
                <a:solidFill>
                  <a:schemeClr val="tx1"/>
                </a:solidFill>
              </a:rPr>
              <a:t>Datasets:</a:t>
            </a:r>
          </a:p>
          <a:p>
            <a:pPr lvl="1">
              <a:lnSpc>
                <a:spcPct val="125000"/>
              </a:lnSpc>
              <a:spcBef>
                <a:spcPts val="0"/>
              </a:spcBef>
              <a:spcAft>
                <a:spcPts val="0"/>
              </a:spcAft>
            </a:pPr>
            <a:r>
              <a:rPr lang="en-US" sz="2100" dirty="0">
                <a:solidFill>
                  <a:srgbClr val="0070C0"/>
                </a:solidFill>
              </a:rPr>
              <a:t>Graph-based reference</a:t>
            </a:r>
            <a:r>
              <a:rPr lang="en-US" sz="2100" dirty="0">
                <a:solidFill>
                  <a:schemeClr val="tx1"/>
                </a:solidFill>
              </a:rPr>
              <a:t>: GRCh</a:t>
            </a:r>
            <a:r>
              <a:rPr lang="en-US" sz="2100" dirty="0">
                <a:solidFill>
                  <a:schemeClr val="tx1"/>
                </a:solidFill>
                <a:latin typeface="Calibri" panose="020F0502020204030204" pitchFamily="34" charset="0"/>
              </a:rPr>
              <a:t>38</a:t>
            </a:r>
            <a:r>
              <a:rPr lang="en-US" sz="2100" dirty="0">
                <a:solidFill>
                  <a:schemeClr val="tx1"/>
                </a:solidFill>
              </a:rPr>
              <a:t> + </a:t>
            </a:r>
            <a:r>
              <a:rPr lang="en-US" sz="2100" dirty="0">
                <a:solidFill>
                  <a:schemeClr val="tx1"/>
                </a:solidFill>
                <a:latin typeface="Calibri" panose="020F0502020204030204" pitchFamily="34" charset="0"/>
              </a:rPr>
              <a:t>7</a:t>
            </a:r>
            <a:r>
              <a:rPr lang="en-US" sz="2100" dirty="0">
                <a:solidFill>
                  <a:schemeClr val="tx1"/>
                </a:solidFill>
              </a:rPr>
              <a:t> VCF files for HG</a:t>
            </a:r>
            <a:r>
              <a:rPr lang="en-US" sz="2100" dirty="0">
                <a:solidFill>
                  <a:schemeClr val="tx1"/>
                </a:solidFill>
                <a:latin typeface="Calibri" panose="020F0502020204030204" pitchFamily="34" charset="0"/>
              </a:rPr>
              <a:t>001-007</a:t>
            </a:r>
          </a:p>
          <a:p>
            <a:pPr lvl="1">
              <a:lnSpc>
                <a:spcPct val="125000"/>
              </a:lnSpc>
              <a:spcBef>
                <a:spcPts val="0"/>
              </a:spcBef>
              <a:spcAft>
                <a:spcPts val="0"/>
              </a:spcAft>
            </a:pPr>
            <a:r>
              <a:rPr lang="en-US" sz="2100" dirty="0">
                <a:solidFill>
                  <a:srgbClr val="0070C0"/>
                </a:solidFill>
              </a:rPr>
              <a:t>Simulated datasets </a:t>
            </a:r>
            <a:r>
              <a:rPr lang="en-US" sz="2100" dirty="0">
                <a:solidFill>
                  <a:schemeClr val="tx1"/>
                </a:solidFill>
              </a:rPr>
              <a:t>for both short and long reads</a:t>
            </a:r>
          </a:p>
        </p:txBody>
      </p:sp>
      <p:sp>
        <p:nvSpPr>
          <p:cNvPr id="5" name="Slide Number Placeholder 4">
            <a:extLst>
              <a:ext uri="{FF2B5EF4-FFF2-40B4-BE49-F238E27FC236}">
                <a16:creationId xmlns:a16="http://schemas.microsoft.com/office/drawing/2014/main" id="{002F7895-155B-3348-815C-BA0F8C2FA026}"/>
              </a:ext>
            </a:extLst>
          </p:cNvPr>
          <p:cNvSpPr>
            <a:spLocks noGrp="1"/>
          </p:cNvSpPr>
          <p:nvPr>
            <p:ph type="sldNum" sz="quarter" idx="10"/>
          </p:nvPr>
        </p:nvSpPr>
        <p:spPr/>
        <p:txBody>
          <a:bodyPr/>
          <a:lstStyle/>
          <a:p>
            <a:fld id="{BE67019E-6B59-9444-A8F8-0CFAB6B6981D}" type="slidenum">
              <a:rPr lang="en-US" smtClean="0"/>
              <a:pPr/>
              <a:t>59</a:t>
            </a:fld>
            <a:endParaRPr lang="en-US" dirty="0"/>
          </a:p>
        </p:txBody>
      </p:sp>
    </p:spTree>
    <p:custDataLst>
      <p:tags r:id="rId1"/>
    </p:custDataLst>
    <p:extLst>
      <p:ext uri="{BB962C8B-B14F-4D97-AF65-F5344CB8AC3E}">
        <p14:creationId xmlns:p14="http://schemas.microsoft.com/office/powerpoint/2010/main" val="20639833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57533D-6578-9244-9E1E-65F2A91829C2}"/>
              </a:ext>
            </a:extLst>
          </p:cNvPr>
          <p:cNvSpPr>
            <a:spLocks noGrp="1"/>
          </p:cNvSpPr>
          <p:nvPr>
            <p:ph type="title"/>
          </p:nvPr>
        </p:nvSpPr>
        <p:spPr>
          <a:xfrm>
            <a:off x="366963" y="257434"/>
            <a:ext cx="8410073" cy="753467"/>
          </a:xfrm>
        </p:spPr>
        <p:txBody>
          <a:bodyPr>
            <a:normAutofit fontScale="90000"/>
          </a:bodyPr>
          <a:lstStyle/>
          <a:p>
            <a:r>
              <a:rPr lang="en-US" dirty="0"/>
              <a:t>Current State of Sequencing (cont’d.)</a:t>
            </a:r>
          </a:p>
        </p:txBody>
      </p:sp>
      <p:pic>
        <p:nvPicPr>
          <p:cNvPr id="7" name="Picture 2" descr="Graph: Sequencing Cost Per Genome">
            <a:extLst>
              <a:ext uri="{FF2B5EF4-FFF2-40B4-BE49-F238E27FC236}">
                <a16:creationId xmlns:a16="http://schemas.microsoft.com/office/drawing/2014/main" id="{83FB862E-0575-C420-3DF4-FF6E0AA16B6A}"/>
              </a:ext>
            </a:extLst>
          </p:cNvPr>
          <p:cNvPicPr>
            <a:picLocks noChangeAspect="1" noChangeArrowheads="1"/>
          </p:cNvPicPr>
          <p:nvPr/>
        </p:nvPicPr>
        <p:blipFill>
          <a:blip r:embed="rId3">
            <a:alphaModFix amt="12000"/>
            <a:extLst>
              <a:ext uri="{28A0092B-C50C-407E-A947-70E740481C1C}">
                <a14:useLocalDpi xmlns:a14="http://schemas.microsoft.com/office/drawing/2010/main" val="0"/>
              </a:ext>
            </a:extLst>
          </a:blip>
          <a:srcRect/>
          <a:stretch>
            <a:fillRect/>
          </a:stretch>
        </p:blipFill>
        <p:spPr bwMode="auto">
          <a:xfrm>
            <a:off x="384138" y="1228134"/>
            <a:ext cx="8375725" cy="4712799"/>
          </a:xfrm>
          <a:prstGeom prst="rect">
            <a:avLst/>
          </a:prstGeom>
          <a:noFill/>
          <a:effectLst>
            <a:outerShdw blurRad="50800" dist="50800" dir="5400000" algn="ctr" rotWithShape="0">
              <a:srgbClr val="000000"/>
            </a:outerShdw>
          </a:effectLst>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3D9248F6-5736-8940-A0E5-90DF88C81348}"/>
              </a:ext>
            </a:extLst>
          </p:cNvPr>
          <p:cNvSpPr>
            <a:spLocks noGrp="1"/>
          </p:cNvSpPr>
          <p:nvPr>
            <p:ph idx="1"/>
          </p:nvPr>
        </p:nvSpPr>
        <p:spPr>
          <a:xfrm>
            <a:off x="366963" y="6158167"/>
            <a:ext cx="8410073" cy="270768"/>
          </a:xfrm>
        </p:spPr>
        <p:txBody>
          <a:bodyPr>
            <a:normAutofit fontScale="70000" lnSpcReduction="20000"/>
          </a:bodyPr>
          <a:lstStyle/>
          <a:p>
            <a:pPr marL="179387" indent="0" algn="r">
              <a:buNone/>
            </a:pPr>
            <a:r>
              <a:rPr lang="en-US" dirty="0"/>
              <a:t>*From NIH (</a:t>
            </a:r>
            <a:r>
              <a:rPr lang="en-US" dirty="0">
                <a:solidFill>
                  <a:srgbClr val="0070C0"/>
                </a:solidFill>
                <a:hlinkClick r:id="rId4">
                  <a:extLst>
                    <a:ext uri="{A12FA001-AC4F-418D-AE19-62706E023703}">
                      <ahyp:hlinkClr xmlns:ahyp="http://schemas.microsoft.com/office/drawing/2018/hyperlinkcolor" val="tx"/>
                    </a:ext>
                  </a:extLst>
                </a:hlinkClick>
              </a:rPr>
              <a:t>https://www.genome.gov/about-genomics/fact-sheets/DNA-Sequencing-Costs-Data</a:t>
            </a:r>
            <a:r>
              <a:rPr lang="en-US" dirty="0"/>
              <a:t>)</a:t>
            </a:r>
          </a:p>
        </p:txBody>
      </p:sp>
      <p:sp>
        <p:nvSpPr>
          <p:cNvPr id="4" name="Slide Number Placeholder 3">
            <a:extLst>
              <a:ext uri="{FF2B5EF4-FFF2-40B4-BE49-F238E27FC236}">
                <a16:creationId xmlns:a16="http://schemas.microsoft.com/office/drawing/2014/main" id="{B2815424-7A83-4648-A35C-4267CACD2F06}"/>
              </a:ext>
            </a:extLst>
          </p:cNvPr>
          <p:cNvSpPr>
            <a:spLocks noGrp="1"/>
          </p:cNvSpPr>
          <p:nvPr>
            <p:ph type="sldNum" sz="quarter" idx="10"/>
          </p:nvPr>
        </p:nvSpPr>
        <p:spPr/>
        <p:txBody>
          <a:bodyPr/>
          <a:lstStyle/>
          <a:p>
            <a:fld id="{BE67019E-6B59-9444-A8F8-0CFAB6B6981D}" type="slidenum">
              <a:rPr lang="en-US" smtClean="0"/>
              <a:pPr/>
              <a:t>6</a:t>
            </a:fld>
            <a:endParaRPr lang="en-US" dirty="0"/>
          </a:p>
        </p:txBody>
      </p:sp>
      <p:sp>
        <p:nvSpPr>
          <p:cNvPr id="6" name="TextBox 5">
            <a:extLst>
              <a:ext uri="{FF2B5EF4-FFF2-40B4-BE49-F238E27FC236}">
                <a16:creationId xmlns:a16="http://schemas.microsoft.com/office/drawing/2014/main" id="{F6841527-C536-DD44-8022-D13DD89EC1C1}"/>
              </a:ext>
            </a:extLst>
          </p:cNvPr>
          <p:cNvSpPr txBox="1"/>
          <p:nvPr/>
        </p:nvSpPr>
        <p:spPr>
          <a:xfrm>
            <a:off x="241870" y="3003807"/>
            <a:ext cx="8660255" cy="1296019"/>
          </a:xfrm>
          <a:prstGeom prst="roundRect">
            <a:avLst>
              <a:gd name="adj" fmla="val 4777"/>
            </a:avLst>
          </a:prstGeom>
          <a:solidFill>
            <a:srgbClr val="C00000">
              <a:alpha val="72007"/>
            </a:srgbClr>
          </a:solidFill>
          <a:ln w="38100">
            <a:solidFill>
              <a:schemeClr val="tx1"/>
            </a:solidFill>
          </a:ln>
        </p:spPr>
        <p:txBody>
          <a:bodyPr wrap="square" rtlCol="0" anchor="ctr" anchorCtr="0">
            <a:noAutofit/>
          </a:bodyPr>
          <a:lstStyle>
            <a:defPPr>
              <a:defRPr lang="en-US"/>
            </a:defPPr>
            <a:lvl1pPr algn="ctr">
              <a:defRPr sz="2200">
                <a:latin typeface="Corbel" panose="020B0503020204020204" pitchFamily="34" charset="0"/>
                <a:cs typeface="Calibri" panose="020F0502020204030204" pitchFamily="34" charset="0"/>
              </a:defRPr>
            </a:lvl1pPr>
          </a:lstStyle>
          <a:p>
            <a:r>
              <a:rPr lang="en-US" sz="4000" b="1" dirty="0"/>
              <a:t>Computation is a bottleneck!</a:t>
            </a:r>
          </a:p>
        </p:txBody>
      </p:sp>
    </p:spTree>
    <p:extLst>
      <p:ext uri="{BB962C8B-B14F-4D97-AF65-F5344CB8AC3E}">
        <p14:creationId xmlns:p14="http://schemas.microsoft.com/office/powerpoint/2010/main" val="353673187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1E7777-9A3E-944F-BE00-C214364EEAB5}"/>
              </a:ext>
            </a:extLst>
          </p:cNvPr>
          <p:cNvSpPr>
            <a:spLocks noGrp="1"/>
          </p:cNvSpPr>
          <p:nvPr>
            <p:ph type="title"/>
          </p:nvPr>
        </p:nvSpPr>
        <p:spPr/>
        <p:txBody>
          <a:bodyPr>
            <a:normAutofit fontScale="90000"/>
          </a:bodyPr>
          <a:lstStyle/>
          <a:p>
            <a:r>
              <a:rPr lang="en-US" dirty="0"/>
              <a:t>Key Results – Area &amp; Power</a:t>
            </a:r>
          </a:p>
        </p:txBody>
      </p:sp>
      <p:sp>
        <p:nvSpPr>
          <p:cNvPr id="4" name="Slide Number Placeholder 3">
            <a:extLst>
              <a:ext uri="{FF2B5EF4-FFF2-40B4-BE49-F238E27FC236}">
                <a16:creationId xmlns:a16="http://schemas.microsoft.com/office/drawing/2014/main" id="{FEA05144-B80C-964B-BC58-B3237B8C7B93}"/>
              </a:ext>
            </a:extLst>
          </p:cNvPr>
          <p:cNvSpPr>
            <a:spLocks noGrp="1"/>
          </p:cNvSpPr>
          <p:nvPr>
            <p:ph type="sldNum" sz="quarter" idx="10"/>
          </p:nvPr>
        </p:nvSpPr>
        <p:spPr/>
        <p:txBody>
          <a:bodyPr/>
          <a:lstStyle/>
          <a:p>
            <a:fld id="{BE67019E-6B59-9444-A8F8-0CFAB6B6981D}" type="slidenum">
              <a:rPr lang="en-US" smtClean="0"/>
              <a:pPr/>
              <a:t>60</a:t>
            </a:fld>
            <a:endParaRPr lang="en-US" dirty="0"/>
          </a:p>
        </p:txBody>
      </p:sp>
      <p:sp>
        <p:nvSpPr>
          <p:cNvPr id="7" name="Content Placeholder 2">
            <a:extLst>
              <a:ext uri="{FF2B5EF4-FFF2-40B4-BE49-F238E27FC236}">
                <a16:creationId xmlns:a16="http://schemas.microsoft.com/office/drawing/2014/main" id="{1170C97B-C8AC-A74F-A93E-D8DE8B03A1DA}"/>
              </a:ext>
            </a:extLst>
          </p:cNvPr>
          <p:cNvSpPr>
            <a:spLocks noGrp="1"/>
          </p:cNvSpPr>
          <p:nvPr>
            <p:ph idx="1"/>
          </p:nvPr>
        </p:nvSpPr>
        <p:spPr>
          <a:xfrm>
            <a:off x="366963" y="1153551"/>
            <a:ext cx="8410073" cy="5281539"/>
          </a:xfrm>
        </p:spPr>
        <p:txBody>
          <a:bodyPr>
            <a:noAutofit/>
          </a:bodyPr>
          <a:lstStyle/>
          <a:p>
            <a:pPr marL="463550" indent="-285750">
              <a:lnSpc>
                <a:spcPct val="120000"/>
              </a:lnSpc>
              <a:spcBef>
                <a:spcPts val="0"/>
              </a:spcBef>
              <a:spcAft>
                <a:spcPts val="0"/>
              </a:spcAft>
            </a:pPr>
            <a:r>
              <a:rPr lang="en-US" dirty="0">
                <a:solidFill>
                  <a:schemeClr val="tx1"/>
                </a:solidFill>
              </a:rPr>
              <a:t>Based on our </a:t>
            </a:r>
            <a:r>
              <a:rPr lang="en-US" b="1" dirty="0">
                <a:solidFill>
                  <a:srgbClr val="0070C0"/>
                </a:solidFill>
              </a:rPr>
              <a:t>synthesis</a:t>
            </a:r>
            <a:r>
              <a:rPr lang="en-US" dirty="0">
                <a:solidFill>
                  <a:schemeClr val="tx1"/>
                </a:solidFill>
              </a:rPr>
              <a:t> of </a:t>
            </a:r>
            <a:r>
              <a:rPr lang="en-US" b="1" dirty="0">
                <a:solidFill>
                  <a:srgbClr val="0070C0"/>
                </a:solidFill>
              </a:rPr>
              <a:t>MinSeed</a:t>
            </a:r>
            <a:r>
              <a:rPr lang="en-US" b="1" dirty="0">
                <a:solidFill>
                  <a:srgbClr val="1F8DD3"/>
                </a:solidFill>
              </a:rPr>
              <a:t> </a:t>
            </a:r>
            <a:r>
              <a:rPr lang="en-US" dirty="0">
                <a:solidFill>
                  <a:schemeClr val="tx1"/>
                </a:solidFill>
              </a:rPr>
              <a:t>and</a:t>
            </a:r>
            <a:r>
              <a:rPr lang="en-US" b="1" dirty="0">
                <a:solidFill>
                  <a:srgbClr val="1F8DD3"/>
                </a:solidFill>
              </a:rPr>
              <a:t> </a:t>
            </a:r>
            <a:r>
              <a:rPr lang="en-US" b="1" dirty="0">
                <a:solidFill>
                  <a:srgbClr val="0070C0"/>
                </a:solidFill>
              </a:rPr>
              <a:t>BitAlign</a:t>
            </a:r>
            <a:r>
              <a:rPr lang="en-US" b="1" dirty="0">
                <a:solidFill>
                  <a:srgbClr val="1F8DD3"/>
                </a:solidFill>
              </a:rPr>
              <a:t> </a:t>
            </a:r>
            <a:r>
              <a:rPr lang="en-US" dirty="0">
                <a:solidFill>
                  <a:schemeClr val="tx1"/>
                </a:solidFill>
              </a:rPr>
              <a:t>accelerator datapaths using the Synopsys Design Compiler with a </a:t>
            </a:r>
            <a:r>
              <a:rPr lang="en-US" b="1" dirty="0">
                <a:solidFill>
                  <a:srgbClr val="0070C0"/>
                </a:solidFill>
                <a:latin typeface="Calibri" panose="020F0502020204030204" pitchFamily="34" charset="0"/>
              </a:rPr>
              <a:t>28</a:t>
            </a:r>
            <a:r>
              <a:rPr lang="en-US" b="1" dirty="0">
                <a:solidFill>
                  <a:srgbClr val="0070C0"/>
                </a:solidFill>
              </a:rPr>
              <a:t>nm</a:t>
            </a:r>
            <a:r>
              <a:rPr lang="en-US" dirty="0">
                <a:solidFill>
                  <a:srgbClr val="1F8DD3"/>
                </a:solidFill>
              </a:rPr>
              <a:t> </a:t>
            </a:r>
            <a:r>
              <a:rPr lang="en-US" dirty="0">
                <a:solidFill>
                  <a:schemeClr val="tx1"/>
                </a:solidFill>
              </a:rPr>
              <a:t>process (</a:t>
            </a:r>
            <a:r>
              <a:rPr lang="en-US" sz="2000" b="1" dirty="0">
                <a:solidFill>
                  <a:srgbClr val="0070C0"/>
                </a:solidFill>
              </a:rPr>
              <a:t>@ </a:t>
            </a:r>
            <a:r>
              <a:rPr lang="en-US" sz="2000" b="1" dirty="0">
                <a:solidFill>
                  <a:srgbClr val="0070C0"/>
                </a:solidFill>
                <a:latin typeface="Calibri" panose="020F0502020204030204" pitchFamily="34" charset="0"/>
              </a:rPr>
              <a:t>1</a:t>
            </a:r>
            <a:r>
              <a:rPr lang="en-US" sz="2000" b="1" dirty="0">
                <a:solidFill>
                  <a:srgbClr val="0070C0"/>
                </a:solidFill>
              </a:rPr>
              <a:t>GHz):</a:t>
            </a:r>
            <a:endParaRPr lang="en-US" dirty="0">
              <a:solidFill>
                <a:schemeClr val="tx1"/>
              </a:solidFill>
            </a:endParaRPr>
          </a:p>
          <a:p>
            <a:pPr marL="463550" indent="-285750">
              <a:lnSpc>
                <a:spcPct val="120000"/>
              </a:lnSpc>
              <a:spcBef>
                <a:spcPts val="0"/>
              </a:spcBef>
              <a:spcAft>
                <a:spcPts val="0"/>
              </a:spcAft>
            </a:pPr>
            <a:endParaRPr lang="en-US" dirty="0">
              <a:solidFill>
                <a:schemeClr val="tx1"/>
              </a:solidFill>
            </a:endParaRPr>
          </a:p>
          <a:p>
            <a:pPr marL="463550" indent="-285750">
              <a:lnSpc>
                <a:spcPct val="120000"/>
              </a:lnSpc>
              <a:spcBef>
                <a:spcPts val="0"/>
              </a:spcBef>
              <a:spcAft>
                <a:spcPts val="0"/>
              </a:spcAft>
            </a:pPr>
            <a:endParaRPr lang="en-US" dirty="0">
              <a:solidFill>
                <a:schemeClr val="tx1"/>
              </a:solidFill>
            </a:endParaRPr>
          </a:p>
        </p:txBody>
      </p:sp>
      <p:pic>
        <p:nvPicPr>
          <p:cNvPr id="6" name="Picture 5" descr="Table&#10;&#10;Description automatically generated">
            <a:extLst>
              <a:ext uri="{FF2B5EF4-FFF2-40B4-BE49-F238E27FC236}">
                <a16:creationId xmlns:a16="http://schemas.microsoft.com/office/drawing/2014/main" id="{09172B93-2631-E893-9F75-6E8ED8871864}"/>
              </a:ext>
            </a:extLst>
          </p:cNvPr>
          <p:cNvPicPr>
            <a:picLocks noChangeAspect="1"/>
          </p:cNvPicPr>
          <p:nvPr/>
        </p:nvPicPr>
        <p:blipFill rotWithShape="1">
          <a:blip r:embed="rId3"/>
          <a:srcRect b="25182"/>
          <a:stretch/>
        </p:blipFill>
        <p:spPr>
          <a:xfrm>
            <a:off x="214181" y="2097557"/>
            <a:ext cx="8715638" cy="2954503"/>
          </a:xfrm>
          <a:prstGeom prst="rect">
            <a:avLst/>
          </a:prstGeom>
        </p:spPr>
      </p:pic>
      <p:pic>
        <p:nvPicPr>
          <p:cNvPr id="8" name="Picture 7" descr="Table&#10;&#10;Description automatically generated">
            <a:extLst>
              <a:ext uri="{FF2B5EF4-FFF2-40B4-BE49-F238E27FC236}">
                <a16:creationId xmlns:a16="http://schemas.microsoft.com/office/drawing/2014/main" id="{1A12838B-E87C-AB2C-89AC-0EBF1E857596}"/>
              </a:ext>
            </a:extLst>
          </p:cNvPr>
          <p:cNvPicPr>
            <a:picLocks noChangeAspect="1"/>
          </p:cNvPicPr>
          <p:nvPr/>
        </p:nvPicPr>
        <p:blipFill rotWithShape="1">
          <a:blip r:embed="rId3"/>
          <a:srcRect t="74818" b="16885"/>
          <a:stretch/>
        </p:blipFill>
        <p:spPr>
          <a:xfrm>
            <a:off x="214181" y="5052060"/>
            <a:ext cx="8715638" cy="327660"/>
          </a:xfrm>
          <a:prstGeom prst="rect">
            <a:avLst/>
          </a:prstGeom>
        </p:spPr>
      </p:pic>
      <p:pic>
        <p:nvPicPr>
          <p:cNvPr id="10" name="Picture 9" descr="Table&#10;&#10;Description automatically generated">
            <a:extLst>
              <a:ext uri="{FF2B5EF4-FFF2-40B4-BE49-F238E27FC236}">
                <a16:creationId xmlns:a16="http://schemas.microsoft.com/office/drawing/2014/main" id="{99CD479A-6A5E-AD98-51D3-D669F4403BD4}"/>
              </a:ext>
            </a:extLst>
          </p:cNvPr>
          <p:cNvPicPr>
            <a:picLocks noChangeAspect="1"/>
          </p:cNvPicPr>
          <p:nvPr/>
        </p:nvPicPr>
        <p:blipFill rotWithShape="1">
          <a:blip r:embed="rId3"/>
          <a:srcRect t="74818"/>
          <a:stretch/>
        </p:blipFill>
        <p:spPr>
          <a:xfrm>
            <a:off x="214181" y="5052060"/>
            <a:ext cx="8715638" cy="994410"/>
          </a:xfrm>
          <a:prstGeom prst="rect">
            <a:avLst/>
          </a:prstGeom>
        </p:spPr>
      </p:pic>
      <p:sp>
        <p:nvSpPr>
          <p:cNvPr id="3" name="Rectangle: Rounded Corners 2">
            <a:extLst>
              <a:ext uri="{FF2B5EF4-FFF2-40B4-BE49-F238E27FC236}">
                <a16:creationId xmlns:a16="http://schemas.microsoft.com/office/drawing/2014/main" id="{82B45824-9A06-37DE-828D-E8C97CA08BED}"/>
              </a:ext>
            </a:extLst>
          </p:cNvPr>
          <p:cNvSpPr/>
          <p:nvPr/>
        </p:nvSpPr>
        <p:spPr>
          <a:xfrm>
            <a:off x="5951220" y="5379720"/>
            <a:ext cx="2978598" cy="616346"/>
          </a:xfrm>
          <a:prstGeom prst="roundRect">
            <a:avLst>
              <a:gd name="adj" fmla="val 5540"/>
            </a:avLst>
          </a:prstGeom>
          <a:noFill/>
          <a:ln w="57150">
            <a:solidFill>
              <a:srgbClr val="FE6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F92D1C45-120D-817C-16EF-BA2146DF7C40}"/>
              </a:ext>
            </a:extLst>
          </p:cNvPr>
          <p:cNvSpPr/>
          <p:nvPr/>
        </p:nvSpPr>
        <p:spPr>
          <a:xfrm>
            <a:off x="5951029" y="3753724"/>
            <a:ext cx="2978598" cy="284876"/>
          </a:xfrm>
          <a:prstGeom prst="roundRect">
            <a:avLst>
              <a:gd name="adj" fmla="val 5540"/>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65877EAF-E557-2014-9610-B58FB6FDAF64}"/>
              </a:ext>
            </a:extLst>
          </p:cNvPr>
          <p:cNvSpPr/>
          <p:nvPr/>
        </p:nvSpPr>
        <p:spPr>
          <a:xfrm>
            <a:off x="5951221" y="4719878"/>
            <a:ext cx="2978598" cy="284876"/>
          </a:xfrm>
          <a:prstGeom prst="roundRect">
            <a:avLst>
              <a:gd name="adj" fmla="val 5540"/>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70020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1" grpId="0" animBg="1"/>
      <p:bldP spid="12"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5BE541-5CF7-F74E-80A4-C5A73C0D7960}"/>
              </a:ext>
            </a:extLst>
          </p:cNvPr>
          <p:cNvSpPr>
            <a:spLocks noGrp="1"/>
          </p:cNvSpPr>
          <p:nvPr>
            <p:ph type="title"/>
          </p:nvPr>
        </p:nvSpPr>
        <p:spPr/>
        <p:txBody>
          <a:bodyPr>
            <a:normAutofit fontScale="90000"/>
          </a:bodyPr>
          <a:lstStyle/>
          <a:p>
            <a:r>
              <a:rPr lang="en-US" dirty="0"/>
              <a:t>Key Results</a:t>
            </a:r>
          </a:p>
        </p:txBody>
      </p:sp>
      <p:sp>
        <p:nvSpPr>
          <p:cNvPr id="5" name="Slide Number Placeholder 4">
            <a:extLst>
              <a:ext uri="{FF2B5EF4-FFF2-40B4-BE49-F238E27FC236}">
                <a16:creationId xmlns:a16="http://schemas.microsoft.com/office/drawing/2014/main" id="{5180F809-EA39-7F4B-A7C7-BB57D336D1D6}"/>
              </a:ext>
            </a:extLst>
          </p:cNvPr>
          <p:cNvSpPr>
            <a:spLocks noGrp="1"/>
          </p:cNvSpPr>
          <p:nvPr>
            <p:ph type="sldNum" sz="quarter" idx="10"/>
          </p:nvPr>
        </p:nvSpPr>
        <p:spPr/>
        <p:txBody>
          <a:bodyPr/>
          <a:lstStyle/>
          <a:p>
            <a:fld id="{BE67019E-6B59-9444-A8F8-0CFAB6B6981D}" type="slidenum">
              <a:rPr lang="en-US" smtClean="0"/>
              <a:pPr/>
              <a:t>61</a:t>
            </a:fld>
            <a:endParaRPr lang="en-US" dirty="0"/>
          </a:p>
        </p:txBody>
      </p:sp>
      <p:sp>
        <p:nvSpPr>
          <p:cNvPr id="19" name="Content Placeholder 2">
            <a:extLst>
              <a:ext uri="{FF2B5EF4-FFF2-40B4-BE49-F238E27FC236}">
                <a16:creationId xmlns:a16="http://schemas.microsoft.com/office/drawing/2014/main" id="{919840C4-EE80-8848-BA02-72B40A4324EC}"/>
              </a:ext>
            </a:extLst>
          </p:cNvPr>
          <p:cNvSpPr txBox="1">
            <a:spLocks/>
          </p:cNvSpPr>
          <p:nvPr/>
        </p:nvSpPr>
        <p:spPr>
          <a:xfrm>
            <a:off x="366957" y="6392226"/>
            <a:ext cx="8410073" cy="530516"/>
          </a:xfrm>
          <a:prstGeom prst="rect">
            <a:avLst/>
          </a:prstGeom>
        </p:spPr>
        <p:txBody>
          <a:bodyPr vert="horz" lIns="0" tIns="45720" rIns="0" bIns="45720" numCol="1" rtlCol="0">
            <a:noAutofit/>
          </a:bodyPr>
          <a:lstStyle>
            <a:lvl1pPr marL="454025" indent="-274638" algn="l" defTabSz="914400" rtl="0" eaLnBrk="1" latinLnBrk="0" hangingPunct="1">
              <a:lnSpc>
                <a:spcPct val="90000"/>
              </a:lnSpc>
              <a:spcBef>
                <a:spcPts val="1200"/>
              </a:spcBef>
              <a:spcAft>
                <a:spcPts val="200"/>
              </a:spcAft>
              <a:buClr>
                <a:schemeClr val="accent1"/>
              </a:buClr>
              <a:buSzPct val="90000"/>
              <a:buFont typeface="Wingdings" pitchFamily="2" charset="2"/>
              <a:buChar char="q"/>
              <a:tabLst/>
              <a:defRPr sz="2000" kern="1200">
                <a:solidFill>
                  <a:schemeClr val="tx1">
                    <a:lumMod val="75000"/>
                    <a:lumOff val="25000"/>
                  </a:schemeClr>
                </a:solidFill>
                <a:latin typeface="Corbel" panose="020B0503020204020204" pitchFamily="34" charset="0"/>
                <a:ea typeface="+mn-ea"/>
                <a:cs typeface="Calibri" panose="020F0502020204030204" pitchFamily="34" charset="0"/>
              </a:defRPr>
            </a:lvl1pPr>
            <a:lvl2pPr marL="717550" indent="-263525" algn="l" defTabSz="914400" rtl="0" eaLnBrk="1" latinLnBrk="0" hangingPunct="1">
              <a:lnSpc>
                <a:spcPct val="90000"/>
              </a:lnSpc>
              <a:spcBef>
                <a:spcPts val="200"/>
              </a:spcBef>
              <a:spcAft>
                <a:spcPts val="400"/>
              </a:spcAft>
              <a:buClr>
                <a:schemeClr val="accent1"/>
              </a:buClr>
              <a:buSzPct val="90000"/>
              <a:buFont typeface="Courier New" panose="02070309020205020404" pitchFamily="49" charset="0"/>
              <a:buChar char="o"/>
              <a:tabLst/>
              <a:defRPr sz="1800" kern="1200">
                <a:solidFill>
                  <a:schemeClr val="tx1">
                    <a:lumMod val="75000"/>
                    <a:lumOff val="25000"/>
                  </a:schemeClr>
                </a:solidFill>
                <a:latin typeface="Corbel" panose="020B0503020204020204" pitchFamily="34" charset="0"/>
                <a:ea typeface="+mn-ea"/>
                <a:cs typeface="Calibri" panose="020F0502020204030204" pitchFamily="34" charset="0"/>
              </a:defRPr>
            </a:lvl2pPr>
            <a:lvl3pPr marL="896938" indent="-179388" algn="l" defTabSz="914400" rtl="0" eaLnBrk="1" latinLnBrk="0" hangingPunct="1">
              <a:lnSpc>
                <a:spcPct val="90000"/>
              </a:lnSpc>
              <a:spcBef>
                <a:spcPts val="200"/>
              </a:spcBef>
              <a:spcAft>
                <a:spcPts val="400"/>
              </a:spcAft>
              <a:buClr>
                <a:schemeClr val="accent1"/>
              </a:buClr>
              <a:buSzPct val="90000"/>
              <a:buFont typeface="Wingdings" pitchFamily="2" charset="2"/>
              <a:buChar char="§"/>
              <a:tabLst/>
              <a:defRPr sz="1400" kern="1200">
                <a:solidFill>
                  <a:schemeClr val="tx1">
                    <a:lumMod val="75000"/>
                    <a:lumOff val="25000"/>
                  </a:schemeClr>
                </a:solidFill>
                <a:latin typeface="Corbel" panose="020B0503020204020204" pitchFamily="34" charset="0"/>
                <a:ea typeface="+mn-ea"/>
                <a:cs typeface="Calibri" panose="020F0502020204030204" pitchFamily="34" charset="0"/>
              </a:defRPr>
            </a:lvl3pPr>
            <a:lvl4pPr marL="454025" indent="-274638"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tabLst/>
              <a:defRPr sz="1400" kern="1200">
                <a:solidFill>
                  <a:schemeClr val="tx1">
                    <a:lumMod val="75000"/>
                    <a:lumOff val="25000"/>
                  </a:schemeClr>
                </a:solidFill>
                <a:latin typeface="Corbel" panose="020B0503020204020204" pitchFamily="34" charset="0"/>
                <a:ea typeface="+mn-ea"/>
                <a:cs typeface="Calibri" panose="020F0502020204030204" pitchFamily="34" charset="0"/>
              </a:defRPr>
            </a:lvl4pPr>
            <a:lvl5pPr marL="454025" indent="-274638"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tabLst/>
              <a:defRPr sz="1400" kern="1200">
                <a:solidFill>
                  <a:schemeClr val="tx1">
                    <a:lumMod val="75000"/>
                    <a:lumOff val="25000"/>
                  </a:schemeClr>
                </a:solidFill>
                <a:latin typeface="Corbel" panose="020B0503020204020204" pitchFamily="34" charset="0"/>
                <a:ea typeface="+mn-ea"/>
                <a:cs typeface="Calibri" panose="020F0502020204030204" pitchFamily="34" charset="0"/>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542925" indent="-395288">
              <a:lnSpc>
                <a:spcPct val="110000"/>
              </a:lnSpc>
              <a:spcBef>
                <a:spcPts val="0"/>
              </a:spcBef>
              <a:spcAft>
                <a:spcPts val="0"/>
              </a:spcAft>
              <a:buClr>
                <a:srgbClr val="FE6200"/>
              </a:buClr>
              <a:buSzPct val="105000"/>
              <a:buFont typeface="Wingdings" pitchFamily="2" charset="2"/>
              <a:buAutoNum type="arabicParenBoth" startAt="3"/>
            </a:pPr>
            <a:endParaRPr lang="en-US" sz="2200" b="1" dirty="0">
              <a:solidFill>
                <a:srgbClr val="FE6200"/>
              </a:solidFill>
            </a:endParaRPr>
          </a:p>
        </p:txBody>
      </p:sp>
      <p:sp>
        <p:nvSpPr>
          <p:cNvPr id="42" name="TextBox 41">
            <a:extLst>
              <a:ext uri="{FF2B5EF4-FFF2-40B4-BE49-F238E27FC236}">
                <a16:creationId xmlns:a16="http://schemas.microsoft.com/office/drawing/2014/main" id="{63FDBC48-36D1-B740-A8FC-C7A31AA39D71}"/>
              </a:ext>
            </a:extLst>
          </p:cNvPr>
          <p:cNvSpPr txBox="1"/>
          <p:nvPr/>
        </p:nvSpPr>
        <p:spPr>
          <a:xfrm>
            <a:off x="366953" y="1221503"/>
            <a:ext cx="8410072" cy="1909866"/>
          </a:xfrm>
          <a:prstGeom prst="roundRect">
            <a:avLst>
              <a:gd name="adj" fmla="val 3822"/>
            </a:avLst>
          </a:prstGeom>
          <a:solidFill>
            <a:srgbClr val="7030A0">
              <a:alpha val="3000"/>
            </a:srgbClr>
          </a:solidFill>
          <a:ln w="38100">
            <a:solidFill>
              <a:srgbClr val="7030A0"/>
            </a:solidFill>
          </a:ln>
        </p:spPr>
        <p:txBody>
          <a:bodyPr wrap="square" rtlCol="0" anchor="t" anchorCtr="0">
            <a:noAutofit/>
          </a:bodyPr>
          <a:lstStyle/>
          <a:p>
            <a:pPr algn="r">
              <a:spcBef>
                <a:spcPts val="1200"/>
              </a:spcBef>
            </a:pPr>
            <a:endParaRPr lang="en-US" b="1" dirty="0">
              <a:solidFill>
                <a:srgbClr val="7030A0"/>
              </a:solidFill>
            </a:endParaRPr>
          </a:p>
        </p:txBody>
      </p:sp>
      <p:sp>
        <p:nvSpPr>
          <p:cNvPr id="43" name="TextBox 42">
            <a:extLst>
              <a:ext uri="{FF2B5EF4-FFF2-40B4-BE49-F238E27FC236}">
                <a16:creationId xmlns:a16="http://schemas.microsoft.com/office/drawing/2014/main" id="{26012F47-76F7-134A-8A14-86BF5961B16B}"/>
              </a:ext>
            </a:extLst>
          </p:cNvPr>
          <p:cNvSpPr txBox="1"/>
          <p:nvPr/>
        </p:nvSpPr>
        <p:spPr>
          <a:xfrm>
            <a:off x="366953" y="3310682"/>
            <a:ext cx="8410073" cy="947799"/>
          </a:xfrm>
          <a:prstGeom prst="roundRect">
            <a:avLst>
              <a:gd name="adj" fmla="val 4553"/>
            </a:avLst>
          </a:prstGeom>
          <a:solidFill>
            <a:srgbClr val="00B050">
              <a:alpha val="3000"/>
            </a:srgbClr>
          </a:solidFill>
          <a:ln w="38100">
            <a:solidFill>
              <a:srgbClr val="00B050"/>
            </a:solidFill>
          </a:ln>
        </p:spPr>
        <p:txBody>
          <a:bodyPr wrap="square" rtlCol="0" anchor="t" anchorCtr="0">
            <a:noAutofit/>
          </a:bodyPr>
          <a:lstStyle/>
          <a:p>
            <a:pPr algn="r"/>
            <a:endParaRPr lang="en-US" b="1" dirty="0">
              <a:solidFill>
                <a:srgbClr val="00B050"/>
              </a:solidFill>
            </a:endParaRPr>
          </a:p>
        </p:txBody>
      </p:sp>
      <p:sp>
        <p:nvSpPr>
          <p:cNvPr id="44" name="TextBox 43">
            <a:extLst>
              <a:ext uri="{FF2B5EF4-FFF2-40B4-BE49-F238E27FC236}">
                <a16:creationId xmlns:a16="http://schemas.microsoft.com/office/drawing/2014/main" id="{1A161E86-5513-4B43-A075-919C7ECE2438}"/>
              </a:ext>
            </a:extLst>
          </p:cNvPr>
          <p:cNvSpPr txBox="1"/>
          <p:nvPr/>
        </p:nvSpPr>
        <p:spPr>
          <a:xfrm>
            <a:off x="366951" y="4437793"/>
            <a:ext cx="8410073" cy="1966007"/>
          </a:xfrm>
          <a:prstGeom prst="roundRect">
            <a:avLst>
              <a:gd name="adj" fmla="val 4553"/>
            </a:avLst>
          </a:prstGeom>
          <a:solidFill>
            <a:srgbClr val="FE6200">
              <a:alpha val="3000"/>
            </a:srgbClr>
          </a:solidFill>
          <a:ln w="38100">
            <a:solidFill>
              <a:srgbClr val="FE6200"/>
            </a:solidFill>
          </a:ln>
        </p:spPr>
        <p:txBody>
          <a:bodyPr wrap="square" rtlCol="0" anchor="t" anchorCtr="0">
            <a:noAutofit/>
          </a:bodyPr>
          <a:lstStyle/>
          <a:p>
            <a:pPr algn="r"/>
            <a:endParaRPr lang="en-US" b="1" dirty="0">
              <a:solidFill>
                <a:srgbClr val="FE6200"/>
              </a:solidFill>
            </a:endParaRPr>
          </a:p>
        </p:txBody>
      </p:sp>
      <p:sp>
        <p:nvSpPr>
          <p:cNvPr id="3" name="Content Placeholder 2">
            <a:extLst>
              <a:ext uri="{FF2B5EF4-FFF2-40B4-BE49-F238E27FC236}">
                <a16:creationId xmlns:a16="http://schemas.microsoft.com/office/drawing/2014/main" id="{43E239AE-4B1B-6747-91D7-4F9A84D75891}"/>
              </a:ext>
            </a:extLst>
          </p:cNvPr>
          <p:cNvSpPr>
            <a:spLocks noGrp="1"/>
          </p:cNvSpPr>
          <p:nvPr>
            <p:ph idx="1"/>
          </p:nvPr>
        </p:nvSpPr>
        <p:spPr>
          <a:xfrm>
            <a:off x="366961" y="1233077"/>
            <a:ext cx="8410069" cy="5159149"/>
          </a:xfrm>
        </p:spPr>
        <p:txBody>
          <a:bodyPr numCol="1">
            <a:noAutofit/>
          </a:bodyPr>
          <a:lstStyle/>
          <a:p>
            <a:pPr marL="444500" indent="-306388">
              <a:lnSpc>
                <a:spcPct val="120000"/>
              </a:lnSpc>
              <a:spcBef>
                <a:spcPts val="0"/>
              </a:spcBef>
              <a:spcAft>
                <a:spcPts val="0"/>
              </a:spcAft>
              <a:buClr>
                <a:srgbClr val="7030A0"/>
              </a:buClr>
              <a:buSzPct val="100000"/>
              <a:buAutoNum type="arabicParenBoth"/>
            </a:pPr>
            <a:r>
              <a:rPr lang="en-US" sz="2100" b="1" dirty="0">
                <a:solidFill>
                  <a:srgbClr val="7030A0"/>
                </a:solidFill>
                <a:latin typeface="Calibri" panose="020F0502020204030204" pitchFamily="34" charset="0"/>
              </a:rPr>
              <a:t> </a:t>
            </a:r>
            <a:r>
              <a:rPr lang="en-US" sz="2100" b="1" dirty="0">
                <a:solidFill>
                  <a:srgbClr val="7030A0"/>
                </a:solidFill>
              </a:rPr>
              <a:t>Sequence-to-Graph (S2G) Mapping</a:t>
            </a:r>
          </a:p>
          <a:p>
            <a:pPr marL="495300" indent="-311150">
              <a:lnSpc>
                <a:spcPct val="120000"/>
              </a:lnSpc>
              <a:spcBef>
                <a:spcPts val="0"/>
              </a:spcBef>
              <a:spcAft>
                <a:spcPts val="0"/>
              </a:spcAft>
              <a:buClr>
                <a:srgbClr val="7030A0"/>
              </a:buClr>
            </a:pPr>
            <a:r>
              <a:rPr lang="en-US" b="1" dirty="0">
                <a:solidFill>
                  <a:srgbClr val="7A20C9"/>
                </a:solidFill>
                <a:latin typeface="Calibri" panose="020F0502020204030204" pitchFamily="34" charset="0"/>
              </a:rPr>
              <a:t>5.9×/106×</a:t>
            </a:r>
            <a:r>
              <a:rPr lang="en-US" dirty="0">
                <a:solidFill>
                  <a:srgbClr val="FE6200"/>
                </a:solidFill>
              </a:rPr>
              <a:t> </a:t>
            </a:r>
            <a:r>
              <a:rPr lang="en-US" dirty="0">
                <a:solidFill>
                  <a:schemeClr val="tx1"/>
                </a:solidFill>
              </a:rPr>
              <a:t>speedup, </a:t>
            </a:r>
            <a:r>
              <a:rPr lang="en-US" b="1" dirty="0">
                <a:solidFill>
                  <a:srgbClr val="7030A0"/>
                </a:solidFill>
                <a:latin typeface="Calibri" panose="020F0502020204030204" pitchFamily="34" charset="0"/>
              </a:rPr>
              <a:t>4.1×/3.0×</a:t>
            </a:r>
            <a:r>
              <a:rPr lang="en-US" dirty="0">
                <a:solidFill>
                  <a:srgbClr val="7A20C9"/>
                </a:solidFill>
              </a:rPr>
              <a:t> </a:t>
            </a:r>
            <a:r>
              <a:rPr lang="en-US" dirty="0">
                <a:solidFill>
                  <a:schemeClr val="tx1"/>
                </a:solidFill>
              </a:rPr>
              <a:t>less power than </a:t>
            </a:r>
            <a:r>
              <a:rPr lang="en-US" b="1" dirty="0" err="1">
                <a:solidFill>
                  <a:schemeClr val="tx1"/>
                </a:solidFill>
              </a:rPr>
              <a:t>GraphAligner</a:t>
            </a:r>
            <a:r>
              <a:rPr lang="en-US" b="1" dirty="0">
                <a:solidFill>
                  <a:schemeClr val="tx1"/>
                </a:solidFill>
              </a:rPr>
              <a:t> </a:t>
            </a:r>
            <a:r>
              <a:rPr lang="en-US" dirty="0">
                <a:solidFill>
                  <a:schemeClr val="tx1"/>
                </a:solidFill>
              </a:rPr>
              <a:t>for long and short reads, respectively </a:t>
            </a:r>
            <a:r>
              <a:rPr lang="en-US" sz="1600" dirty="0">
                <a:solidFill>
                  <a:schemeClr val="tx1"/>
                </a:solidFill>
              </a:rPr>
              <a:t>(state-of-the-art </a:t>
            </a:r>
            <a:r>
              <a:rPr lang="en-US" sz="1600" b="1" dirty="0">
                <a:solidFill>
                  <a:srgbClr val="0070C0"/>
                </a:solidFill>
              </a:rPr>
              <a:t>SW</a:t>
            </a:r>
            <a:r>
              <a:rPr lang="en-US" sz="1600" dirty="0">
                <a:solidFill>
                  <a:schemeClr val="tx1"/>
                </a:solidFill>
              </a:rPr>
              <a:t>)</a:t>
            </a:r>
          </a:p>
          <a:p>
            <a:pPr marL="495300" indent="-311150">
              <a:lnSpc>
                <a:spcPct val="120000"/>
              </a:lnSpc>
              <a:spcBef>
                <a:spcPts val="0"/>
              </a:spcBef>
              <a:spcAft>
                <a:spcPts val="0"/>
              </a:spcAft>
              <a:buClr>
                <a:srgbClr val="7030A0"/>
              </a:buClr>
            </a:pPr>
            <a:r>
              <a:rPr lang="en-US" b="1" dirty="0">
                <a:solidFill>
                  <a:srgbClr val="7A20C9"/>
                </a:solidFill>
                <a:latin typeface="Calibri" panose="020F0502020204030204" pitchFamily="34" charset="0"/>
              </a:rPr>
              <a:t>3.9×/742×</a:t>
            </a:r>
            <a:r>
              <a:rPr lang="en-US" dirty="0">
                <a:solidFill>
                  <a:srgbClr val="FE6200"/>
                </a:solidFill>
              </a:rPr>
              <a:t> </a:t>
            </a:r>
            <a:r>
              <a:rPr lang="en-US" dirty="0">
                <a:solidFill>
                  <a:schemeClr val="tx1"/>
                </a:solidFill>
              </a:rPr>
              <a:t>speedup, </a:t>
            </a:r>
            <a:r>
              <a:rPr lang="en-US" b="1" dirty="0">
                <a:solidFill>
                  <a:srgbClr val="7030A0"/>
                </a:solidFill>
                <a:latin typeface="Calibri" panose="020F0502020204030204" pitchFamily="34" charset="0"/>
              </a:rPr>
              <a:t>4.4×/3.2×</a:t>
            </a:r>
            <a:r>
              <a:rPr lang="en-US" dirty="0">
                <a:solidFill>
                  <a:srgbClr val="7A20C9"/>
                </a:solidFill>
              </a:rPr>
              <a:t> </a:t>
            </a:r>
            <a:r>
              <a:rPr lang="en-US" dirty="0">
                <a:solidFill>
                  <a:schemeClr val="tx1"/>
                </a:solidFill>
              </a:rPr>
              <a:t>less power than </a:t>
            </a:r>
            <a:r>
              <a:rPr lang="en-US" b="1" dirty="0">
                <a:solidFill>
                  <a:schemeClr val="tx1"/>
                </a:solidFill>
              </a:rPr>
              <a:t>vg </a:t>
            </a:r>
            <a:r>
              <a:rPr lang="en-US" dirty="0">
                <a:solidFill>
                  <a:schemeClr val="tx1"/>
                </a:solidFill>
              </a:rPr>
              <a:t>for long and short reads, respectively </a:t>
            </a:r>
            <a:r>
              <a:rPr lang="en-US" sz="1600" dirty="0">
                <a:solidFill>
                  <a:schemeClr val="tx1"/>
                </a:solidFill>
              </a:rPr>
              <a:t>(state-of-the-art </a:t>
            </a:r>
            <a:r>
              <a:rPr lang="en-US" sz="1600" b="1" dirty="0">
                <a:solidFill>
                  <a:srgbClr val="0070C0"/>
                </a:solidFill>
              </a:rPr>
              <a:t>SW</a:t>
            </a:r>
            <a:r>
              <a:rPr lang="en-US" sz="1600" dirty="0">
                <a:solidFill>
                  <a:schemeClr val="tx1"/>
                </a:solidFill>
              </a:rPr>
              <a:t>)</a:t>
            </a:r>
          </a:p>
          <a:p>
            <a:pPr marL="444500" indent="-306388">
              <a:lnSpc>
                <a:spcPct val="120000"/>
              </a:lnSpc>
              <a:spcBef>
                <a:spcPts val="2400"/>
              </a:spcBef>
              <a:spcAft>
                <a:spcPts val="0"/>
              </a:spcAft>
              <a:buClr>
                <a:srgbClr val="00B050"/>
              </a:buClr>
              <a:buSzPct val="100000"/>
              <a:buFont typeface="Wingdings" pitchFamily="2" charset="2"/>
              <a:buAutoNum type="arabicParenBoth" startAt="2"/>
            </a:pPr>
            <a:r>
              <a:rPr lang="en-US" sz="2100" b="1" dirty="0">
                <a:solidFill>
                  <a:srgbClr val="00B050"/>
                </a:solidFill>
                <a:latin typeface="Calibri" panose="020F0502020204030204" pitchFamily="34" charset="0"/>
              </a:rPr>
              <a:t> </a:t>
            </a:r>
            <a:r>
              <a:rPr lang="en-US" sz="2100" b="1" dirty="0">
                <a:solidFill>
                  <a:srgbClr val="00B050"/>
                </a:solidFill>
              </a:rPr>
              <a:t>Sequence-to-Graph (S2G) Alignment</a:t>
            </a:r>
          </a:p>
          <a:p>
            <a:pPr marL="495300" indent="-311150">
              <a:lnSpc>
                <a:spcPct val="120000"/>
              </a:lnSpc>
              <a:spcBef>
                <a:spcPts val="0"/>
              </a:spcBef>
              <a:spcAft>
                <a:spcPts val="0"/>
              </a:spcAft>
              <a:buClr>
                <a:srgbClr val="00B050"/>
              </a:buClr>
            </a:pPr>
            <a:r>
              <a:rPr lang="en-US" b="1" dirty="0">
                <a:solidFill>
                  <a:srgbClr val="00B050"/>
                </a:solidFill>
                <a:latin typeface="Calibri" panose="020F0502020204030204" pitchFamily="34" charset="0"/>
              </a:rPr>
              <a:t>41×–539×</a:t>
            </a:r>
            <a:r>
              <a:rPr lang="en-US" dirty="0">
                <a:solidFill>
                  <a:schemeClr val="tx1"/>
                </a:solidFill>
                <a:latin typeface="Calibri" panose="020F0502020204030204" pitchFamily="34" charset="0"/>
              </a:rPr>
              <a:t> speedup over </a:t>
            </a:r>
            <a:r>
              <a:rPr lang="en-US" b="1" dirty="0" err="1">
                <a:solidFill>
                  <a:schemeClr val="tx1"/>
                </a:solidFill>
              </a:rPr>
              <a:t>PaSGAL</a:t>
            </a:r>
            <a:r>
              <a:rPr lang="en-US" b="1" dirty="0">
                <a:solidFill>
                  <a:schemeClr val="tx1"/>
                </a:solidFill>
              </a:rPr>
              <a:t> </a:t>
            </a:r>
            <a:r>
              <a:rPr lang="en-US" dirty="0">
                <a:solidFill>
                  <a:schemeClr val="tx1"/>
                </a:solidFill>
              </a:rPr>
              <a:t>with AVX-</a:t>
            </a:r>
            <a:r>
              <a:rPr lang="en-US" dirty="0">
                <a:solidFill>
                  <a:schemeClr val="tx1"/>
                </a:solidFill>
                <a:latin typeface="Calibri" panose="020F0502020204030204" pitchFamily="34" charset="0"/>
              </a:rPr>
              <a:t>512</a:t>
            </a:r>
            <a:r>
              <a:rPr lang="en-US" dirty="0">
                <a:solidFill>
                  <a:schemeClr val="tx1"/>
                </a:solidFill>
              </a:rPr>
              <a:t> support</a:t>
            </a:r>
            <a:r>
              <a:rPr lang="en-US" b="1" dirty="0">
                <a:solidFill>
                  <a:schemeClr val="tx1"/>
                </a:solidFill>
              </a:rPr>
              <a:t> </a:t>
            </a:r>
            <a:r>
              <a:rPr lang="en-US" sz="1600" dirty="0">
                <a:solidFill>
                  <a:schemeClr val="tx1"/>
                </a:solidFill>
              </a:rPr>
              <a:t>(state-of-the-art </a:t>
            </a:r>
            <a:r>
              <a:rPr lang="en-US" sz="1600" b="1" dirty="0">
                <a:solidFill>
                  <a:srgbClr val="0070C0"/>
                </a:solidFill>
              </a:rPr>
              <a:t>SW</a:t>
            </a:r>
            <a:r>
              <a:rPr lang="en-US" sz="1600" dirty="0">
                <a:solidFill>
                  <a:schemeClr val="tx1"/>
                </a:solidFill>
              </a:rPr>
              <a:t>)</a:t>
            </a:r>
            <a:endParaRPr lang="en-US" sz="1600" b="1" dirty="0">
              <a:solidFill>
                <a:srgbClr val="00B050"/>
              </a:solidFill>
            </a:endParaRPr>
          </a:p>
          <a:p>
            <a:pPr marL="444500" indent="-306388">
              <a:lnSpc>
                <a:spcPct val="120000"/>
              </a:lnSpc>
              <a:spcBef>
                <a:spcPts val="3000"/>
              </a:spcBef>
              <a:spcAft>
                <a:spcPts val="0"/>
              </a:spcAft>
              <a:buClr>
                <a:srgbClr val="FE6200"/>
              </a:buClr>
              <a:buSzPct val="100000"/>
              <a:buFont typeface="Wingdings" pitchFamily="2" charset="2"/>
              <a:buAutoNum type="arabicParenBoth" startAt="3"/>
            </a:pPr>
            <a:r>
              <a:rPr lang="en-US" sz="2100" b="1" dirty="0">
                <a:solidFill>
                  <a:srgbClr val="FE6200"/>
                </a:solidFill>
                <a:latin typeface="Calibri" panose="020F0502020204030204" pitchFamily="34" charset="0"/>
              </a:rPr>
              <a:t> </a:t>
            </a:r>
            <a:r>
              <a:rPr lang="en-US" sz="2100" b="1" dirty="0">
                <a:solidFill>
                  <a:srgbClr val="FE6200"/>
                </a:solidFill>
              </a:rPr>
              <a:t>Sequence-to-Sequence (S2S) Alignment</a:t>
            </a:r>
          </a:p>
          <a:p>
            <a:pPr marL="495300" indent="-311150">
              <a:lnSpc>
                <a:spcPct val="120000"/>
              </a:lnSpc>
              <a:spcBef>
                <a:spcPts val="0"/>
              </a:spcBef>
              <a:spcAft>
                <a:spcPts val="0"/>
              </a:spcAft>
              <a:buClr>
                <a:srgbClr val="FE6200"/>
              </a:buClr>
            </a:pPr>
            <a:r>
              <a:rPr lang="en-US" b="1" dirty="0">
                <a:solidFill>
                  <a:srgbClr val="FE6200"/>
                </a:solidFill>
                <a:latin typeface="Calibri" panose="020F0502020204030204" pitchFamily="34" charset="0"/>
              </a:rPr>
              <a:t>1.2×/4.8× </a:t>
            </a:r>
            <a:r>
              <a:rPr lang="en-US" dirty="0">
                <a:solidFill>
                  <a:schemeClr val="tx1"/>
                </a:solidFill>
                <a:latin typeface="Calibri" panose="020F0502020204030204" pitchFamily="34" charset="0"/>
              </a:rPr>
              <a:t>higher throughput than </a:t>
            </a:r>
            <a:r>
              <a:rPr lang="en-US" b="1" dirty="0">
                <a:solidFill>
                  <a:schemeClr val="tx1"/>
                </a:solidFill>
                <a:latin typeface="Calibri" panose="020F0502020204030204" pitchFamily="34" charset="0"/>
              </a:rPr>
              <a:t>GenASM</a:t>
            </a:r>
            <a:r>
              <a:rPr lang="en-US" dirty="0">
                <a:solidFill>
                  <a:schemeClr val="tx1"/>
                </a:solidFill>
                <a:latin typeface="Calibri" panose="020F0502020204030204" pitchFamily="34" charset="0"/>
              </a:rPr>
              <a:t> and </a:t>
            </a:r>
            <a:r>
              <a:rPr lang="en-US" b="1" dirty="0">
                <a:solidFill>
                  <a:schemeClr val="tx1"/>
                </a:solidFill>
                <a:latin typeface="Calibri" panose="020F0502020204030204" pitchFamily="34" charset="0"/>
              </a:rPr>
              <a:t>GACT of Darwin </a:t>
            </a:r>
            <a:r>
              <a:rPr lang="en-US" dirty="0">
                <a:solidFill>
                  <a:schemeClr val="tx1"/>
                </a:solidFill>
                <a:latin typeface="Calibri" panose="020F0502020204030204" pitchFamily="34" charset="0"/>
              </a:rPr>
              <a:t>for long reads</a:t>
            </a:r>
            <a:r>
              <a:rPr lang="en-US" b="1" dirty="0">
                <a:solidFill>
                  <a:schemeClr val="tx1"/>
                </a:solidFill>
              </a:rPr>
              <a:t> </a:t>
            </a:r>
            <a:r>
              <a:rPr lang="en-US" sz="1600" dirty="0">
                <a:solidFill>
                  <a:schemeClr val="tx1"/>
                </a:solidFill>
              </a:rPr>
              <a:t>(state-of-the-art </a:t>
            </a:r>
            <a:r>
              <a:rPr lang="en-US" sz="1600" b="1" dirty="0">
                <a:solidFill>
                  <a:srgbClr val="C00000"/>
                </a:solidFill>
                <a:latin typeface="Calibri" panose="020F0502020204030204" pitchFamily="34" charset="0"/>
              </a:rPr>
              <a:t>HW</a:t>
            </a:r>
            <a:r>
              <a:rPr lang="en-US" sz="1600" dirty="0">
                <a:solidFill>
                  <a:schemeClr val="tx1"/>
                </a:solidFill>
              </a:rPr>
              <a:t>)</a:t>
            </a:r>
          </a:p>
          <a:p>
            <a:pPr marL="495300" indent="-311150">
              <a:lnSpc>
                <a:spcPct val="120000"/>
              </a:lnSpc>
              <a:spcBef>
                <a:spcPts val="0"/>
              </a:spcBef>
              <a:spcAft>
                <a:spcPts val="0"/>
              </a:spcAft>
              <a:buClr>
                <a:srgbClr val="FE6200"/>
              </a:buClr>
            </a:pPr>
            <a:r>
              <a:rPr lang="en-US" b="1" dirty="0">
                <a:solidFill>
                  <a:srgbClr val="FE6200"/>
                </a:solidFill>
                <a:latin typeface="Calibri" panose="020F0502020204030204" pitchFamily="34" charset="0"/>
              </a:rPr>
              <a:t>1.3×/2.4× </a:t>
            </a:r>
            <a:r>
              <a:rPr lang="en-US" dirty="0">
                <a:solidFill>
                  <a:schemeClr val="tx1"/>
                </a:solidFill>
                <a:latin typeface="Calibri" panose="020F0502020204030204" pitchFamily="34" charset="0"/>
              </a:rPr>
              <a:t>higher throughput than </a:t>
            </a:r>
            <a:r>
              <a:rPr lang="en-US" b="1" dirty="0">
                <a:solidFill>
                  <a:schemeClr val="tx1"/>
                </a:solidFill>
                <a:latin typeface="Calibri" panose="020F0502020204030204" pitchFamily="34" charset="0"/>
              </a:rPr>
              <a:t>GenASM</a:t>
            </a:r>
            <a:r>
              <a:rPr lang="en-US" dirty="0">
                <a:solidFill>
                  <a:schemeClr val="tx1"/>
                </a:solidFill>
                <a:latin typeface="Calibri" panose="020F0502020204030204" pitchFamily="34" charset="0"/>
              </a:rPr>
              <a:t> and </a:t>
            </a:r>
            <a:r>
              <a:rPr lang="en-US" b="1" dirty="0">
                <a:solidFill>
                  <a:schemeClr val="tx1"/>
                </a:solidFill>
                <a:latin typeface="Calibri" panose="020F0502020204030204" pitchFamily="34" charset="0"/>
              </a:rPr>
              <a:t>SillaX of </a:t>
            </a:r>
            <a:r>
              <a:rPr lang="en-US" b="1" dirty="0" err="1">
                <a:solidFill>
                  <a:schemeClr val="tx1"/>
                </a:solidFill>
                <a:latin typeface="Calibri" panose="020F0502020204030204" pitchFamily="34" charset="0"/>
              </a:rPr>
              <a:t>GenAX</a:t>
            </a:r>
            <a:r>
              <a:rPr lang="en-US" b="1" dirty="0">
                <a:solidFill>
                  <a:schemeClr val="tx1"/>
                </a:solidFill>
                <a:latin typeface="Calibri" panose="020F0502020204030204" pitchFamily="34" charset="0"/>
              </a:rPr>
              <a:t> </a:t>
            </a:r>
            <a:r>
              <a:rPr lang="en-US" dirty="0">
                <a:solidFill>
                  <a:schemeClr val="tx1"/>
                </a:solidFill>
                <a:latin typeface="Calibri" panose="020F0502020204030204" pitchFamily="34" charset="0"/>
              </a:rPr>
              <a:t>for short reads</a:t>
            </a:r>
            <a:r>
              <a:rPr lang="en-US" b="1" dirty="0">
                <a:solidFill>
                  <a:schemeClr val="tx1"/>
                </a:solidFill>
              </a:rPr>
              <a:t> </a:t>
            </a:r>
            <a:r>
              <a:rPr lang="en-US" sz="1600" dirty="0">
                <a:solidFill>
                  <a:schemeClr val="tx1"/>
                </a:solidFill>
              </a:rPr>
              <a:t>(state-of-the-art </a:t>
            </a:r>
            <a:r>
              <a:rPr lang="en-US" sz="1600" b="1" dirty="0">
                <a:solidFill>
                  <a:srgbClr val="C00000"/>
                </a:solidFill>
                <a:latin typeface="Calibri" panose="020F0502020204030204" pitchFamily="34" charset="0"/>
              </a:rPr>
              <a:t>HW</a:t>
            </a:r>
            <a:r>
              <a:rPr lang="en-US" sz="1600" dirty="0">
                <a:solidFill>
                  <a:schemeClr val="tx1"/>
                </a:solidFill>
              </a:rPr>
              <a:t>)</a:t>
            </a:r>
          </a:p>
        </p:txBody>
      </p:sp>
    </p:spTree>
    <p:custDataLst>
      <p:tags r:id="rId1"/>
    </p:custDataLst>
    <p:extLst>
      <p:ext uri="{BB962C8B-B14F-4D97-AF65-F5344CB8AC3E}">
        <p14:creationId xmlns:p14="http://schemas.microsoft.com/office/powerpoint/2010/main" val="2323502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3" grpId="0" animBg="1"/>
      <p:bldP spid="44"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E5ECFC-059E-BD4D-BA5A-FFABF3616A27}"/>
              </a:ext>
            </a:extLst>
          </p:cNvPr>
          <p:cNvSpPr>
            <a:spLocks noGrp="1"/>
          </p:cNvSpPr>
          <p:nvPr>
            <p:ph type="title"/>
          </p:nvPr>
        </p:nvSpPr>
        <p:spPr/>
        <p:txBody>
          <a:bodyPr>
            <a:normAutofit fontScale="90000"/>
          </a:bodyPr>
          <a:lstStyle/>
          <a:p>
            <a:r>
              <a:rPr lang="en-US" dirty="0"/>
              <a:t>Additional Details in the Paper</a:t>
            </a:r>
          </a:p>
        </p:txBody>
      </p:sp>
      <p:sp>
        <p:nvSpPr>
          <p:cNvPr id="3" name="Content Placeholder 2">
            <a:extLst>
              <a:ext uri="{FF2B5EF4-FFF2-40B4-BE49-F238E27FC236}">
                <a16:creationId xmlns:a16="http://schemas.microsoft.com/office/drawing/2014/main" id="{8CDF7148-7833-1341-B69C-2C566B679BFD}"/>
              </a:ext>
            </a:extLst>
          </p:cNvPr>
          <p:cNvSpPr>
            <a:spLocks noGrp="1"/>
          </p:cNvSpPr>
          <p:nvPr>
            <p:ph idx="1"/>
          </p:nvPr>
        </p:nvSpPr>
        <p:spPr/>
        <p:txBody>
          <a:bodyPr>
            <a:noAutofit/>
          </a:bodyPr>
          <a:lstStyle/>
          <a:p>
            <a:pPr marL="549275" indent="-398463">
              <a:lnSpc>
                <a:spcPct val="120000"/>
              </a:lnSpc>
              <a:spcBef>
                <a:spcPts val="900"/>
              </a:spcBef>
              <a:spcAft>
                <a:spcPts val="900"/>
              </a:spcAft>
            </a:pPr>
            <a:r>
              <a:rPr lang="en-US" sz="2400" dirty="0"/>
              <a:t>Details of the </a:t>
            </a:r>
            <a:r>
              <a:rPr lang="en-US" sz="2400" b="1" dirty="0">
                <a:solidFill>
                  <a:srgbClr val="0070C0"/>
                </a:solidFill>
              </a:rPr>
              <a:t>pre-processing steps of SeGraM</a:t>
            </a:r>
          </a:p>
          <a:p>
            <a:pPr marL="549275" indent="-398463">
              <a:lnSpc>
                <a:spcPct val="120000"/>
              </a:lnSpc>
              <a:spcBef>
                <a:spcPts val="900"/>
              </a:spcBef>
              <a:spcAft>
                <a:spcPts val="900"/>
              </a:spcAft>
            </a:pPr>
            <a:r>
              <a:rPr lang="en-US" sz="2400" dirty="0"/>
              <a:t>Details of the </a:t>
            </a:r>
            <a:r>
              <a:rPr lang="en-US" sz="2400" b="1" dirty="0">
                <a:solidFill>
                  <a:srgbClr val="0070C0"/>
                </a:solidFill>
              </a:rPr>
              <a:t>MinSeed and BitAlign algorithms</a:t>
            </a:r>
          </a:p>
          <a:p>
            <a:pPr marL="549275" indent="-398463">
              <a:lnSpc>
                <a:spcPct val="120000"/>
              </a:lnSpc>
              <a:spcBef>
                <a:spcPts val="900"/>
              </a:spcBef>
              <a:spcAft>
                <a:spcPts val="900"/>
              </a:spcAft>
            </a:pPr>
            <a:r>
              <a:rPr lang="en-US" sz="2400" b="1" dirty="0">
                <a:solidFill>
                  <a:srgbClr val="0070C0"/>
                </a:solidFill>
              </a:rPr>
              <a:t>Bottleneck analysis </a:t>
            </a:r>
            <a:r>
              <a:rPr lang="en-US" sz="2400" dirty="0"/>
              <a:t>of the existing tools</a:t>
            </a:r>
          </a:p>
          <a:p>
            <a:pPr marL="549275" indent="-398463">
              <a:lnSpc>
                <a:spcPct val="120000"/>
              </a:lnSpc>
              <a:spcBef>
                <a:spcPts val="900"/>
              </a:spcBef>
              <a:spcAft>
                <a:spcPts val="900"/>
              </a:spcAft>
            </a:pPr>
            <a:r>
              <a:rPr lang="en-US" sz="2400" b="1" dirty="0">
                <a:solidFill>
                  <a:srgbClr val="0070C0"/>
                </a:solidFill>
              </a:rPr>
              <a:t>Evaluation methodology details                                                   </a:t>
            </a:r>
            <a:r>
              <a:rPr lang="en-US" sz="2400" dirty="0"/>
              <a:t>(datasets, baselines, performance model)</a:t>
            </a:r>
          </a:p>
          <a:p>
            <a:pPr marL="549275" indent="-398463">
              <a:lnSpc>
                <a:spcPct val="120000"/>
              </a:lnSpc>
              <a:spcBef>
                <a:spcPts val="900"/>
              </a:spcBef>
              <a:spcAft>
                <a:spcPts val="900"/>
              </a:spcAft>
            </a:pPr>
            <a:r>
              <a:rPr lang="en-US" sz="2400" b="1" dirty="0">
                <a:solidFill>
                  <a:srgbClr val="0070C0"/>
                </a:solidFill>
              </a:rPr>
              <a:t>Additional results </a:t>
            </a:r>
            <a:r>
              <a:rPr lang="en-US" sz="2400" dirty="0"/>
              <a:t>for the three evaluated use cases</a:t>
            </a:r>
          </a:p>
          <a:p>
            <a:pPr marL="549275" indent="-398463">
              <a:lnSpc>
                <a:spcPct val="120000"/>
              </a:lnSpc>
              <a:spcBef>
                <a:spcPts val="900"/>
              </a:spcBef>
              <a:spcAft>
                <a:spcPts val="900"/>
              </a:spcAft>
            </a:pPr>
            <a:r>
              <a:rPr lang="en-US" sz="2400" b="1" dirty="0">
                <a:solidFill>
                  <a:srgbClr val="0070C0"/>
                </a:solidFill>
              </a:rPr>
              <a:t>Sources of improvements in SeGraM                           </a:t>
            </a:r>
          </a:p>
          <a:p>
            <a:pPr marL="549275" indent="-398463">
              <a:lnSpc>
                <a:spcPct val="120000"/>
              </a:lnSpc>
              <a:spcBef>
                <a:spcPts val="900"/>
              </a:spcBef>
              <a:spcAft>
                <a:spcPts val="900"/>
              </a:spcAft>
            </a:pPr>
            <a:r>
              <a:rPr lang="en-US" sz="2400" b="1" dirty="0">
                <a:solidFill>
                  <a:srgbClr val="0070C0"/>
                </a:solidFill>
              </a:rPr>
              <a:t>Comparison of GenASM and SeGraM</a:t>
            </a:r>
          </a:p>
          <a:p>
            <a:pPr marL="549275" indent="-398463">
              <a:lnSpc>
                <a:spcPct val="120000"/>
              </a:lnSpc>
              <a:spcBef>
                <a:spcPts val="900"/>
              </a:spcBef>
              <a:spcAft>
                <a:spcPts val="900"/>
              </a:spcAft>
            </a:pPr>
            <a:endParaRPr lang="en-US" sz="2400" dirty="0"/>
          </a:p>
        </p:txBody>
      </p:sp>
      <p:sp>
        <p:nvSpPr>
          <p:cNvPr id="4" name="Slide Number Placeholder 3">
            <a:extLst>
              <a:ext uri="{FF2B5EF4-FFF2-40B4-BE49-F238E27FC236}">
                <a16:creationId xmlns:a16="http://schemas.microsoft.com/office/drawing/2014/main" id="{BACEBAC6-C6CC-8447-8BB5-38EE6E653D8A}"/>
              </a:ext>
            </a:extLst>
          </p:cNvPr>
          <p:cNvSpPr>
            <a:spLocks noGrp="1"/>
          </p:cNvSpPr>
          <p:nvPr>
            <p:ph type="sldNum" sz="quarter" idx="10"/>
          </p:nvPr>
        </p:nvSpPr>
        <p:spPr/>
        <p:txBody>
          <a:bodyPr/>
          <a:lstStyle/>
          <a:p>
            <a:fld id="{BE67019E-6B59-9444-A8F8-0CFAB6B6981D}" type="slidenum">
              <a:rPr lang="en-US" smtClean="0"/>
              <a:pPr/>
              <a:t>62</a:t>
            </a:fld>
            <a:endParaRPr lang="en-US" dirty="0"/>
          </a:p>
        </p:txBody>
      </p:sp>
    </p:spTree>
    <p:extLst>
      <p:ext uri="{BB962C8B-B14F-4D97-AF65-F5344CB8AC3E}">
        <p14:creationId xmlns:p14="http://schemas.microsoft.com/office/powerpoint/2010/main" val="179900445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C8C3D-B7CC-5341-AF65-C1B6B49BF658}"/>
              </a:ext>
            </a:extLst>
          </p:cNvPr>
          <p:cNvSpPr>
            <a:spLocks noGrp="1"/>
          </p:cNvSpPr>
          <p:nvPr>
            <p:ph type="title"/>
          </p:nvPr>
        </p:nvSpPr>
        <p:spPr>
          <a:xfrm>
            <a:off x="366963" y="257434"/>
            <a:ext cx="8410073" cy="753467"/>
          </a:xfrm>
        </p:spPr>
        <p:txBody>
          <a:bodyPr>
            <a:normAutofit fontScale="90000"/>
          </a:bodyPr>
          <a:lstStyle/>
          <a:p>
            <a:r>
              <a:rPr lang="en-US" dirty="0"/>
              <a:t>Summary of SeGraM</a:t>
            </a:r>
          </a:p>
        </p:txBody>
      </p:sp>
      <p:sp>
        <p:nvSpPr>
          <p:cNvPr id="3" name="Content Placeholder 2">
            <a:extLst>
              <a:ext uri="{FF2B5EF4-FFF2-40B4-BE49-F238E27FC236}">
                <a16:creationId xmlns:a16="http://schemas.microsoft.com/office/drawing/2014/main" id="{83F9428F-C0C0-6A44-BBF7-1EF5C83C5A47}"/>
              </a:ext>
            </a:extLst>
          </p:cNvPr>
          <p:cNvSpPr>
            <a:spLocks noGrp="1"/>
          </p:cNvSpPr>
          <p:nvPr>
            <p:ph idx="1"/>
          </p:nvPr>
        </p:nvSpPr>
        <p:spPr>
          <a:xfrm>
            <a:off x="366963" y="1084539"/>
            <a:ext cx="8410073" cy="5275384"/>
          </a:xfrm>
        </p:spPr>
        <p:txBody>
          <a:bodyPr>
            <a:noAutofit/>
          </a:bodyPr>
          <a:lstStyle/>
          <a:p>
            <a:pPr marL="179387" indent="0">
              <a:lnSpc>
                <a:spcPct val="100000"/>
              </a:lnSpc>
              <a:spcBef>
                <a:spcPts val="0"/>
              </a:spcBef>
              <a:spcAft>
                <a:spcPts val="0"/>
              </a:spcAft>
              <a:buNone/>
            </a:pPr>
            <a:r>
              <a:rPr lang="en-US" sz="1900" b="1" dirty="0">
                <a:solidFill>
                  <a:srgbClr val="C00000"/>
                </a:solidFill>
              </a:rPr>
              <a:t>Problem: </a:t>
            </a:r>
          </a:p>
          <a:p>
            <a:pPr lvl="1" indent="-215900">
              <a:lnSpc>
                <a:spcPct val="100000"/>
              </a:lnSpc>
              <a:spcBef>
                <a:spcPts val="0"/>
              </a:spcBef>
              <a:spcAft>
                <a:spcPts val="0"/>
              </a:spcAft>
              <a:buClr>
                <a:srgbClr val="C00000"/>
              </a:buClr>
            </a:pPr>
            <a:r>
              <a:rPr lang="en-US" sz="1900" dirty="0">
                <a:solidFill>
                  <a:schemeClr val="tx1"/>
                </a:solidFill>
              </a:rPr>
              <a:t>Sequence-to-sequence (S2S) mapping causes </a:t>
            </a:r>
            <a:r>
              <a:rPr lang="en-US" sz="1900" dirty="0">
                <a:solidFill>
                  <a:srgbClr val="C00000"/>
                </a:solidFill>
              </a:rPr>
              <a:t>reference bias</a:t>
            </a:r>
          </a:p>
          <a:p>
            <a:pPr lvl="1" indent="-215900">
              <a:lnSpc>
                <a:spcPct val="100000"/>
              </a:lnSpc>
              <a:spcBef>
                <a:spcPts val="0"/>
              </a:spcBef>
              <a:spcAft>
                <a:spcPts val="0"/>
              </a:spcAft>
              <a:buClr>
                <a:srgbClr val="C00000"/>
              </a:buClr>
            </a:pPr>
            <a:r>
              <a:rPr lang="en-US" sz="1900" dirty="0">
                <a:solidFill>
                  <a:schemeClr val="tx1"/>
                </a:solidFill>
              </a:rPr>
              <a:t>Recent works replace the linear reference sequence with a graph-based representation of the reference genome</a:t>
            </a:r>
          </a:p>
          <a:p>
            <a:pPr lvl="1" indent="-215900">
              <a:lnSpc>
                <a:spcPct val="100000"/>
              </a:lnSpc>
              <a:spcBef>
                <a:spcPts val="0"/>
              </a:spcBef>
              <a:spcAft>
                <a:spcPts val="0"/>
              </a:spcAft>
              <a:buClr>
                <a:srgbClr val="C00000"/>
              </a:buClr>
            </a:pPr>
            <a:r>
              <a:rPr lang="en-US" sz="1900" dirty="0">
                <a:solidFill>
                  <a:schemeClr val="tx1"/>
                </a:solidFill>
              </a:rPr>
              <a:t>Sequence-to-graph (S2G) mapping is </a:t>
            </a:r>
            <a:r>
              <a:rPr lang="en-US" sz="1900" dirty="0">
                <a:solidFill>
                  <a:srgbClr val="C00000"/>
                </a:solidFill>
              </a:rPr>
              <a:t>a more difficult computational problem, with a much smaller number of practical software tools </a:t>
            </a:r>
          </a:p>
          <a:p>
            <a:pPr marL="171450" lvl="1" indent="0">
              <a:lnSpc>
                <a:spcPct val="100000"/>
              </a:lnSpc>
              <a:spcBef>
                <a:spcPts val="1200"/>
              </a:spcBef>
              <a:spcAft>
                <a:spcPts val="0"/>
              </a:spcAft>
              <a:buClr>
                <a:srgbClr val="C00000"/>
              </a:buClr>
              <a:buNone/>
            </a:pPr>
            <a:r>
              <a:rPr lang="en-US" sz="1900" b="1" dirty="0">
                <a:solidFill>
                  <a:srgbClr val="0070C0"/>
                </a:solidFill>
              </a:rPr>
              <a:t>Key Contributions: </a:t>
            </a:r>
          </a:p>
          <a:p>
            <a:pPr lvl="1" indent="-215900">
              <a:lnSpc>
                <a:spcPct val="100000"/>
              </a:lnSpc>
              <a:spcBef>
                <a:spcPts val="0"/>
              </a:spcBef>
              <a:spcAft>
                <a:spcPts val="0"/>
              </a:spcAft>
              <a:buClr>
                <a:srgbClr val="0070C0"/>
              </a:buClr>
            </a:pPr>
            <a:r>
              <a:rPr lang="en-US" sz="1900" dirty="0">
                <a:solidFill>
                  <a:srgbClr val="0070C0"/>
                </a:solidFill>
              </a:rPr>
              <a:t>SeGraM: </a:t>
            </a:r>
            <a:r>
              <a:rPr lang="en-US" sz="1900" i="1" dirty="0">
                <a:solidFill>
                  <a:schemeClr val="tx1"/>
                </a:solidFill>
              </a:rPr>
              <a:t>Universal algorithm/hardware co-designed genomic mapping accelerator that supports both S2G and S2S mapping</a:t>
            </a:r>
            <a:endParaRPr lang="en-US" sz="1900" dirty="0">
              <a:solidFill>
                <a:srgbClr val="0070C0"/>
              </a:solidFill>
            </a:endParaRPr>
          </a:p>
          <a:p>
            <a:pPr marL="935038" lvl="2" indent="-217488">
              <a:lnSpc>
                <a:spcPct val="100000"/>
              </a:lnSpc>
              <a:spcBef>
                <a:spcPts val="0"/>
              </a:spcBef>
              <a:spcAft>
                <a:spcPts val="0"/>
              </a:spcAft>
              <a:buClr>
                <a:srgbClr val="0070C0"/>
              </a:buClr>
            </a:pPr>
            <a:r>
              <a:rPr lang="en-US" sz="1900" dirty="0" err="1">
                <a:solidFill>
                  <a:srgbClr val="0070C0"/>
                </a:solidFill>
              </a:rPr>
              <a:t>MinSeed</a:t>
            </a:r>
            <a:r>
              <a:rPr lang="en-US" sz="1900" dirty="0">
                <a:solidFill>
                  <a:srgbClr val="0070C0"/>
                </a:solidFill>
              </a:rPr>
              <a:t>:</a:t>
            </a:r>
            <a:r>
              <a:rPr lang="en-US" sz="1900" i="1" dirty="0">
                <a:solidFill>
                  <a:srgbClr val="0070C0"/>
                </a:solidFill>
              </a:rPr>
              <a:t> </a:t>
            </a:r>
            <a:r>
              <a:rPr lang="en-US" sz="1900" i="1" dirty="0">
                <a:solidFill>
                  <a:schemeClr val="tx1"/>
                </a:solidFill>
              </a:rPr>
              <a:t>First</a:t>
            </a:r>
            <a:r>
              <a:rPr lang="en-US" sz="1900" dirty="0"/>
              <a:t> </a:t>
            </a:r>
            <a:r>
              <a:rPr lang="en-US" sz="1900" dirty="0">
                <a:solidFill>
                  <a:schemeClr val="tx1"/>
                </a:solidFill>
              </a:rPr>
              <a:t>minimizer-based seeding accelerator</a:t>
            </a:r>
          </a:p>
          <a:p>
            <a:pPr marL="935038" lvl="2" indent="-217488">
              <a:lnSpc>
                <a:spcPct val="100000"/>
              </a:lnSpc>
              <a:spcBef>
                <a:spcPts val="0"/>
              </a:spcBef>
              <a:spcAft>
                <a:spcPts val="0"/>
              </a:spcAft>
              <a:buClr>
                <a:srgbClr val="0070C0"/>
              </a:buClr>
            </a:pPr>
            <a:r>
              <a:rPr lang="en-US" sz="1900" dirty="0">
                <a:solidFill>
                  <a:srgbClr val="0070C0"/>
                </a:solidFill>
              </a:rPr>
              <a:t>BitAlign: </a:t>
            </a:r>
            <a:r>
              <a:rPr lang="en-US" sz="1900" i="1" dirty="0">
                <a:solidFill>
                  <a:schemeClr val="tx1"/>
                </a:solidFill>
              </a:rPr>
              <a:t>First</a:t>
            </a:r>
            <a:r>
              <a:rPr lang="en-US" sz="1900" dirty="0"/>
              <a:t> </a:t>
            </a:r>
            <a:r>
              <a:rPr lang="en-US" sz="1900" dirty="0">
                <a:solidFill>
                  <a:schemeClr val="tx1"/>
                </a:solidFill>
              </a:rPr>
              <a:t>sequence-to-graph alignment accelerator based upon our new bitvector-based, highly-parallel algorithm</a:t>
            </a:r>
          </a:p>
          <a:p>
            <a:pPr marL="179387" indent="0">
              <a:lnSpc>
                <a:spcPct val="100000"/>
              </a:lnSpc>
              <a:spcAft>
                <a:spcPts val="0"/>
              </a:spcAft>
              <a:buNone/>
            </a:pPr>
            <a:r>
              <a:rPr lang="en-US" sz="1900" b="1" dirty="0">
                <a:solidFill>
                  <a:srgbClr val="00B050"/>
                </a:solidFill>
              </a:rPr>
              <a:t>Key Results: </a:t>
            </a:r>
          </a:p>
          <a:p>
            <a:pPr lvl="1" indent="-215900">
              <a:lnSpc>
                <a:spcPct val="100000"/>
              </a:lnSpc>
              <a:spcBef>
                <a:spcPts val="0"/>
              </a:spcBef>
              <a:spcAft>
                <a:spcPts val="0"/>
              </a:spcAft>
              <a:buClr>
                <a:srgbClr val="0070C0"/>
              </a:buClr>
            </a:pPr>
            <a:r>
              <a:rPr lang="en-US" sz="1900" dirty="0">
                <a:solidFill>
                  <a:srgbClr val="00B050"/>
                </a:solidFill>
              </a:rPr>
              <a:t>SeGraM provides greatly higher throughput and lower power consumption </a:t>
            </a:r>
            <a:r>
              <a:rPr lang="en-US" sz="1900" dirty="0">
                <a:solidFill>
                  <a:schemeClr val="tx1"/>
                </a:solidFill>
              </a:rPr>
              <a:t>compared to state-of-the-art SW tools for S2G mapping</a:t>
            </a:r>
          </a:p>
          <a:p>
            <a:pPr lvl="1" indent="-215900">
              <a:lnSpc>
                <a:spcPct val="100000"/>
              </a:lnSpc>
              <a:spcBef>
                <a:spcPts val="0"/>
              </a:spcBef>
              <a:spcAft>
                <a:spcPts val="0"/>
              </a:spcAft>
              <a:buClr>
                <a:srgbClr val="0070C0"/>
              </a:buClr>
            </a:pPr>
            <a:r>
              <a:rPr lang="en-US" sz="1900" dirty="0">
                <a:solidFill>
                  <a:srgbClr val="00B050"/>
                </a:solidFill>
              </a:rPr>
              <a:t>BitAlign significantly outperforms</a:t>
            </a:r>
            <a:r>
              <a:rPr lang="en-US" sz="1900" dirty="0">
                <a:solidFill>
                  <a:schemeClr val="tx1"/>
                </a:solidFill>
              </a:rPr>
              <a:t> a state-of-the-art S2G alignment tool and three state-of-the-art HW solutions for S2S alignment</a:t>
            </a:r>
          </a:p>
        </p:txBody>
      </p:sp>
      <p:sp>
        <p:nvSpPr>
          <p:cNvPr id="4" name="Slide Number Placeholder 3">
            <a:extLst>
              <a:ext uri="{FF2B5EF4-FFF2-40B4-BE49-F238E27FC236}">
                <a16:creationId xmlns:a16="http://schemas.microsoft.com/office/drawing/2014/main" id="{DBC85339-0960-2D4F-9702-117C5339C907}"/>
              </a:ext>
            </a:extLst>
          </p:cNvPr>
          <p:cNvSpPr>
            <a:spLocks noGrp="1"/>
          </p:cNvSpPr>
          <p:nvPr>
            <p:ph type="sldNum" sz="quarter" idx="10"/>
          </p:nvPr>
        </p:nvSpPr>
        <p:spPr/>
        <p:txBody>
          <a:bodyPr/>
          <a:lstStyle/>
          <a:p>
            <a:fld id="{BE67019E-6B59-9444-A8F8-0CFAB6B6981D}" type="slidenum">
              <a:rPr lang="en-US" smtClean="0"/>
              <a:pPr/>
              <a:t>63</a:t>
            </a:fld>
            <a:endParaRPr lang="en-US" dirty="0"/>
          </a:p>
        </p:txBody>
      </p:sp>
    </p:spTree>
    <p:custDataLst>
      <p:tags r:id="rId1"/>
    </p:custDataLst>
    <p:extLst>
      <p:ext uri="{BB962C8B-B14F-4D97-AF65-F5344CB8AC3E}">
        <p14:creationId xmlns:p14="http://schemas.microsoft.com/office/powerpoint/2010/main" val="4166861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BA362F-985E-439D-958E-8E50ACB296A8}"/>
              </a:ext>
            </a:extLst>
          </p:cNvPr>
          <p:cNvSpPr>
            <a:spLocks noGrp="1"/>
          </p:cNvSpPr>
          <p:nvPr>
            <p:ph type="title"/>
          </p:nvPr>
        </p:nvSpPr>
        <p:spPr/>
        <p:txBody>
          <a:bodyPr>
            <a:normAutofit fontScale="90000"/>
          </a:bodyPr>
          <a:lstStyle/>
          <a:p>
            <a:r>
              <a:rPr lang="en-US" dirty="0"/>
              <a:t>SeGraM [ISCA </a:t>
            </a:r>
            <a:r>
              <a:rPr lang="en-US" dirty="0">
                <a:latin typeface="Calibri" panose="020F0502020204030204" pitchFamily="34" charset="0"/>
              </a:rPr>
              <a:t>2022</a:t>
            </a:r>
            <a:r>
              <a:rPr lang="en-US" dirty="0"/>
              <a:t>]</a:t>
            </a:r>
          </a:p>
        </p:txBody>
      </p:sp>
      <p:sp>
        <p:nvSpPr>
          <p:cNvPr id="4" name="Slide Number Placeholder 3">
            <a:extLst>
              <a:ext uri="{FF2B5EF4-FFF2-40B4-BE49-F238E27FC236}">
                <a16:creationId xmlns:a16="http://schemas.microsoft.com/office/drawing/2014/main" id="{E990F21F-A1B5-448C-8063-F4FEC661B1A0}"/>
              </a:ext>
            </a:extLst>
          </p:cNvPr>
          <p:cNvSpPr>
            <a:spLocks noGrp="1"/>
          </p:cNvSpPr>
          <p:nvPr>
            <p:ph type="sldNum" sz="quarter" idx="10"/>
          </p:nvPr>
        </p:nvSpPr>
        <p:spPr/>
        <p:txBody>
          <a:bodyPr/>
          <a:lstStyle/>
          <a:p>
            <a:fld id="{BE67019E-6B59-9444-A8F8-0CFAB6B6981D}" type="slidenum">
              <a:rPr lang="en-US" smtClean="0"/>
              <a:pPr/>
              <a:t>64</a:t>
            </a:fld>
            <a:endParaRPr lang="en-US" dirty="0"/>
          </a:p>
        </p:txBody>
      </p:sp>
      <p:pic>
        <p:nvPicPr>
          <p:cNvPr id="5" name="Picture 4">
            <a:extLst>
              <a:ext uri="{FF2B5EF4-FFF2-40B4-BE49-F238E27FC236}">
                <a16:creationId xmlns:a16="http://schemas.microsoft.com/office/drawing/2014/main" id="{C4CFD945-2213-467F-D64F-65AC58EA7374}"/>
              </a:ext>
            </a:extLst>
          </p:cNvPr>
          <p:cNvPicPr>
            <a:picLocks noChangeAspect="1"/>
          </p:cNvPicPr>
          <p:nvPr/>
        </p:nvPicPr>
        <p:blipFill>
          <a:blip r:embed="rId3"/>
          <a:stretch>
            <a:fillRect/>
          </a:stretch>
        </p:blipFill>
        <p:spPr>
          <a:xfrm>
            <a:off x="323482" y="3787515"/>
            <a:ext cx="8497036" cy="2408129"/>
          </a:xfrm>
          <a:prstGeom prst="rect">
            <a:avLst/>
          </a:prstGeom>
        </p:spPr>
      </p:pic>
      <p:sp>
        <p:nvSpPr>
          <p:cNvPr id="7" name="Rectangle 6">
            <a:extLst>
              <a:ext uri="{FF2B5EF4-FFF2-40B4-BE49-F238E27FC236}">
                <a16:creationId xmlns:a16="http://schemas.microsoft.com/office/drawing/2014/main" id="{81D431EF-17F1-B675-D5B5-0238B924E890}"/>
              </a:ext>
            </a:extLst>
          </p:cNvPr>
          <p:cNvSpPr/>
          <p:nvPr/>
        </p:nvSpPr>
        <p:spPr>
          <a:xfrm>
            <a:off x="366963" y="1158087"/>
            <a:ext cx="8410073" cy="2658933"/>
          </a:xfrm>
          <a:prstGeom prst="rect">
            <a:avLst/>
          </a:prstGeom>
        </p:spPr>
        <p:txBody>
          <a:bodyPr wrap="square">
            <a:spAutoFit/>
          </a:bodyPr>
          <a:lstStyle/>
          <a:p>
            <a:pPr>
              <a:lnSpc>
                <a:spcPct val="110000"/>
              </a:lnSpc>
              <a:spcBef>
                <a:spcPts val="300"/>
              </a:spcBef>
            </a:pPr>
            <a:r>
              <a:rPr lang="en-US" sz="1850" u="sng" dirty="0">
                <a:latin typeface="+mj-lt"/>
              </a:rPr>
              <a:t>Damla Senol Cali</a:t>
            </a:r>
            <a:r>
              <a:rPr lang="en-US" sz="1850" dirty="0">
                <a:latin typeface="+mj-lt"/>
              </a:rPr>
              <a:t>, Konstantinos Kanellopoulos, Joel </a:t>
            </a:r>
            <a:r>
              <a:rPr lang="en-US" sz="1850" dirty="0" err="1">
                <a:latin typeface="+mj-lt"/>
              </a:rPr>
              <a:t>Lindegger</a:t>
            </a:r>
            <a:r>
              <a:rPr lang="en-US" sz="1850" dirty="0">
                <a:latin typeface="+mj-lt"/>
              </a:rPr>
              <a:t>, Zulal </a:t>
            </a:r>
            <a:r>
              <a:rPr lang="en-US" sz="1850" dirty="0" err="1">
                <a:latin typeface="+mj-lt"/>
              </a:rPr>
              <a:t>Bingol</a:t>
            </a:r>
            <a:r>
              <a:rPr lang="en-US" sz="1850" dirty="0">
                <a:latin typeface="+mj-lt"/>
              </a:rPr>
              <a:t>, Gurpreet S. Kalsi, Ziyi Zuo, Can Firtina, Meryem Banu </a:t>
            </a:r>
            <a:r>
              <a:rPr lang="en-US" sz="1850" dirty="0" err="1">
                <a:latin typeface="+mj-lt"/>
              </a:rPr>
              <a:t>Cavlak</a:t>
            </a:r>
            <a:r>
              <a:rPr lang="en-US" sz="1850" dirty="0">
                <a:latin typeface="+mj-lt"/>
              </a:rPr>
              <a:t>, Jeremie S. Kim, Nika Mansouri Ghiasi, Gagandeep Singh, Juan Gomez-Luna, Nour Almadhoun </a:t>
            </a:r>
            <a:r>
              <a:rPr lang="en-US" sz="1850" dirty="0" err="1">
                <a:latin typeface="+mj-lt"/>
              </a:rPr>
              <a:t>Alserr</a:t>
            </a:r>
            <a:r>
              <a:rPr lang="en-US" sz="1850" dirty="0">
                <a:latin typeface="+mj-lt"/>
              </a:rPr>
              <a:t>, Mohammed Alser, Sreenivas Subramoney, Can </a:t>
            </a:r>
            <a:r>
              <a:rPr lang="en-US" sz="1850" dirty="0" err="1">
                <a:latin typeface="+mj-lt"/>
              </a:rPr>
              <a:t>Alkan</a:t>
            </a:r>
            <a:r>
              <a:rPr lang="en-US" sz="1850" dirty="0">
                <a:latin typeface="+mj-lt"/>
              </a:rPr>
              <a:t>, Saugata Ghose, and Onur Mutlu</a:t>
            </a:r>
          </a:p>
          <a:p>
            <a:pPr>
              <a:lnSpc>
                <a:spcPct val="110000"/>
              </a:lnSpc>
              <a:spcBef>
                <a:spcPts val="300"/>
              </a:spcBef>
            </a:pPr>
            <a:r>
              <a:rPr lang="en-US" sz="1850" b="1" dirty="0">
                <a:solidFill>
                  <a:srgbClr val="0070C0"/>
                </a:solidFill>
                <a:latin typeface="+mj-lt"/>
                <a:hlinkClick r:id="rId4">
                  <a:extLst>
                    <a:ext uri="{A12FA001-AC4F-418D-AE19-62706E023703}">
                      <ahyp:hlinkClr xmlns:ahyp="http://schemas.microsoft.com/office/drawing/2018/hyperlinkcolor" val="tx"/>
                    </a:ext>
                  </a:extLst>
                </a:hlinkClick>
              </a:rPr>
              <a:t>“SeGraM: A Universal Hardware Accelerator for Genomic Sequence-to-Graph and Sequence-to-Sequence Mapping”</a:t>
            </a:r>
            <a:endParaRPr lang="en-US" sz="1850" b="1" dirty="0">
              <a:solidFill>
                <a:srgbClr val="0070C0"/>
              </a:solidFill>
              <a:latin typeface="+mj-lt"/>
            </a:endParaRPr>
          </a:p>
          <a:p>
            <a:pPr>
              <a:lnSpc>
                <a:spcPct val="110000"/>
              </a:lnSpc>
              <a:spcBef>
                <a:spcPts val="300"/>
              </a:spcBef>
            </a:pPr>
            <a:r>
              <a:rPr lang="en-US" sz="1850" i="1" dirty="0">
                <a:latin typeface="+mj-lt"/>
              </a:rPr>
              <a:t>Proceedings of </a:t>
            </a:r>
            <a:r>
              <a:rPr lang="en-US" sz="1850" i="1" dirty="0">
                <a:solidFill>
                  <a:srgbClr val="0070C0"/>
                </a:solidFill>
                <a:latin typeface="Calibri" panose="020F0502020204030204" pitchFamily="34" charset="0"/>
                <a:cs typeface="Calibri" panose="020F0502020204030204" pitchFamily="34" charset="0"/>
                <a:hlinkClick r:id="rId5">
                  <a:extLst>
                    <a:ext uri="{A12FA001-AC4F-418D-AE19-62706E023703}">
                      <ahyp:hlinkClr xmlns:ahyp="http://schemas.microsoft.com/office/drawing/2018/hyperlinkcolor" val="tx"/>
                    </a:ext>
                  </a:extLst>
                </a:hlinkClick>
              </a:rPr>
              <a:t>the</a:t>
            </a:r>
            <a:r>
              <a:rPr lang="en-US" sz="1850" i="1" dirty="0">
                <a:solidFill>
                  <a:srgbClr val="0070C0"/>
                </a:solidFill>
                <a:latin typeface="+mj-lt"/>
                <a:hlinkClick r:id="rId5">
                  <a:extLst>
                    <a:ext uri="{A12FA001-AC4F-418D-AE19-62706E023703}">
                      <ahyp:hlinkClr xmlns:ahyp="http://schemas.microsoft.com/office/drawing/2018/hyperlinkcolor" val="tx"/>
                    </a:ext>
                  </a:extLst>
                </a:hlinkClick>
              </a:rPr>
              <a:t> </a:t>
            </a:r>
            <a:r>
              <a:rPr lang="en-US" sz="1850" i="1" dirty="0">
                <a:solidFill>
                  <a:srgbClr val="0070C0"/>
                </a:solidFill>
                <a:latin typeface="Calibri" panose="020F0502020204030204" pitchFamily="34" charset="0"/>
                <a:cs typeface="Calibri" panose="020F0502020204030204" pitchFamily="34" charset="0"/>
                <a:hlinkClick r:id="rId5">
                  <a:extLst>
                    <a:ext uri="{A12FA001-AC4F-418D-AE19-62706E023703}">
                      <ahyp:hlinkClr xmlns:ahyp="http://schemas.microsoft.com/office/drawing/2018/hyperlinkcolor" val="tx"/>
                    </a:ext>
                  </a:extLst>
                </a:hlinkClick>
              </a:rPr>
              <a:t>49th International Symposium on Computer Architecture (ISCA), </a:t>
            </a:r>
            <a:r>
              <a:rPr lang="en-US" sz="1850" dirty="0">
                <a:latin typeface="+mj-lt"/>
              </a:rPr>
              <a:t>New York City, NY, June </a:t>
            </a:r>
            <a:r>
              <a:rPr lang="en-US" sz="1850" dirty="0">
                <a:latin typeface="Calibri" panose="020F0502020204030204" pitchFamily="34" charset="0"/>
                <a:cs typeface="Calibri" panose="020F0502020204030204" pitchFamily="34" charset="0"/>
              </a:rPr>
              <a:t>2022.</a:t>
            </a:r>
            <a:endParaRPr lang="en-US" sz="1850" b="0" i="0" u="none" strike="noStrike" dirty="0">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71276692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ADE6E4-778E-B5F8-878B-E7489A62D697}"/>
              </a:ext>
            </a:extLst>
          </p:cNvPr>
          <p:cNvSpPr>
            <a:spLocks noGrp="1"/>
          </p:cNvSpPr>
          <p:nvPr>
            <p:ph type="title"/>
          </p:nvPr>
        </p:nvSpPr>
        <p:spPr/>
        <p:txBody>
          <a:bodyPr>
            <a:normAutofit fontScale="90000"/>
          </a:bodyPr>
          <a:lstStyle/>
          <a:p>
            <a:r>
              <a:rPr lang="en-US" dirty="0"/>
              <a:t>SeGraM – GitHub Page</a:t>
            </a:r>
          </a:p>
        </p:txBody>
      </p:sp>
      <p:sp>
        <p:nvSpPr>
          <p:cNvPr id="4" name="Slide Number Placeholder 3">
            <a:extLst>
              <a:ext uri="{FF2B5EF4-FFF2-40B4-BE49-F238E27FC236}">
                <a16:creationId xmlns:a16="http://schemas.microsoft.com/office/drawing/2014/main" id="{85815AAD-A969-97F5-8140-CEA6F0FF2A39}"/>
              </a:ext>
            </a:extLst>
          </p:cNvPr>
          <p:cNvSpPr>
            <a:spLocks noGrp="1"/>
          </p:cNvSpPr>
          <p:nvPr>
            <p:ph type="sldNum" sz="quarter" idx="10"/>
          </p:nvPr>
        </p:nvSpPr>
        <p:spPr/>
        <p:txBody>
          <a:bodyPr/>
          <a:lstStyle/>
          <a:p>
            <a:fld id="{BE67019E-6B59-9444-A8F8-0CFAB6B6981D}" type="slidenum">
              <a:rPr lang="en-US" smtClean="0"/>
              <a:pPr/>
              <a:t>65</a:t>
            </a:fld>
            <a:endParaRPr lang="en-US" dirty="0"/>
          </a:p>
        </p:txBody>
      </p:sp>
      <p:pic>
        <p:nvPicPr>
          <p:cNvPr id="6" name="Picture 5">
            <a:extLst>
              <a:ext uri="{FF2B5EF4-FFF2-40B4-BE49-F238E27FC236}">
                <a16:creationId xmlns:a16="http://schemas.microsoft.com/office/drawing/2014/main" id="{F176A357-8F17-E3C0-B672-64BC2D467F8C}"/>
              </a:ext>
            </a:extLst>
          </p:cNvPr>
          <p:cNvPicPr>
            <a:picLocks noChangeAspect="1"/>
          </p:cNvPicPr>
          <p:nvPr/>
        </p:nvPicPr>
        <p:blipFill>
          <a:blip r:embed="rId2"/>
          <a:stretch>
            <a:fillRect/>
          </a:stretch>
        </p:blipFill>
        <p:spPr>
          <a:xfrm>
            <a:off x="0" y="2039013"/>
            <a:ext cx="9144000" cy="4213072"/>
          </a:xfrm>
          <a:prstGeom prst="rect">
            <a:avLst/>
          </a:prstGeom>
        </p:spPr>
      </p:pic>
      <p:sp>
        <p:nvSpPr>
          <p:cNvPr id="8" name="TextBox 7">
            <a:extLst>
              <a:ext uri="{FF2B5EF4-FFF2-40B4-BE49-F238E27FC236}">
                <a16:creationId xmlns:a16="http://schemas.microsoft.com/office/drawing/2014/main" id="{C2927CEA-2D77-7105-4626-7ED0D4C3F1D0}"/>
              </a:ext>
            </a:extLst>
          </p:cNvPr>
          <p:cNvSpPr txBox="1"/>
          <p:nvPr/>
        </p:nvSpPr>
        <p:spPr>
          <a:xfrm>
            <a:off x="366963" y="1369159"/>
            <a:ext cx="4572000" cy="646331"/>
          </a:xfrm>
          <a:prstGeom prst="rect">
            <a:avLst/>
          </a:prstGeom>
          <a:noFill/>
        </p:spPr>
        <p:txBody>
          <a:bodyPr wrap="square">
            <a:spAutoFit/>
          </a:bodyPr>
          <a:lstStyle/>
          <a:p>
            <a:r>
              <a:rPr lang="en-US" b="1" dirty="0">
                <a:solidFill>
                  <a:srgbClr val="0070C0"/>
                </a:solidFill>
                <a:hlinkClick r:id="rId3">
                  <a:extLst>
                    <a:ext uri="{A12FA001-AC4F-418D-AE19-62706E023703}">
                      <ahyp:hlinkClr xmlns:ahyp="http://schemas.microsoft.com/office/drawing/2018/hyperlinkcolor" val="tx"/>
                    </a:ext>
                  </a:extLst>
                </a:hlinkClick>
              </a:rPr>
              <a:t>https://github.com/CMU-SAFARI/SeGraM</a:t>
            </a:r>
            <a:endParaRPr lang="en-US" b="1" dirty="0">
              <a:solidFill>
                <a:srgbClr val="0070C0"/>
              </a:solidFill>
            </a:endParaRPr>
          </a:p>
          <a:p>
            <a:endParaRPr lang="en-US" b="1" dirty="0">
              <a:solidFill>
                <a:srgbClr val="0070C0"/>
              </a:solidFill>
            </a:endParaRPr>
          </a:p>
        </p:txBody>
      </p:sp>
    </p:spTree>
    <p:extLst>
      <p:ext uri="{BB962C8B-B14F-4D97-AF65-F5344CB8AC3E}">
        <p14:creationId xmlns:p14="http://schemas.microsoft.com/office/powerpoint/2010/main" val="277740870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Subtitle 2">
            <a:extLst>
              <a:ext uri="{FF2B5EF4-FFF2-40B4-BE49-F238E27FC236}">
                <a16:creationId xmlns:a16="http://schemas.microsoft.com/office/drawing/2014/main" id="{796CC445-E4A1-C147-83BA-30245FA13992}"/>
              </a:ext>
            </a:extLst>
          </p:cNvPr>
          <p:cNvSpPr>
            <a:spLocks noGrp="1"/>
          </p:cNvSpPr>
          <p:nvPr>
            <p:ph type="subTitle" idx="1"/>
          </p:nvPr>
        </p:nvSpPr>
        <p:spPr>
          <a:xfrm>
            <a:off x="0" y="2326511"/>
            <a:ext cx="9144000" cy="3687428"/>
          </a:xfrm>
        </p:spPr>
        <p:txBody>
          <a:bodyPr>
            <a:noAutofit/>
          </a:bodyPr>
          <a:lstStyle/>
          <a:p>
            <a:pPr algn="ctr">
              <a:lnSpc>
                <a:spcPct val="105000"/>
              </a:lnSpc>
              <a:spcBef>
                <a:spcPts val="0"/>
              </a:spcBef>
              <a:spcAft>
                <a:spcPts val="0"/>
              </a:spcAft>
            </a:pPr>
            <a:r>
              <a:rPr lang="en-US" sz="2800" b="1" dirty="0">
                <a:solidFill>
                  <a:schemeClr val="tx1"/>
                </a:solidFill>
              </a:rPr>
              <a:t>Damla Senol Cali, Ph.D.</a:t>
            </a:r>
          </a:p>
          <a:p>
            <a:pPr algn="ctr">
              <a:lnSpc>
                <a:spcPct val="105000"/>
              </a:lnSpc>
              <a:spcBef>
                <a:spcPts val="0"/>
              </a:spcBef>
              <a:spcAft>
                <a:spcPts val="0"/>
              </a:spcAft>
            </a:pPr>
            <a:r>
              <a:rPr lang="en-US" sz="2400" dirty="0">
                <a:solidFill>
                  <a:srgbClr val="0070C0"/>
                </a:solidFill>
                <a:hlinkClick r:id="rId3">
                  <a:extLst>
                    <a:ext uri="{A12FA001-AC4F-418D-AE19-62706E023703}">
                      <ahyp:hlinkClr xmlns:ahyp="http://schemas.microsoft.com/office/drawing/2018/hyperlinkcolor" val="tx"/>
                    </a:ext>
                  </a:extLst>
                </a:hlinkClick>
              </a:rPr>
              <a:t>https://damlasenolcali.github.io/</a:t>
            </a:r>
          </a:p>
          <a:p>
            <a:pPr algn="ctr">
              <a:lnSpc>
                <a:spcPct val="105000"/>
              </a:lnSpc>
              <a:spcBef>
                <a:spcPts val="0"/>
              </a:spcBef>
              <a:spcAft>
                <a:spcPts val="0"/>
              </a:spcAft>
            </a:pPr>
            <a:r>
              <a:rPr lang="en-US" sz="2400" dirty="0">
                <a:solidFill>
                  <a:srgbClr val="0070C0"/>
                </a:solidFill>
                <a:hlinkClick r:id="rId3">
                  <a:extLst>
                    <a:ext uri="{A12FA001-AC4F-418D-AE19-62706E023703}">
                      <ahyp:hlinkClr xmlns:ahyp="http://schemas.microsoft.com/office/drawing/2018/hyperlinkcolor" val="tx"/>
                    </a:ext>
                  </a:extLst>
                </a:hlinkClick>
              </a:rPr>
              <a:t>damlasenolcali@gmail.com</a:t>
            </a:r>
            <a:r>
              <a:rPr lang="en-US" sz="2400" dirty="0">
                <a:solidFill>
                  <a:srgbClr val="0070C0"/>
                </a:solidFill>
              </a:rPr>
              <a:t> </a:t>
            </a:r>
          </a:p>
          <a:p>
            <a:pPr algn="ctr">
              <a:lnSpc>
                <a:spcPct val="105000"/>
              </a:lnSpc>
              <a:spcBef>
                <a:spcPts val="0"/>
              </a:spcBef>
              <a:spcAft>
                <a:spcPts val="0"/>
              </a:spcAft>
            </a:pPr>
            <a:endParaRPr lang="en-US" sz="2400" dirty="0">
              <a:solidFill>
                <a:schemeClr val="tx1"/>
              </a:solidFill>
            </a:endParaRPr>
          </a:p>
          <a:p>
            <a:pPr algn="ctr">
              <a:lnSpc>
                <a:spcPct val="105000"/>
              </a:lnSpc>
              <a:spcBef>
                <a:spcPts val="0"/>
              </a:spcBef>
              <a:spcAft>
                <a:spcPts val="0"/>
              </a:spcAft>
            </a:pPr>
            <a:r>
              <a:rPr lang="en-US" sz="2400" dirty="0">
                <a:solidFill>
                  <a:schemeClr val="tx1"/>
                </a:solidFill>
              </a:rPr>
              <a:t>Staff Software Engineer, Hardware Acceleration</a:t>
            </a:r>
          </a:p>
          <a:p>
            <a:pPr algn="ctr">
              <a:lnSpc>
                <a:spcPct val="105000"/>
              </a:lnSpc>
              <a:spcBef>
                <a:spcPts val="0"/>
              </a:spcBef>
              <a:spcAft>
                <a:spcPts val="0"/>
              </a:spcAft>
            </a:pPr>
            <a:r>
              <a:rPr lang="en-US" sz="2400" dirty="0">
                <a:solidFill>
                  <a:schemeClr val="tx1"/>
                </a:solidFill>
              </a:rPr>
              <a:t>Bionano Genomics</a:t>
            </a:r>
          </a:p>
          <a:p>
            <a:pPr algn="ctr">
              <a:lnSpc>
                <a:spcPct val="105000"/>
              </a:lnSpc>
              <a:spcBef>
                <a:spcPts val="600"/>
              </a:spcBef>
              <a:spcAft>
                <a:spcPts val="0"/>
              </a:spcAft>
            </a:pPr>
            <a:endParaRPr lang="en-US" sz="1800" b="1" dirty="0">
              <a:solidFill>
                <a:schemeClr val="tx1"/>
              </a:solidFill>
            </a:endParaRPr>
          </a:p>
          <a:p>
            <a:pPr algn="ctr">
              <a:lnSpc>
                <a:spcPct val="105000"/>
              </a:lnSpc>
              <a:spcBef>
                <a:spcPts val="0"/>
              </a:spcBef>
              <a:spcAft>
                <a:spcPts val="0"/>
              </a:spcAft>
            </a:pPr>
            <a:r>
              <a:rPr lang="en-US" sz="2400" b="1" dirty="0">
                <a:solidFill>
                  <a:schemeClr val="tx1"/>
                </a:solidFill>
                <a:latin typeface="+mj-lt"/>
              </a:rPr>
              <a:t>AACBB Workshop @ ISCA </a:t>
            </a:r>
            <a:r>
              <a:rPr lang="en-US" sz="2400" b="1" dirty="0">
                <a:solidFill>
                  <a:schemeClr val="tx1"/>
                </a:solidFill>
                <a:latin typeface="Calibri" panose="020F0502020204030204" pitchFamily="34" charset="0"/>
              </a:rPr>
              <a:t>2022</a:t>
            </a:r>
          </a:p>
          <a:p>
            <a:pPr algn="ctr">
              <a:lnSpc>
                <a:spcPct val="105000"/>
              </a:lnSpc>
              <a:spcBef>
                <a:spcPts val="0"/>
              </a:spcBef>
              <a:spcAft>
                <a:spcPts val="0"/>
              </a:spcAft>
            </a:pPr>
            <a:r>
              <a:rPr lang="en-US" sz="2400" dirty="0">
                <a:solidFill>
                  <a:schemeClr val="tx1"/>
                </a:solidFill>
              </a:rPr>
              <a:t>June </a:t>
            </a:r>
            <a:r>
              <a:rPr lang="en-US" sz="2400" dirty="0">
                <a:solidFill>
                  <a:schemeClr val="tx1"/>
                </a:solidFill>
                <a:latin typeface="Calibri" panose="020F0502020204030204" pitchFamily="34" charset="0"/>
              </a:rPr>
              <a:t>18</a:t>
            </a:r>
            <a:r>
              <a:rPr lang="en-US" sz="2400" dirty="0">
                <a:solidFill>
                  <a:schemeClr val="tx1"/>
                </a:solidFill>
              </a:rPr>
              <a:t>, </a:t>
            </a:r>
            <a:r>
              <a:rPr lang="en-US" sz="2400" dirty="0">
                <a:solidFill>
                  <a:schemeClr val="tx1"/>
                </a:solidFill>
                <a:latin typeface="Calibri" panose="020F0502020204030204" pitchFamily="34" charset="0"/>
              </a:rPr>
              <a:t>2022</a:t>
            </a:r>
          </a:p>
          <a:p>
            <a:pPr algn="ctr">
              <a:lnSpc>
                <a:spcPct val="105000"/>
              </a:lnSpc>
              <a:spcBef>
                <a:spcPts val="0"/>
              </a:spcBef>
              <a:spcAft>
                <a:spcPts val="0"/>
              </a:spcAft>
            </a:pPr>
            <a:endParaRPr lang="en-US" sz="2400" b="1" dirty="0">
              <a:solidFill>
                <a:schemeClr val="tx1"/>
              </a:solidFill>
              <a:latin typeface="Calibri" panose="020F0502020204030204" pitchFamily="34" charset="0"/>
            </a:endParaRPr>
          </a:p>
          <a:p>
            <a:pPr algn="ctr">
              <a:lnSpc>
                <a:spcPct val="105000"/>
              </a:lnSpc>
              <a:spcBef>
                <a:spcPts val="0"/>
              </a:spcBef>
              <a:spcAft>
                <a:spcPts val="0"/>
              </a:spcAft>
            </a:pPr>
            <a:endParaRPr lang="en-US" sz="2500" baseline="30000" dirty="0">
              <a:solidFill>
                <a:schemeClr val="tx1"/>
              </a:solidFill>
            </a:endParaRPr>
          </a:p>
          <a:p>
            <a:pPr>
              <a:lnSpc>
                <a:spcPct val="105000"/>
              </a:lnSpc>
              <a:spcBef>
                <a:spcPts val="0"/>
              </a:spcBef>
              <a:spcAft>
                <a:spcPts val="0"/>
              </a:spcAft>
            </a:pPr>
            <a:r>
              <a:rPr lang="en-US" sz="2500" b="1" dirty="0">
                <a:solidFill>
                  <a:schemeClr val="tx1"/>
                </a:solidFill>
              </a:rPr>
              <a:t>       </a:t>
            </a:r>
          </a:p>
          <a:p>
            <a:pPr>
              <a:lnSpc>
                <a:spcPct val="105000"/>
              </a:lnSpc>
              <a:spcBef>
                <a:spcPts val="0"/>
              </a:spcBef>
              <a:spcAft>
                <a:spcPts val="0"/>
              </a:spcAft>
            </a:pPr>
            <a:r>
              <a:rPr lang="en-US" sz="2500" b="1" dirty="0">
                <a:solidFill>
                  <a:schemeClr val="tx1"/>
                </a:solidFill>
              </a:rPr>
              <a:t> 	</a:t>
            </a:r>
            <a:endParaRPr lang="en-US" sz="2500" dirty="0"/>
          </a:p>
        </p:txBody>
      </p:sp>
      <p:sp>
        <p:nvSpPr>
          <p:cNvPr id="49" name="Title 1">
            <a:extLst>
              <a:ext uri="{FF2B5EF4-FFF2-40B4-BE49-F238E27FC236}">
                <a16:creationId xmlns:a16="http://schemas.microsoft.com/office/drawing/2014/main" id="{D7BD3DAB-B726-A54A-870D-2B897B36D72A}"/>
              </a:ext>
            </a:extLst>
          </p:cNvPr>
          <p:cNvSpPr>
            <a:spLocks noGrp="1"/>
          </p:cNvSpPr>
          <p:nvPr>
            <p:ph type="ctrTitle"/>
          </p:nvPr>
        </p:nvSpPr>
        <p:spPr>
          <a:xfrm>
            <a:off x="0" y="-1"/>
            <a:ext cx="9144000" cy="2106593"/>
          </a:xfrm>
          <a:solidFill>
            <a:schemeClr val="accent2">
              <a:lumMod val="20000"/>
              <a:lumOff val="80000"/>
            </a:schemeClr>
          </a:solidFill>
        </p:spPr>
        <p:txBody>
          <a:bodyPr anchor="ctr" anchorCtr="0">
            <a:normAutofit/>
          </a:bodyPr>
          <a:lstStyle/>
          <a:p>
            <a:pPr algn="ctr">
              <a:lnSpc>
                <a:spcPct val="105000"/>
              </a:lnSpc>
            </a:pPr>
            <a:r>
              <a:rPr lang="en-US" sz="3500" b="1" dirty="0">
                <a:solidFill>
                  <a:srgbClr val="0070C0"/>
                </a:solidFill>
              </a:rPr>
              <a:t>Accelerating Genome Sequence Analysis via </a:t>
            </a:r>
            <a:br>
              <a:rPr lang="en-US" sz="3500" b="1" dirty="0">
                <a:solidFill>
                  <a:srgbClr val="0070C0"/>
                </a:solidFill>
              </a:rPr>
            </a:br>
            <a:r>
              <a:rPr lang="en-US" sz="3500" b="1" dirty="0">
                <a:solidFill>
                  <a:srgbClr val="0070C0"/>
                </a:solidFill>
              </a:rPr>
              <a:t>Efficient Hardware/Algorithm Co-Design</a:t>
            </a:r>
            <a:endParaRPr lang="en-US" sz="3500" dirty="0">
              <a:solidFill>
                <a:schemeClr val="accent1"/>
              </a:solidFill>
            </a:endParaRPr>
          </a:p>
        </p:txBody>
      </p:sp>
      <p:pic>
        <p:nvPicPr>
          <p:cNvPr id="6" name="Google Shape;100;p14">
            <a:extLst>
              <a:ext uri="{FF2B5EF4-FFF2-40B4-BE49-F238E27FC236}">
                <a16:creationId xmlns:a16="http://schemas.microsoft.com/office/drawing/2014/main" id="{4D234C57-EC8E-6044-951F-A97582F50F72}"/>
              </a:ext>
            </a:extLst>
          </p:cNvPr>
          <p:cNvPicPr preferRelativeResize="0"/>
          <p:nvPr/>
        </p:nvPicPr>
        <p:blipFill rotWithShape="1">
          <a:blip r:embed="rId4">
            <a:alphaModFix/>
          </a:blip>
          <a:srcRect/>
          <a:stretch/>
        </p:blipFill>
        <p:spPr>
          <a:xfrm>
            <a:off x="3954761" y="6271201"/>
            <a:ext cx="1656505" cy="489422"/>
          </a:xfrm>
          <a:prstGeom prst="rect">
            <a:avLst/>
          </a:prstGeom>
          <a:noFill/>
          <a:ln>
            <a:noFill/>
          </a:ln>
        </p:spPr>
      </p:pic>
      <p:pic>
        <p:nvPicPr>
          <p:cNvPr id="7" name="Google Shape;101;p14">
            <a:extLst>
              <a:ext uri="{FF2B5EF4-FFF2-40B4-BE49-F238E27FC236}">
                <a16:creationId xmlns:a16="http://schemas.microsoft.com/office/drawing/2014/main" id="{1A78AFD1-66B9-1747-BC55-04087AC0B4D7}"/>
              </a:ext>
            </a:extLst>
          </p:cNvPr>
          <p:cNvPicPr preferRelativeResize="0"/>
          <p:nvPr/>
        </p:nvPicPr>
        <p:blipFill rotWithShape="1">
          <a:blip r:embed="rId5">
            <a:alphaModFix/>
          </a:blip>
          <a:srcRect/>
          <a:stretch/>
        </p:blipFill>
        <p:spPr>
          <a:xfrm>
            <a:off x="268148" y="6289251"/>
            <a:ext cx="2634968" cy="489422"/>
          </a:xfrm>
          <a:prstGeom prst="rect">
            <a:avLst/>
          </a:prstGeom>
          <a:noFill/>
          <a:ln>
            <a:noFill/>
          </a:ln>
        </p:spPr>
      </p:pic>
      <p:pic>
        <p:nvPicPr>
          <p:cNvPr id="8" name="Picture 7">
            <a:extLst>
              <a:ext uri="{FF2B5EF4-FFF2-40B4-BE49-F238E27FC236}">
                <a16:creationId xmlns:a16="http://schemas.microsoft.com/office/drawing/2014/main" id="{56784E6D-5D22-C2E7-E561-2A488A3A1A30}"/>
              </a:ext>
            </a:extLst>
          </p:cNvPr>
          <p:cNvPicPr>
            <a:picLocks noChangeAspect="1"/>
          </p:cNvPicPr>
          <p:nvPr/>
        </p:nvPicPr>
        <p:blipFill>
          <a:blip r:embed="rId6"/>
          <a:stretch>
            <a:fillRect/>
          </a:stretch>
        </p:blipFill>
        <p:spPr>
          <a:xfrm>
            <a:off x="6662911" y="6235101"/>
            <a:ext cx="2112530" cy="525522"/>
          </a:xfrm>
          <a:prstGeom prst="rect">
            <a:avLst/>
          </a:prstGeom>
        </p:spPr>
      </p:pic>
    </p:spTree>
    <p:extLst>
      <p:ext uri="{BB962C8B-B14F-4D97-AF65-F5344CB8AC3E}">
        <p14:creationId xmlns:p14="http://schemas.microsoft.com/office/powerpoint/2010/main" val="377331191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CE3E9A-BB67-D64D-B9CD-3F955BC2F713}"/>
              </a:ext>
            </a:extLst>
          </p:cNvPr>
          <p:cNvSpPr>
            <a:spLocks noGrp="1"/>
          </p:cNvSpPr>
          <p:nvPr>
            <p:ph type="title"/>
          </p:nvPr>
        </p:nvSpPr>
        <p:spPr/>
        <p:txBody>
          <a:bodyPr/>
          <a:lstStyle/>
          <a:p>
            <a:r>
              <a:rPr lang="en-US" dirty="0">
                <a:solidFill>
                  <a:schemeClr val="accent1"/>
                </a:solidFill>
              </a:rPr>
              <a:t>Backup Slides</a:t>
            </a:r>
            <a:br>
              <a:rPr lang="en-US" dirty="0">
                <a:solidFill>
                  <a:schemeClr val="accent1"/>
                </a:solidFill>
              </a:rPr>
            </a:br>
            <a:r>
              <a:rPr lang="en-US" sz="4000" dirty="0">
                <a:solidFill>
                  <a:schemeClr val="accent1"/>
                </a:solidFill>
              </a:rPr>
              <a:t>(</a:t>
            </a:r>
            <a:r>
              <a:rPr lang="en-US" sz="4000" dirty="0" err="1">
                <a:solidFill>
                  <a:schemeClr val="accent1"/>
                </a:solidFill>
              </a:rPr>
              <a:t>BiB</a:t>
            </a:r>
            <a:r>
              <a:rPr lang="en-US" sz="4000" dirty="0">
                <a:solidFill>
                  <a:schemeClr val="accent1"/>
                </a:solidFill>
              </a:rPr>
              <a:t> Paper)</a:t>
            </a:r>
          </a:p>
        </p:txBody>
      </p:sp>
    </p:spTree>
    <p:extLst>
      <p:ext uri="{BB962C8B-B14F-4D97-AF65-F5344CB8AC3E}">
        <p14:creationId xmlns:p14="http://schemas.microsoft.com/office/powerpoint/2010/main" val="271067725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0" name="Straight Arrow Connector 19"/>
          <p:cNvCxnSpPr/>
          <p:nvPr/>
        </p:nvCxnSpPr>
        <p:spPr>
          <a:xfrm flipH="1">
            <a:off x="1620982" y="2371199"/>
            <a:ext cx="3097196" cy="25466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4718178" y="2371204"/>
            <a:ext cx="3097196" cy="25466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340421" y="2645047"/>
            <a:ext cx="3703319" cy="892552"/>
          </a:xfrm>
          <a:prstGeom prst="rect">
            <a:avLst/>
          </a:prstGeom>
          <a:noFill/>
        </p:spPr>
        <p:txBody>
          <a:bodyPr wrap="square" rtlCol="0">
            <a:spAutoFit/>
          </a:bodyPr>
          <a:lstStyle/>
          <a:p>
            <a:pPr algn="ctr"/>
            <a:r>
              <a:rPr lang="en-US" b="1" dirty="0"/>
              <a:t>Read Mapping, </a:t>
            </a:r>
            <a:r>
              <a:rPr lang="en-US" sz="1600" dirty="0"/>
              <a:t>method of aligning the reads against the reference genome in order to </a:t>
            </a:r>
            <a:r>
              <a:rPr lang="en-US" sz="1600" b="1" dirty="0">
                <a:solidFill>
                  <a:srgbClr val="C00000"/>
                </a:solidFill>
              </a:rPr>
              <a:t>detect matches and variations.</a:t>
            </a:r>
            <a:r>
              <a:rPr lang="en-US" b="1" dirty="0">
                <a:solidFill>
                  <a:srgbClr val="C00000"/>
                </a:solidFill>
              </a:rPr>
              <a:t> </a:t>
            </a:r>
          </a:p>
        </p:txBody>
      </p:sp>
      <p:grpSp>
        <p:nvGrpSpPr>
          <p:cNvPr id="65" name="Group 64"/>
          <p:cNvGrpSpPr/>
          <p:nvPr/>
        </p:nvGrpSpPr>
        <p:grpSpPr>
          <a:xfrm>
            <a:off x="2843016" y="1439301"/>
            <a:ext cx="1562077" cy="338554"/>
            <a:chOff x="2188389" y="4545756"/>
            <a:chExt cx="1562077" cy="338554"/>
          </a:xfrm>
        </p:grpSpPr>
        <p:sp>
          <p:nvSpPr>
            <p:cNvPr id="66" name="Rectangle 65"/>
            <p:cNvSpPr/>
            <p:nvPr/>
          </p:nvSpPr>
          <p:spPr>
            <a:xfrm>
              <a:off x="2250608" y="4593349"/>
              <a:ext cx="1373688" cy="222956"/>
            </a:xfrm>
            <a:prstGeom prst="rect">
              <a:avLst/>
            </a:prstGeom>
            <a:solidFill>
              <a:srgbClr val="E3E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TextBox 66"/>
            <p:cNvSpPr txBox="1"/>
            <p:nvPr/>
          </p:nvSpPr>
          <p:spPr>
            <a:xfrm>
              <a:off x="2188389" y="4545756"/>
              <a:ext cx="1562077" cy="338554"/>
            </a:xfrm>
            <a:prstGeom prst="rect">
              <a:avLst/>
            </a:prstGeom>
            <a:noFill/>
          </p:spPr>
          <p:txBody>
            <a:bodyPr wrap="square" rtlCol="0">
              <a:spAutoFit/>
            </a:bodyPr>
            <a:lstStyle/>
            <a:p>
              <a:r>
                <a:rPr lang="en-US" sz="1600" b="1" dirty="0">
                  <a:solidFill>
                    <a:schemeClr val="bg1"/>
                  </a:solidFill>
                </a:rPr>
                <a:t>ACGTACCCCGT</a:t>
              </a:r>
            </a:p>
          </p:txBody>
        </p:sp>
      </p:grpSp>
      <p:grpSp>
        <p:nvGrpSpPr>
          <p:cNvPr id="68" name="Group 67"/>
          <p:cNvGrpSpPr/>
          <p:nvPr/>
        </p:nvGrpSpPr>
        <p:grpSpPr>
          <a:xfrm>
            <a:off x="4051404" y="1725959"/>
            <a:ext cx="1561509" cy="338554"/>
            <a:chOff x="3128483" y="5309496"/>
            <a:chExt cx="1561509" cy="338554"/>
          </a:xfrm>
        </p:grpSpPr>
        <p:sp>
          <p:nvSpPr>
            <p:cNvPr id="69" name="Rectangle 68"/>
            <p:cNvSpPr/>
            <p:nvPr/>
          </p:nvSpPr>
          <p:spPr>
            <a:xfrm>
              <a:off x="3203322" y="5362917"/>
              <a:ext cx="1375200" cy="2232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TextBox 69"/>
            <p:cNvSpPr txBox="1"/>
            <p:nvPr/>
          </p:nvSpPr>
          <p:spPr>
            <a:xfrm>
              <a:off x="3128483" y="5309496"/>
              <a:ext cx="1561509" cy="338554"/>
            </a:xfrm>
            <a:prstGeom prst="rect">
              <a:avLst/>
            </a:prstGeom>
            <a:noFill/>
          </p:spPr>
          <p:txBody>
            <a:bodyPr wrap="square" rtlCol="0">
              <a:spAutoFit/>
            </a:bodyPr>
            <a:lstStyle/>
            <a:p>
              <a:r>
                <a:rPr lang="en-US" sz="1600" b="1" dirty="0">
                  <a:solidFill>
                    <a:schemeClr val="bg1"/>
                  </a:solidFill>
                </a:rPr>
                <a:t>GATACACTGTG</a:t>
              </a:r>
            </a:p>
          </p:txBody>
        </p:sp>
      </p:grpSp>
      <p:grpSp>
        <p:nvGrpSpPr>
          <p:cNvPr id="71" name="Group 70"/>
          <p:cNvGrpSpPr/>
          <p:nvPr/>
        </p:nvGrpSpPr>
        <p:grpSpPr>
          <a:xfrm>
            <a:off x="5018321" y="1410560"/>
            <a:ext cx="1539765" cy="338554"/>
            <a:chOff x="4477482" y="4534478"/>
            <a:chExt cx="1539765" cy="338554"/>
          </a:xfrm>
        </p:grpSpPr>
        <p:sp>
          <p:nvSpPr>
            <p:cNvPr id="72" name="Rectangle 71"/>
            <p:cNvSpPr/>
            <p:nvPr/>
          </p:nvSpPr>
          <p:spPr>
            <a:xfrm>
              <a:off x="4541403" y="4588375"/>
              <a:ext cx="1375200" cy="223200"/>
            </a:xfrm>
            <a:prstGeom prst="rect">
              <a:avLst/>
            </a:prstGeom>
            <a:solidFill>
              <a:srgbClr val="D580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TextBox 72"/>
            <p:cNvSpPr txBox="1"/>
            <p:nvPr/>
          </p:nvSpPr>
          <p:spPr>
            <a:xfrm>
              <a:off x="4477482" y="4534478"/>
              <a:ext cx="1539765" cy="338554"/>
            </a:xfrm>
            <a:prstGeom prst="rect">
              <a:avLst/>
            </a:prstGeom>
            <a:noFill/>
          </p:spPr>
          <p:txBody>
            <a:bodyPr wrap="square" rtlCol="0">
              <a:spAutoFit/>
            </a:bodyPr>
            <a:lstStyle/>
            <a:p>
              <a:r>
                <a:rPr lang="en-US" sz="1600" b="1" dirty="0">
                  <a:solidFill>
                    <a:schemeClr val="bg1"/>
                  </a:solidFill>
                </a:rPr>
                <a:t>TTTTTTTAATT</a:t>
              </a:r>
            </a:p>
          </p:txBody>
        </p:sp>
      </p:grpSp>
      <p:grpSp>
        <p:nvGrpSpPr>
          <p:cNvPr id="74" name="Group 73"/>
          <p:cNvGrpSpPr/>
          <p:nvPr/>
        </p:nvGrpSpPr>
        <p:grpSpPr>
          <a:xfrm>
            <a:off x="2840933" y="2073962"/>
            <a:ext cx="1564160" cy="338554"/>
            <a:chOff x="3857124" y="4997083"/>
            <a:chExt cx="1564160" cy="338554"/>
          </a:xfrm>
        </p:grpSpPr>
        <p:sp>
          <p:nvSpPr>
            <p:cNvPr id="75" name="Rectangle 74"/>
            <p:cNvSpPr/>
            <p:nvPr/>
          </p:nvSpPr>
          <p:spPr>
            <a:xfrm>
              <a:off x="3938690" y="5047731"/>
              <a:ext cx="1375200" cy="2232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TextBox 75"/>
            <p:cNvSpPr txBox="1"/>
            <p:nvPr/>
          </p:nvSpPr>
          <p:spPr>
            <a:xfrm>
              <a:off x="3857124" y="4997083"/>
              <a:ext cx="1564160" cy="338554"/>
            </a:xfrm>
            <a:prstGeom prst="rect">
              <a:avLst/>
            </a:prstGeom>
            <a:noFill/>
          </p:spPr>
          <p:txBody>
            <a:bodyPr wrap="square" rtlCol="0">
              <a:spAutoFit/>
            </a:bodyPr>
            <a:lstStyle/>
            <a:p>
              <a:r>
                <a:rPr lang="en-US" sz="1600" b="1" dirty="0">
                  <a:solidFill>
                    <a:schemeClr val="bg1"/>
                  </a:solidFill>
                </a:rPr>
                <a:t>CTAGGGACCTT</a:t>
              </a:r>
            </a:p>
          </p:txBody>
        </p:sp>
      </p:grpSp>
      <p:grpSp>
        <p:nvGrpSpPr>
          <p:cNvPr id="77" name="Group 76"/>
          <p:cNvGrpSpPr/>
          <p:nvPr/>
        </p:nvGrpSpPr>
        <p:grpSpPr>
          <a:xfrm>
            <a:off x="5054358" y="2066933"/>
            <a:ext cx="1658240" cy="338554"/>
            <a:chOff x="4551147" y="5294189"/>
            <a:chExt cx="1658240" cy="338554"/>
          </a:xfrm>
        </p:grpSpPr>
        <p:sp>
          <p:nvSpPr>
            <p:cNvPr id="78" name="Rectangle 77"/>
            <p:cNvSpPr/>
            <p:nvPr/>
          </p:nvSpPr>
          <p:spPr>
            <a:xfrm>
              <a:off x="4642047" y="5344410"/>
              <a:ext cx="1375200" cy="2232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TextBox 78"/>
            <p:cNvSpPr txBox="1"/>
            <p:nvPr/>
          </p:nvSpPr>
          <p:spPr>
            <a:xfrm>
              <a:off x="4551147" y="5294189"/>
              <a:ext cx="1658240" cy="338554"/>
            </a:xfrm>
            <a:prstGeom prst="rect">
              <a:avLst/>
            </a:prstGeom>
            <a:noFill/>
          </p:spPr>
          <p:txBody>
            <a:bodyPr wrap="square" rtlCol="0">
              <a:spAutoFit/>
            </a:bodyPr>
            <a:lstStyle/>
            <a:p>
              <a:r>
                <a:rPr lang="en-US" sz="1600" b="1" dirty="0">
                  <a:solidFill>
                    <a:schemeClr val="bg1"/>
                  </a:solidFill>
                </a:rPr>
                <a:t>ACGACGTAGCT</a:t>
              </a:r>
            </a:p>
          </p:txBody>
        </p:sp>
      </p:grpSp>
      <p:grpSp>
        <p:nvGrpSpPr>
          <p:cNvPr id="80" name="Group 79"/>
          <p:cNvGrpSpPr/>
          <p:nvPr/>
        </p:nvGrpSpPr>
        <p:grpSpPr>
          <a:xfrm>
            <a:off x="5769842" y="1720086"/>
            <a:ext cx="1577052" cy="338554"/>
            <a:chOff x="5390191" y="5006202"/>
            <a:chExt cx="1577052" cy="338554"/>
          </a:xfrm>
        </p:grpSpPr>
        <p:sp>
          <p:nvSpPr>
            <p:cNvPr id="81" name="Rectangle 80"/>
            <p:cNvSpPr/>
            <p:nvPr/>
          </p:nvSpPr>
          <p:spPr>
            <a:xfrm>
              <a:off x="5473122" y="5071106"/>
              <a:ext cx="1375200" cy="2232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TextBox 81"/>
            <p:cNvSpPr txBox="1"/>
            <p:nvPr/>
          </p:nvSpPr>
          <p:spPr>
            <a:xfrm>
              <a:off x="5390191" y="5006202"/>
              <a:ext cx="1577052" cy="338554"/>
            </a:xfrm>
            <a:prstGeom prst="rect">
              <a:avLst/>
            </a:prstGeom>
            <a:noFill/>
          </p:spPr>
          <p:txBody>
            <a:bodyPr wrap="square" rtlCol="0">
              <a:spAutoFit/>
            </a:bodyPr>
            <a:lstStyle/>
            <a:p>
              <a:r>
                <a:rPr lang="en-US" sz="1600" b="1" dirty="0">
                  <a:solidFill>
                    <a:schemeClr val="bg1"/>
                  </a:solidFill>
                </a:rPr>
                <a:t>AAAAAAAAAA</a:t>
              </a:r>
            </a:p>
          </p:txBody>
        </p:sp>
      </p:grpSp>
      <p:grpSp>
        <p:nvGrpSpPr>
          <p:cNvPr id="83" name="Group 82"/>
          <p:cNvGrpSpPr/>
          <p:nvPr/>
        </p:nvGrpSpPr>
        <p:grpSpPr>
          <a:xfrm>
            <a:off x="2340812" y="1730518"/>
            <a:ext cx="1488373" cy="338554"/>
            <a:chOff x="2517296" y="5024271"/>
            <a:chExt cx="1488373" cy="338554"/>
          </a:xfrm>
        </p:grpSpPr>
        <p:sp>
          <p:nvSpPr>
            <p:cNvPr id="84" name="Rectangle 83"/>
            <p:cNvSpPr/>
            <p:nvPr/>
          </p:nvSpPr>
          <p:spPr>
            <a:xfrm>
              <a:off x="2582826" y="5074208"/>
              <a:ext cx="1375200" cy="223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TextBox 84"/>
            <p:cNvSpPr txBox="1"/>
            <p:nvPr/>
          </p:nvSpPr>
          <p:spPr>
            <a:xfrm>
              <a:off x="2517296" y="5024271"/>
              <a:ext cx="1488373" cy="338554"/>
            </a:xfrm>
            <a:prstGeom prst="rect">
              <a:avLst/>
            </a:prstGeom>
            <a:noFill/>
          </p:spPr>
          <p:txBody>
            <a:bodyPr wrap="square" rtlCol="0">
              <a:spAutoFit/>
            </a:bodyPr>
            <a:lstStyle/>
            <a:p>
              <a:r>
                <a:rPr lang="en-US" sz="1600" b="1">
                  <a:solidFill>
                    <a:schemeClr val="bg1"/>
                  </a:solidFill>
                </a:rPr>
                <a:t>ACGAGCGGGT</a:t>
              </a:r>
              <a:endParaRPr lang="en-US" sz="1600" b="1" dirty="0">
                <a:solidFill>
                  <a:schemeClr val="bg1"/>
                </a:solidFill>
              </a:endParaRPr>
            </a:p>
          </p:txBody>
        </p:sp>
      </p:grpSp>
      <p:sp>
        <p:nvSpPr>
          <p:cNvPr id="51" name="TextBox 50"/>
          <p:cNvSpPr txBox="1"/>
          <p:nvPr/>
        </p:nvSpPr>
        <p:spPr>
          <a:xfrm>
            <a:off x="7955064" y="1738605"/>
            <a:ext cx="812697" cy="369332"/>
          </a:xfrm>
          <a:prstGeom prst="rect">
            <a:avLst/>
          </a:prstGeom>
          <a:noFill/>
        </p:spPr>
        <p:txBody>
          <a:bodyPr wrap="square" rtlCol="0">
            <a:spAutoFit/>
          </a:bodyPr>
          <a:lstStyle/>
          <a:p>
            <a:r>
              <a:rPr lang="en-US"/>
              <a:t>Reads</a:t>
            </a:r>
            <a:endParaRPr lang="en-US" dirty="0"/>
          </a:p>
        </p:txBody>
      </p:sp>
      <p:sp>
        <p:nvSpPr>
          <p:cNvPr id="52" name="Right Brace 51"/>
          <p:cNvSpPr/>
          <p:nvPr/>
        </p:nvSpPr>
        <p:spPr>
          <a:xfrm>
            <a:off x="7346894" y="1434027"/>
            <a:ext cx="652304" cy="978489"/>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3" name="TextBox 52"/>
          <p:cNvSpPr txBox="1"/>
          <p:nvPr/>
        </p:nvSpPr>
        <p:spPr>
          <a:xfrm>
            <a:off x="5282360" y="2638924"/>
            <a:ext cx="3605738" cy="861774"/>
          </a:xfrm>
          <a:prstGeom prst="rect">
            <a:avLst/>
          </a:prstGeom>
          <a:noFill/>
        </p:spPr>
        <p:txBody>
          <a:bodyPr wrap="square" rtlCol="0">
            <a:spAutoFit/>
          </a:bodyPr>
          <a:lstStyle/>
          <a:p>
            <a:pPr algn="ctr"/>
            <a:r>
              <a:rPr lang="en-US" b="1" i="1" dirty="0"/>
              <a:t>De novo</a:t>
            </a:r>
            <a:r>
              <a:rPr lang="en-US" b="1" dirty="0"/>
              <a:t> Assembly, </a:t>
            </a:r>
            <a:r>
              <a:rPr lang="en-US" sz="1600" dirty="0"/>
              <a:t>method of merging the reads in order to </a:t>
            </a:r>
            <a:r>
              <a:rPr lang="en-US" sz="1600" b="1" dirty="0">
                <a:solidFill>
                  <a:srgbClr val="C00000"/>
                </a:solidFill>
              </a:rPr>
              <a:t>construct</a:t>
            </a:r>
            <a:r>
              <a:rPr lang="en-US" sz="1600" dirty="0">
                <a:solidFill>
                  <a:srgbClr val="C00000"/>
                </a:solidFill>
              </a:rPr>
              <a:t> </a:t>
            </a:r>
            <a:r>
              <a:rPr lang="en-US" sz="1600" dirty="0"/>
              <a:t>the original sequence.</a:t>
            </a:r>
            <a:endParaRPr lang="en-US" sz="1600" b="1" dirty="0"/>
          </a:p>
        </p:txBody>
      </p:sp>
      <p:sp>
        <p:nvSpPr>
          <p:cNvPr id="34" name="Rectangle 33">
            <a:extLst>
              <a:ext uri="{FF2B5EF4-FFF2-40B4-BE49-F238E27FC236}">
                <a16:creationId xmlns:a16="http://schemas.microsoft.com/office/drawing/2014/main" id="{975DD671-195F-BE45-8AC5-24BF2E38251A}"/>
              </a:ext>
            </a:extLst>
          </p:cNvPr>
          <p:cNvSpPr/>
          <p:nvPr/>
        </p:nvSpPr>
        <p:spPr>
          <a:xfrm rot="5400000">
            <a:off x="2253236" y="4789498"/>
            <a:ext cx="2520000" cy="144087"/>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35DBE31E-2AE8-824E-81D4-CEA02E0BA8AE}"/>
              </a:ext>
            </a:extLst>
          </p:cNvPr>
          <p:cNvSpPr txBox="1"/>
          <p:nvPr/>
        </p:nvSpPr>
        <p:spPr>
          <a:xfrm>
            <a:off x="3547629" y="5629099"/>
            <a:ext cx="914400" cy="492443"/>
          </a:xfrm>
          <a:prstGeom prst="rect">
            <a:avLst/>
          </a:prstGeom>
          <a:noFill/>
        </p:spPr>
        <p:txBody>
          <a:bodyPr wrap="square" rtlCol="0">
            <a:spAutoFit/>
          </a:bodyPr>
          <a:lstStyle/>
          <a:p>
            <a:r>
              <a:rPr lang="en-US" sz="1300" dirty="0"/>
              <a:t>Reference</a:t>
            </a:r>
          </a:p>
          <a:p>
            <a:r>
              <a:rPr lang="en-US" sz="1300" dirty="0"/>
              <a:t>Genome</a:t>
            </a:r>
          </a:p>
        </p:txBody>
      </p:sp>
      <p:sp>
        <p:nvSpPr>
          <p:cNvPr id="36" name="Rectangle 35">
            <a:extLst>
              <a:ext uri="{FF2B5EF4-FFF2-40B4-BE49-F238E27FC236}">
                <a16:creationId xmlns:a16="http://schemas.microsoft.com/office/drawing/2014/main" id="{DC75BFC8-5934-3949-AC04-21F9DAD72C6B}"/>
              </a:ext>
            </a:extLst>
          </p:cNvPr>
          <p:cNvSpPr/>
          <p:nvPr/>
        </p:nvSpPr>
        <p:spPr>
          <a:xfrm rot="5400000" flipH="1">
            <a:off x="575820" y="3948663"/>
            <a:ext cx="539999" cy="45719"/>
          </a:xfrm>
          <a:prstGeom prst="rect">
            <a:avLst/>
          </a:prstGeom>
          <a:solidFill>
            <a:srgbClr val="E3E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2FFC78D0-0B56-1845-9212-1B3712D4F32E}"/>
              </a:ext>
            </a:extLst>
          </p:cNvPr>
          <p:cNvSpPr/>
          <p:nvPr/>
        </p:nvSpPr>
        <p:spPr>
          <a:xfrm rot="5400000" flipH="1">
            <a:off x="782914" y="4098101"/>
            <a:ext cx="859088" cy="4572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7A08F44B-57DE-6F4B-BE41-267B614529D7}"/>
              </a:ext>
            </a:extLst>
          </p:cNvPr>
          <p:cNvSpPr/>
          <p:nvPr/>
        </p:nvSpPr>
        <p:spPr>
          <a:xfrm rot="5400000" flipH="1">
            <a:off x="485462" y="4218123"/>
            <a:ext cx="1080000" cy="468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0CAEE677-A9D2-0542-B757-8D51FA977CFC}"/>
              </a:ext>
            </a:extLst>
          </p:cNvPr>
          <p:cNvSpPr/>
          <p:nvPr/>
        </p:nvSpPr>
        <p:spPr>
          <a:xfrm rot="5400000" flipH="1">
            <a:off x="59224" y="5245156"/>
            <a:ext cx="1574169" cy="45719"/>
          </a:xfrm>
          <a:prstGeom prst="rect">
            <a:avLst/>
          </a:prstGeom>
          <a:solidFill>
            <a:srgbClr val="D580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CC1CECB6-C55B-C24D-98C0-74D2A66D0F41}"/>
              </a:ext>
            </a:extLst>
          </p:cNvPr>
          <p:cNvSpPr/>
          <p:nvPr/>
        </p:nvSpPr>
        <p:spPr>
          <a:xfrm rot="5400000" flipH="1">
            <a:off x="635768" y="4989380"/>
            <a:ext cx="1541434" cy="45719"/>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1ECE41DC-0C08-A341-BC0C-92E72ECBA423}"/>
              </a:ext>
            </a:extLst>
          </p:cNvPr>
          <p:cNvSpPr/>
          <p:nvPr/>
        </p:nvSpPr>
        <p:spPr>
          <a:xfrm rot="5400000" flipH="1">
            <a:off x="534162" y="5353943"/>
            <a:ext cx="1355512" cy="468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A54D0229-9C67-4044-90E1-11CE84F065A8}"/>
              </a:ext>
            </a:extLst>
          </p:cNvPr>
          <p:cNvSpPr/>
          <p:nvPr/>
        </p:nvSpPr>
        <p:spPr>
          <a:xfrm rot="16200000" flipH="1">
            <a:off x="488281" y="5491699"/>
            <a:ext cx="1080000" cy="468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C04BE173-DA15-654E-8D13-F2531940D541}"/>
              </a:ext>
            </a:extLst>
          </p:cNvPr>
          <p:cNvSpPr/>
          <p:nvPr/>
        </p:nvSpPr>
        <p:spPr>
          <a:xfrm rot="16200000">
            <a:off x="5119029" y="3918220"/>
            <a:ext cx="539999" cy="45719"/>
          </a:xfrm>
          <a:prstGeom prst="rect">
            <a:avLst/>
          </a:prstGeom>
          <a:solidFill>
            <a:srgbClr val="E3E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2873816C-BDD0-0D4A-B792-F691CF4EE896}"/>
              </a:ext>
            </a:extLst>
          </p:cNvPr>
          <p:cNvSpPr/>
          <p:nvPr/>
        </p:nvSpPr>
        <p:spPr>
          <a:xfrm rot="16200000">
            <a:off x="5326123" y="4067658"/>
            <a:ext cx="859088" cy="4571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F794389F-E3EC-E041-A22D-13DF44DA85FA}"/>
              </a:ext>
            </a:extLst>
          </p:cNvPr>
          <p:cNvSpPr/>
          <p:nvPr/>
        </p:nvSpPr>
        <p:spPr>
          <a:xfrm rot="16200000">
            <a:off x="5028671" y="4187680"/>
            <a:ext cx="1080000" cy="468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FB8BD113-569A-C743-A2BC-FA16829106DD}"/>
              </a:ext>
            </a:extLst>
          </p:cNvPr>
          <p:cNvSpPr/>
          <p:nvPr/>
        </p:nvSpPr>
        <p:spPr>
          <a:xfrm rot="16200000">
            <a:off x="4602433" y="5214712"/>
            <a:ext cx="1574170" cy="45719"/>
          </a:xfrm>
          <a:prstGeom prst="rect">
            <a:avLst/>
          </a:prstGeom>
          <a:solidFill>
            <a:srgbClr val="D580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DD9C83E3-019F-1C46-B1CE-7AC51B50A9C1}"/>
              </a:ext>
            </a:extLst>
          </p:cNvPr>
          <p:cNvSpPr/>
          <p:nvPr/>
        </p:nvSpPr>
        <p:spPr>
          <a:xfrm rot="16200000">
            <a:off x="5177408" y="4958937"/>
            <a:ext cx="1541434" cy="45719"/>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979A73C1-BC6A-0D42-A3BB-02DD8A9BF59E}"/>
              </a:ext>
            </a:extLst>
          </p:cNvPr>
          <p:cNvSpPr/>
          <p:nvPr/>
        </p:nvSpPr>
        <p:spPr>
          <a:xfrm rot="16200000">
            <a:off x="5076829" y="5324040"/>
            <a:ext cx="1355513" cy="45719"/>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5E444E41-4B11-4A45-B2C7-E496B67C4DE2}"/>
              </a:ext>
            </a:extLst>
          </p:cNvPr>
          <p:cNvSpPr/>
          <p:nvPr/>
        </p:nvSpPr>
        <p:spPr>
          <a:xfrm rot="5400000">
            <a:off x="5031490" y="5461256"/>
            <a:ext cx="1080000" cy="468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2A81B5E7-3AC7-2943-8069-AFB6B18EBC09}"/>
              </a:ext>
            </a:extLst>
          </p:cNvPr>
          <p:cNvSpPr/>
          <p:nvPr/>
        </p:nvSpPr>
        <p:spPr>
          <a:xfrm rot="5400000">
            <a:off x="6916574" y="4789542"/>
            <a:ext cx="2520000" cy="144000"/>
          </a:xfrm>
          <a:prstGeom prst="rect">
            <a:avLst/>
          </a:prstGeom>
          <a:gradFill flip="none" rotWithShape="1">
            <a:gsLst>
              <a:gs pos="0">
                <a:srgbClr val="FFFF00"/>
              </a:gs>
              <a:gs pos="27000">
                <a:srgbClr val="D580DB"/>
              </a:gs>
              <a:gs pos="63000">
                <a:srgbClr val="00B0F0"/>
              </a:gs>
              <a:gs pos="89000">
                <a:srgbClr val="00B050"/>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extBox 53">
            <a:extLst>
              <a:ext uri="{FF2B5EF4-FFF2-40B4-BE49-F238E27FC236}">
                <a16:creationId xmlns:a16="http://schemas.microsoft.com/office/drawing/2014/main" id="{E1E766D8-32B9-2044-BAEE-677444058B5F}"/>
              </a:ext>
            </a:extLst>
          </p:cNvPr>
          <p:cNvSpPr txBox="1"/>
          <p:nvPr/>
        </p:nvSpPr>
        <p:spPr>
          <a:xfrm>
            <a:off x="8229600" y="5717360"/>
            <a:ext cx="914400" cy="492443"/>
          </a:xfrm>
          <a:prstGeom prst="rect">
            <a:avLst/>
          </a:prstGeom>
          <a:noFill/>
        </p:spPr>
        <p:txBody>
          <a:bodyPr wrap="square" rtlCol="0">
            <a:spAutoFit/>
          </a:bodyPr>
          <a:lstStyle/>
          <a:p>
            <a:r>
              <a:rPr lang="en-US" sz="1300" dirty="0"/>
              <a:t>Original</a:t>
            </a:r>
          </a:p>
          <a:p>
            <a:r>
              <a:rPr lang="en-US" sz="1300" dirty="0"/>
              <a:t>Sequence</a:t>
            </a:r>
          </a:p>
        </p:txBody>
      </p:sp>
      <p:sp>
        <p:nvSpPr>
          <p:cNvPr id="5" name="Title 4">
            <a:extLst>
              <a:ext uri="{FF2B5EF4-FFF2-40B4-BE49-F238E27FC236}">
                <a16:creationId xmlns:a16="http://schemas.microsoft.com/office/drawing/2014/main" id="{60BA0EEF-D298-5743-9ECA-343E607FE94F}"/>
              </a:ext>
            </a:extLst>
          </p:cNvPr>
          <p:cNvSpPr>
            <a:spLocks noGrp="1"/>
          </p:cNvSpPr>
          <p:nvPr>
            <p:ph type="title"/>
          </p:nvPr>
        </p:nvSpPr>
        <p:spPr/>
        <p:txBody>
          <a:bodyPr>
            <a:normAutofit fontScale="90000"/>
          </a:bodyPr>
          <a:lstStyle/>
          <a:p>
            <a:r>
              <a:rPr lang="en-US" dirty="0"/>
              <a:t>Genome Sequence Analysis</a:t>
            </a:r>
          </a:p>
        </p:txBody>
      </p:sp>
      <p:sp>
        <p:nvSpPr>
          <p:cNvPr id="2" name="Slide Number Placeholder 1">
            <a:extLst>
              <a:ext uri="{FF2B5EF4-FFF2-40B4-BE49-F238E27FC236}">
                <a16:creationId xmlns:a16="http://schemas.microsoft.com/office/drawing/2014/main" id="{63237238-5C1B-934B-83DB-B047065E27D4}"/>
              </a:ext>
            </a:extLst>
          </p:cNvPr>
          <p:cNvSpPr>
            <a:spLocks noGrp="1"/>
          </p:cNvSpPr>
          <p:nvPr>
            <p:ph type="sldNum" sz="quarter" idx="10"/>
          </p:nvPr>
        </p:nvSpPr>
        <p:spPr/>
        <p:txBody>
          <a:bodyPr/>
          <a:lstStyle/>
          <a:p>
            <a:fld id="{BE67019E-6B59-9444-A8F8-0CFAB6B6981D}" type="slidenum">
              <a:rPr lang="en-US" smtClean="0"/>
              <a:pPr/>
              <a:t>68</a:t>
            </a:fld>
            <a:endParaRPr lang="en-US" dirty="0"/>
          </a:p>
        </p:txBody>
      </p:sp>
      <p:sp>
        <p:nvSpPr>
          <p:cNvPr id="55" name="TextBox 54">
            <a:extLst>
              <a:ext uri="{FF2B5EF4-FFF2-40B4-BE49-F238E27FC236}">
                <a16:creationId xmlns:a16="http://schemas.microsoft.com/office/drawing/2014/main" id="{7DFF70F8-71F9-9546-8F6F-FCA7CAA6734C}"/>
              </a:ext>
            </a:extLst>
          </p:cNvPr>
          <p:cNvSpPr txBox="1"/>
          <p:nvPr/>
        </p:nvSpPr>
        <p:spPr>
          <a:xfrm>
            <a:off x="722708" y="6173102"/>
            <a:ext cx="605507" cy="292388"/>
          </a:xfrm>
          <a:prstGeom prst="rect">
            <a:avLst/>
          </a:prstGeom>
          <a:noFill/>
        </p:spPr>
        <p:txBody>
          <a:bodyPr wrap="square" rtlCol="0">
            <a:spAutoFit/>
          </a:bodyPr>
          <a:lstStyle/>
          <a:p>
            <a:r>
              <a:rPr lang="en-US" sz="1300" dirty="0"/>
              <a:t>Reads</a:t>
            </a:r>
          </a:p>
        </p:txBody>
      </p:sp>
      <p:sp>
        <p:nvSpPr>
          <p:cNvPr id="56" name="TextBox 55">
            <a:extLst>
              <a:ext uri="{FF2B5EF4-FFF2-40B4-BE49-F238E27FC236}">
                <a16:creationId xmlns:a16="http://schemas.microsoft.com/office/drawing/2014/main" id="{687D58E4-58F6-4948-A8B4-4639AAA45D97}"/>
              </a:ext>
            </a:extLst>
          </p:cNvPr>
          <p:cNvSpPr txBox="1"/>
          <p:nvPr/>
        </p:nvSpPr>
        <p:spPr>
          <a:xfrm>
            <a:off x="2192080" y="6168134"/>
            <a:ext cx="1478944" cy="292388"/>
          </a:xfrm>
          <a:prstGeom prst="rect">
            <a:avLst/>
          </a:prstGeom>
          <a:noFill/>
        </p:spPr>
        <p:txBody>
          <a:bodyPr wrap="square" rtlCol="0">
            <a:spAutoFit/>
          </a:bodyPr>
          <a:lstStyle/>
          <a:p>
            <a:pPr algn="ctr"/>
            <a:r>
              <a:rPr lang="en-US" sz="1300" dirty="0"/>
              <a:t>Mapped Reads</a:t>
            </a:r>
          </a:p>
        </p:txBody>
      </p:sp>
      <p:sp>
        <p:nvSpPr>
          <p:cNvPr id="57" name="TextBox 56">
            <a:extLst>
              <a:ext uri="{FF2B5EF4-FFF2-40B4-BE49-F238E27FC236}">
                <a16:creationId xmlns:a16="http://schemas.microsoft.com/office/drawing/2014/main" id="{C8022A8A-3A39-A645-856E-22DAC76424F7}"/>
              </a:ext>
            </a:extLst>
          </p:cNvPr>
          <p:cNvSpPr txBox="1"/>
          <p:nvPr/>
        </p:nvSpPr>
        <p:spPr>
          <a:xfrm>
            <a:off x="5300259" y="6173102"/>
            <a:ext cx="605507" cy="292388"/>
          </a:xfrm>
          <a:prstGeom prst="rect">
            <a:avLst/>
          </a:prstGeom>
          <a:noFill/>
        </p:spPr>
        <p:txBody>
          <a:bodyPr wrap="square" rtlCol="0">
            <a:spAutoFit/>
          </a:bodyPr>
          <a:lstStyle/>
          <a:p>
            <a:r>
              <a:rPr lang="en-US" sz="1300" dirty="0"/>
              <a:t>Reads</a:t>
            </a:r>
          </a:p>
        </p:txBody>
      </p:sp>
      <p:sp>
        <p:nvSpPr>
          <p:cNvPr id="58" name="TextBox 57">
            <a:extLst>
              <a:ext uri="{FF2B5EF4-FFF2-40B4-BE49-F238E27FC236}">
                <a16:creationId xmlns:a16="http://schemas.microsoft.com/office/drawing/2014/main" id="{C59AE20F-A5BF-6A4D-9440-CAE00FACBD4C}"/>
              </a:ext>
            </a:extLst>
          </p:cNvPr>
          <p:cNvSpPr txBox="1"/>
          <p:nvPr/>
        </p:nvSpPr>
        <p:spPr>
          <a:xfrm>
            <a:off x="6769631" y="6168134"/>
            <a:ext cx="1478944" cy="292388"/>
          </a:xfrm>
          <a:prstGeom prst="rect">
            <a:avLst/>
          </a:prstGeom>
          <a:noFill/>
        </p:spPr>
        <p:txBody>
          <a:bodyPr wrap="square" rtlCol="0">
            <a:spAutoFit/>
          </a:bodyPr>
          <a:lstStyle/>
          <a:p>
            <a:pPr algn="ctr"/>
            <a:r>
              <a:rPr lang="en-US" sz="1300" dirty="0"/>
              <a:t>Assembled Reads</a:t>
            </a:r>
          </a:p>
        </p:txBody>
      </p:sp>
    </p:spTree>
    <p:extLst>
      <p:ext uri="{BB962C8B-B14F-4D97-AF65-F5344CB8AC3E}">
        <p14:creationId xmlns:p14="http://schemas.microsoft.com/office/powerpoint/2010/main" val="2550761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1" nodeType="clickEffect">
                                  <p:stCondLst>
                                    <p:cond delay="0"/>
                                  </p:stCondLst>
                                  <p:childTnLst>
                                    <p:set>
                                      <p:cBhvr>
                                        <p:cTn id="30" dur="1" fill="hold">
                                          <p:stCondLst>
                                            <p:cond delay="0"/>
                                          </p:stCondLst>
                                        </p:cTn>
                                        <p:tgtEl>
                                          <p:spTgt spid="55"/>
                                        </p:tgtEl>
                                        <p:attrNameLst>
                                          <p:attrName>style.visibility</p:attrName>
                                        </p:attrNameLst>
                                      </p:cBhvr>
                                      <p:to>
                                        <p:strVal val="hidden"/>
                                      </p:to>
                                    </p:set>
                                  </p:childTnLst>
                                </p:cTn>
                              </p:par>
                              <p:par>
                                <p:cTn id="31" presetID="0" presetClass="path" presetSubtype="0" accel="50000" decel="50000" fill="hold" grpId="1" nodeType="withEffect">
                                  <p:stCondLst>
                                    <p:cond delay="0"/>
                                  </p:stCondLst>
                                  <p:childTnLst>
                                    <p:animMotion origin="layout" path="M 1.38889E-6 -1.85185E-6 L 0.2717 -0.02083 " pathEditMode="relative" rAng="0" ptsTypes="AA">
                                      <p:cBhvr>
                                        <p:cTn id="32" dur="700" fill="hold"/>
                                        <p:tgtEl>
                                          <p:spTgt spid="36"/>
                                        </p:tgtEl>
                                        <p:attrNameLst>
                                          <p:attrName>ppt_x</p:attrName>
                                          <p:attrName>ppt_y</p:attrName>
                                        </p:attrNameLst>
                                      </p:cBhvr>
                                      <p:rCtr x="13576" y="-1042"/>
                                    </p:animMotion>
                                  </p:childTnLst>
                                </p:cTn>
                              </p:par>
                            </p:childTnLst>
                          </p:cTn>
                        </p:par>
                        <p:par>
                          <p:cTn id="33" fill="hold">
                            <p:stCondLst>
                              <p:cond delay="700"/>
                            </p:stCondLst>
                            <p:childTnLst>
                              <p:par>
                                <p:cTn id="34" presetID="0" presetClass="path" presetSubtype="0" accel="50000" decel="50000" fill="hold" grpId="1" nodeType="afterEffect">
                                  <p:stCondLst>
                                    <p:cond delay="0"/>
                                  </p:stCondLst>
                                  <p:childTnLst>
                                    <p:animMotion origin="layout" path="M 8.33333E-7 -2.59259E-6 L 0.23299 0.23125 " pathEditMode="relative" rAng="0" ptsTypes="AA">
                                      <p:cBhvr>
                                        <p:cTn id="35" dur="700" fill="hold"/>
                                        <p:tgtEl>
                                          <p:spTgt spid="37"/>
                                        </p:tgtEl>
                                        <p:attrNameLst>
                                          <p:attrName>ppt_x</p:attrName>
                                          <p:attrName>ppt_y</p:attrName>
                                        </p:attrNameLst>
                                      </p:cBhvr>
                                      <p:rCtr x="11649" y="11551"/>
                                    </p:animMotion>
                                  </p:childTnLst>
                                </p:cTn>
                              </p:par>
                              <p:par>
                                <p:cTn id="36" presetID="1" presetClass="entr" presetSubtype="0" fill="hold" grpId="0" nodeType="withEffect">
                                  <p:stCondLst>
                                    <p:cond delay="0"/>
                                  </p:stCondLst>
                                  <p:childTnLst>
                                    <p:set>
                                      <p:cBhvr>
                                        <p:cTn id="37" dur="1" fill="hold">
                                          <p:stCondLst>
                                            <p:cond delay="0"/>
                                          </p:stCondLst>
                                        </p:cTn>
                                        <p:tgtEl>
                                          <p:spTgt spid="56"/>
                                        </p:tgtEl>
                                        <p:attrNameLst>
                                          <p:attrName>style.visibility</p:attrName>
                                        </p:attrNameLst>
                                      </p:cBhvr>
                                      <p:to>
                                        <p:strVal val="visible"/>
                                      </p:to>
                                    </p:set>
                                  </p:childTnLst>
                                </p:cTn>
                              </p:par>
                            </p:childTnLst>
                          </p:cTn>
                        </p:par>
                        <p:par>
                          <p:cTn id="38" fill="hold">
                            <p:stCondLst>
                              <p:cond delay="1400"/>
                            </p:stCondLst>
                            <p:childTnLst>
                              <p:par>
                                <p:cTn id="39" presetID="0" presetClass="path" presetSubtype="0" accel="50000" decel="50000" fill="hold" grpId="1" nodeType="afterEffect">
                                  <p:stCondLst>
                                    <p:cond delay="0"/>
                                  </p:stCondLst>
                                  <p:childTnLst>
                                    <p:animMotion origin="layout" path="M 3.33333E-6 4.81481E-6 L 0.21267 0.01134 " pathEditMode="relative" rAng="0" ptsTypes="AA">
                                      <p:cBhvr>
                                        <p:cTn id="40" dur="700" fill="hold"/>
                                        <p:tgtEl>
                                          <p:spTgt spid="38"/>
                                        </p:tgtEl>
                                        <p:attrNameLst>
                                          <p:attrName>ppt_x</p:attrName>
                                          <p:attrName>ppt_y</p:attrName>
                                        </p:attrNameLst>
                                      </p:cBhvr>
                                      <p:rCtr x="10625" y="556"/>
                                    </p:animMotion>
                                  </p:childTnLst>
                                </p:cTn>
                              </p:par>
                            </p:childTnLst>
                          </p:cTn>
                        </p:par>
                        <p:par>
                          <p:cTn id="41" fill="hold">
                            <p:stCondLst>
                              <p:cond delay="2100"/>
                            </p:stCondLst>
                            <p:childTnLst>
                              <p:par>
                                <p:cTn id="42" presetID="0" presetClass="path" presetSubtype="0" accel="50000" decel="50000" fill="hold" grpId="1" nodeType="afterEffect">
                                  <p:stCondLst>
                                    <p:cond delay="0"/>
                                  </p:stCondLst>
                                  <p:childTnLst>
                                    <p:animMotion origin="layout" path="M 1.38889E-6 -2.22222E-6 L 0.25521 -0.06967 " pathEditMode="relative" rAng="0" ptsTypes="AA">
                                      <p:cBhvr>
                                        <p:cTn id="43" dur="700" fill="hold"/>
                                        <p:tgtEl>
                                          <p:spTgt spid="39"/>
                                        </p:tgtEl>
                                        <p:attrNameLst>
                                          <p:attrName>ppt_x</p:attrName>
                                          <p:attrName>ppt_y</p:attrName>
                                        </p:attrNameLst>
                                      </p:cBhvr>
                                      <p:rCtr x="12760" y="-3495"/>
                                    </p:animMotion>
                                  </p:childTnLst>
                                </p:cTn>
                              </p:par>
                            </p:childTnLst>
                          </p:cTn>
                        </p:par>
                        <p:par>
                          <p:cTn id="44" fill="hold">
                            <p:stCondLst>
                              <p:cond delay="2800"/>
                            </p:stCondLst>
                            <p:childTnLst>
                              <p:par>
                                <p:cTn id="45" presetID="0" presetClass="path" presetSubtype="0" accel="50000" decel="50000" fill="hold" grpId="1" nodeType="afterEffect">
                                  <p:stCondLst>
                                    <p:cond delay="0"/>
                                  </p:stCondLst>
                                  <p:childTnLst>
                                    <p:animMotion origin="layout" path="M -3.33333E-6 -3.7037E-6 L 0.13907 -0.07731 " pathEditMode="relative" rAng="0" ptsTypes="AA">
                                      <p:cBhvr>
                                        <p:cTn id="46" dur="700" fill="hold"/>
                                        <p:tgtEl>
                                          <p:spTgt spid="40"/>
                                        </p:tgtEl>
                                        <p:attrNameLst>
                                          <p:attrName>ppt_x</p:attrName>
                                          <p:attrName>ppt_y</p:attrName>
                                        </p:attrNameLst>
                                      </p:cBhvr>
                                      <p:rCtr x="6944" y="-3866"/>
                                    </p:animMotion>
                                  </p:childTnLst>
                                </p:cTn>
                              </p:par>
                            </p:childTnLst>
                          </p:cTn>
                        </p:par>
                        <p:par>
                          <p:cTn id="47" fill="hold">
                            <p:stCondLst>
                              <p:cond delay="3500"/>
                            </p:stCondLst>
                            <p:childTnLst>
                              <p:par>
                                <p:cTn id="48" presetID="0" presetClass="path" presetSubtype="0" accel="50000" decel="50000" fill="hold" grpId="1" nodeType="afterEffect">
                                  <p:stCondLst>
                                    <p:cond delay="0"/>
                                  </p:stCondLst>
                                  <p:childTnLst>
                                    <p:animMotion origin="layout" path="M 8.33333E-7 -4.44444E-6 L 0.18038 0.00695 " pathEditMode="relative" rAng="0" ptsTypes="AA">
                                      <p:cBhvr>
                                        <p:cTn id="49" dur="700" fill="hold"/>
                                        <p:tgtEl>
                                          <p:spTgt spid="41"/>
                                        </p:tgtEl>
                                        <p:attrNameLst>
                                          <p:attrName>ppt_x</p:attrName>
                                          <p:attrName>ppt_y</p:attrName>
                                        </p:attrNameLst>
                                      </p:cBhvr>
                                      <p:rCtr x="9010" y="347"/>
                                    </p:animMotion>
                                  </p:childTnLst>
                                </p:cTn>
                              </p:par>
                            </p:childTnLst>
                          </p:cTn>
                        </p:par>
                        <p:par>
                          <p:cTn id="50" fill="hold">
                            <p:stCondLst>
                              <p:cond delay="4200"/>
                            </p:stCondLst>
                            <p:childTnLst>
                              <p:par>
                                <p:cTn id="51" presetID="0" presetClass="path" presetSubtype="0" accel="50000" decel="50000" fill="hold" grpId="1" nodeType="afterEffect">
                                  <p:stCondLst>
                                    <p:cond delay="0"/>
                                  </p:stCondLst>
                                  <p:childTnLst>
                                    <p:animMotion origin="layout" path="M -3.88889E-6 -3.33333E-6 L 0.25296 -0.11875 " pathEditMode="relative" rAng="0" ptsTypes="AA">
                                      <p:cBhvr>
                                        <p:cTn id="52" dur="700" fill="hold"/>
                                        <p:tgtEl>
                                          <p:spTgt spid="42"/>
                                        </p:tgtEl>
                                        <p:attrNameLst>
                                          <p:attrName>ppt_x</p:attrName>
                                          <p:attrName>ppt_y</p:attrName>
                                        </p:attrNameLst>
                                      </p:cBhvr>
                                      <p:rCtr x="12639" y="-5949"/>
                                    </p:animMotion>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53"/>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3"/>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44"/>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45"/>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46"/>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47"/>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48"/>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49"/>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57"/>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xit" presetSubtype="0" fill="hold" grpId="1" nodeType="clickEffect">
                                  <p:stCondLst>
                                    <p:cond delay="0"/>
                                  </p:stCondLst>
                                  <p:childTnLst>
                                    <p:set>
                                      <p:cBhvr>
                                        <p:cTn id="76" dur="1" fill="hold">
                                          <p:stCondLst>
                                            <p:cond delay="0"/>
                                          </p:stCondLst>
                                        </p:cTn>
                                        <p:tgtEl>
                                          <p:spTgt spid="57"/>
                                        </p:tgtEl>
                                        <p:attrNameLst>
                                          <p:attrName>style.visibility</p:attrName>
                                        </p:attrNameLst>
                                      </p:cBhvr>
                                      <p:to>
                                        <p:strVal val="hidden"/>
                                      </p:to>
                                    </p:set>
                                  </p:childTnLst>
                                </p:cTn>
                              </p:par>
                              <p:par>
                                <p:cTn id="77" presetID="0" presetClass="path" presetSubtype="0" accel="50000" decel="50000" fill="hold" grpId="1" nodeType="withEffect">
                                  <p:stCondLst>
                                    <p:cond delay="0"/>
                                  </p:stCondLst>
                                  <p:childTnLst>
                                    <p:animMotion origin="layout" path="M 1.11111E-6 3.7037E-7 L 0.28455 -0.00903 " pathEditMode="relative" rAng="0" ptsTypes="AA">
                                      <p:cBhvr>
                                        <p:cTn id="78" dur="700" fill="hold"/>
                                        <p:tgtEl>
                                          <p:spTgt spid="43"/>
                                        </p:tgtEl>
                                        <p:attrNameLst>
                                          <p:attrName>ppt_x</p:attrName>
                                          <p:attrName>ppt_y</p:attrName>
                                        </p:attrNameLst>
                                      </p:cBhvr>
                                      <p:rCtr x="14219" y="-463"/>
                                    </p:animMotion>
                                  </p:childTnLst>
                                </p:cTn>
                              </p:par>
                            </p:childTnLst>
                          </p:cTn>
                        </p:par>
                        <p:par>
                          <p:cTn id="79" fill="hold">
                            <p:stCondLst>
                              <p:cond delay="700"/>
                            </p:stCondLst>
                            <p:childTnLst>
                              <p:par>
                                <p:cTn id="80" presetID="0" presetClass="path" presetSubtype="0" accel="50000" decel="50000" fill="hold" grpId="1" nodeType="afterEffect">
                                  <p:stCondLst>
                                    <p:cond delay="0"/>
                                  </p:stCondLst>
                                  <p:childTnLst>
                                    <p:animMotion origin="layout" path="M 5.55556E-7 1.11111E-6 L 0.22587 0.03079 " pathEditMode="relative" rAng="0" ptsTypes="AA">
                                      <p:cBhvr>
                                        <p:cTn id="81" dur="700" fill="hold"/>
                                        <p:tgtEl>
                                          <p:spTgt spid="44"/>
                                        </p:tgtEl>
                                        <p:attrNameLst>
                                          <p:attrName>ppt_x</p:attrName>
                                          <p:attrName>ppt_y</p:attrName>
                                        </p:attrNameLst>
                                      </p:cBhvr>
                                      <p:rCtr x="11285" y="1528"/>
                                    </p:animMotion>
                                  </p:childTnLst>
                                </p:cTn>
                              </p:par>
                              <p:par>
                                <p:cTn id="82" presetID="1" presetClass="entr" presetSubtype="0" fill="hold" grpId="0" nodeType="withEffect">
                                  <p:stCondLst>
                                    <p:cond delay="0"/>
                                  </p:stCondLst>
                                  <p:childTnLst>
                                    <p:set>
                                      <p:cBhvr>
                                        <p:cTn id="83" dur="1" fill="hold">
                                          <p:stCondLst>
                                            <p:cond delay="0"/>
                                          </p:stCondLst>
                                        </p:cTn>
                                        <p:tgtEl>
                                          <p:spTgt spid="58"/>
                                        </p:tgtEl>
                                        <p:attrNameLst>
                                          <p:attrName>style.visibility</p:attrName>
                                        </p:attrNameLst>
                                      </p:cBhvr>
                                      <p:to>
                                        <p:strVal val="visible"/>
                                      </p:to>
                                    </p:set>
                                  </p:childTnLst>
                                </p:cTn>
                              </p:par>
                            </p:childTnLst>
                          </p:cTn>
                        </p:par>
                        <p:par>
                          <p:cTn id="84" fill="hold">
                            <p:stCondLst>
                              <p:cond delay="1400"/>
                            </p:stCondLst>
                            <p:childTnLst>
                              <p:par>
                                <p:cTn id="85" presetID="0" presetClass="path" presetSubtype="0" accel="50000" decel="50000" fill="hold" grpId="1" nodeType="afterEffect">
                                  <p:stCondLst>
                                    <p:cond delay="0"/>
                                  </p:stCondLst>
                                  <p:childTnLst>
                                    <p:animMotion origin="layout" path="M 3.05556E-6 -1.48148E-6 L 0.22239 0.04792 " pathEditMode="relative" rAng="0" ptsTypes="AA">
                                      <p:cBhvr>
                                        <p:cTn id="86" dur="700" fill="hold"/>
                                        <p:tgtEl>
                                          <p:spTgt spid="45"/>
                                        </p:tgtEl>
                                        <p:attrNameLst>
                                          <p:attrName>ppt_x</p:attrName>
                                          <p:attrName>ppt_y</p:attrName>
                                        </p:attrNameLst>
                                      </p:cBhvr>
                                      <p:rCtr x="11111" y="2384"/>
                                    </p:animMotion>
                                  </p:childTnLst>
                                </p:cTn>
                              </p:par>
                            </p:childTnLst>
                          </p:cTn>
                        </p:par>
                        <p:par>
                          <p:cTn id="87" fill="hold">
                            <p:stCondLst>
                              <p:cond delay="2100"/>
                            </p:stCondLst>
                            <p:childTnLst>
                              <p:par>
                                <p:cTn id="88" presetID="0" presetClass="path" presetSubtype="0" accel="50000" decel="50000" fill="hold" grpId="1" nodeType="afterEffect">
                                  <p:stCondLst>
                                    <p:cond delay="0"/>
                                  </p:stCondLst>
                                  <p:childTnLst>
                                    <p:animMotion origin="layout" path="M 1.11111E-6 1.11022E-16 L 0.21788 -0.04977 " pathEditMode="relative" rAng="0" ptsTypes="AA">
                                      <p:cBhvr>
                                        <p:cTn id="89" dur="700" fill="hold"/>
                                        <p:tgtEl>
                                          <p:spTgt spid="46"/>
                                        </p:tgtEl>
                                        <p:attrNameLst>
                                          <p:attrName>ppt_x</p:attrName>
                                          <p:attrName>ppt_y</p:attrName>
                                        </p:attrNameLst>
                                      </p:cBhvr>
                                      <p:rCtr x="10885" y="-2500"/>
                                    </p:animMotion>
                                  </p:childTnLst>
                                </p:cTn>
                              </p:par>
                            </p:childTnLst>
                          </p:cTn>
                        </p:par>
                        <p:par>
                          <p:cTn id="90" fill="hold">
                            <p:stCondLst>
                              <p:cond delay="2800"/>
                            </p:stCondLst>
                            <p:childTnLst>
                              <p:par>
                                <p:cTn id="91" presetID="0" presetClass="path" presetSubtype="0" accel="50000" decel="50000" fill="hold" grpId="1" nodeType="afterEffect">
                                  <p:stCondLst>
                                    <p:cond delay="0"/>
                                  </p:stCondLst>
                                  <p:childTnLst>
                                    <p:animMotion origin="layout" path="M 3.61111E-6 -1.48148E-6 L 0.12899 0.00463 " pathEditMode="relative" rAng="0" ptsTypes="AA">
                                      <p:cBhvr>
                                        <p:cTn id="92" dur="700" fill="hold"/>
                                        <p:tgtEl>
                                          <p:spTgt spid="47"/>
                                        </p:tgtEl>
                                        <p:attrNameLst>
                                          <p:attrName>ppt_x</p:attrName>
                                          <p:attrName>ppt_y</p:attrName>
                                        </p:attrNameLst>
                                      </p:cBhvr>
                                      <p:rCtr x="6441" y="231"/>
                                    </p:animMotion>
                                  </p:childTnLst>
                                </p:cTn>
                              </p:par>
                            </p:childTnLst>
                          </p:cTn>
                        </p:par>
                        <p:par>
                          <p:cTn id="93" fill="hold">
                            <p:stCondLst>
                              <p:cond delay="3500"/>
                            </p:stCondLst>
                            <p:childTnLst>
                              <p:par>
                                <p:cTn id="94" presetID="0" presetClass="path" presetSubtype="0" accel="50000" decel="50000" fill="hold" grpId="1" nodeType="afterEffect">
                                  <p:stCondLst>
                                    <p:cond delay="0"/>
                                  </p:stCondLst>
                                  <p:childTnLst>
                                    <p:animMotion origin="layout" path="M 5.55556E-7 -2.22222E-6 L 0.12431 -0.01389 " pathEditMode="relative" rAng="0" ptsTypes="AA">
                                      <p:cBhvr>
                                        <p:cTn id="95" dur="700" fill="hold"/>
                                        <p:tgtEl>
                                          <p:spTgt spid="48"/>
                                        </p:tgtEl>
                                        <p:attrNameLst>
                                          <p:attrName>ppt_x</p:attrName>
                                          <p:attrName>ppt_y</p:attrName>
                                        </p:attrNameLst>
                                      </p:cBhvr>
                                      <p:rCtr x="6215" y="-694"/>
                                    </p:animMotion>
                                  </p:childTnLst>
                                </p:cTn>
                              </p:par>
                            </p:childTnLst>
                          </p:cTn>
                        </p:par>
                        <p:par>
                          <p:cTn id="96" fill="hold">
                            <p:stCondLst>
                              <p:cond delay="4200"/>
                            </p:stCondLst>
                            <p:childTnLst>
                              <p:par>
                                <p:cTn id="97" presetID="0" presetClass="path" presetSubtype="0" accel="50000" decel="50000" fill="hold" grpId="1" nodeType="afterEffect">
                                  <p:stCondLst>
                                    <p:cond delay="0"/>
                                  </p:stCondLst>
                                  <p:childTnLst>
                                    <p:animMotion origin="layout" path="M -4.16667E-6 -1.11111E-6 L 0.11459 0.00046 " pathEditMode="relative" rAng="0" ptsTypes="AA">
                                      <p:cBhvr>
                                        <p:cTn id="98" dur="700" fill="hold"/>
                                        <p:tgtEl>
                                          <p:spTgt spid="49"/>
                                        </p:tgtEl>
                                        <p:attrNameLst>
                                          <p:attrName>ppt_x</p:attrName>
                                          <p:attrName>ppt_y</p:attrName>
                                        </p:attrNameLst>
                                      </p:cBhvr>
                                      <p:rCtr x="5729" y="23"/>
                                    </p:animMotion>
                                  </p:childTnLst>
                                </p:cTn>
                              </p:par>
                            </p:childTnLst>
                          </p:cTn>
                        </p:par>
                        <p:par>
                          <p:cTn id="99" fill="hold">
                            <p:stCondLst>
                              <p:cond delay="4900"/>
                            </p:stCondLst>
                            <p:childTnLst>
                              <p:par>
                                <p:cTn id="100" presetID="1" presetClass="entr" presetSubtype="0" fill="hold" grpId="0" nodeType="afterEffect">
                                  <p:stCondLst>
                                    <p:cond delay="0"/>
                                  </p:stCondLst>
                                  <p:childTnLst>
                                    <p:set>
                                      <p:cBhvr>
                                        <p:cTn id="101" dur="1" fill="hold">
                                          <p:stCondLst>
                                            <p:cond delay="0"/>
                                          </p:stCondLst>
                                        </p:cTn>
                                        <p:tgtEl>
                                          <p:spTgt spid="50"/>
                                        </p:tgtEl>
                                        <p:attrNameLst>
                                          <p:attrName>style.visibility</p:attrName>
                                        </p:attrNameLst>
                                      </p:cBhvr>
                                      <p:to>
                                        <p:strVal val="visible"/>
                                      </p:to>
                                    </p:set>
                                  </p:childTnLst>
                                </p:cTn>
                              </p:par>
                            </p:childTnLst>
                          </p:cTn>
                        </p:par>
                        <p:par>
                          <p:cTn id="102" fill="hold">
                            <p:stCondLst>
                              <p:cond delay="4900"/>
                            </p:stCondLst>
                            <p:childTnLst>
                              <p:par>
                                <p:cTn id="103" presetID="1" presetClass="entr" presetSubtype="0" fill="hold" grpId="0" nodeType="afterEffect">
                                  <p:stCondLst>
                                    <p:cond delay="0"/>
                                  </p:stCondLst>
                                  <p:childTnLst>
                                    <p:set>
                                      <p:cBhvr>
                                        <p:cTn id="104"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53" grpId="0"/>
      <p:bldP spid="34" grpId="0" animBg="1"/>
      <p:bldP spid="35" grpId="0"/>
      <p:bldP spid="36" grpId="0" animBg="1"/>
      <p:bldP spid="36" grpId="1" animBg="1"/>
      <p:bldP spid="37" grpId="0" animBg="1"/>
      <p:bldP spid="37" grpId="1" animBg="1"/>
      <p:bldP spid="38" grpId="0" animBg="1"/>
      <p:bldP spid="38" grpId="1" animBg="1"/>
      <p:bldP spid="39" grpId="0" animBg="1"/>
      <p:bldP spid="39" grpId="1" animBg="1"/>
      <p:bldP spid="40" grpId="0" animBg="1"/>
      <p:bldP spid="40" grpId="1" animBg="1"/>
      <p:bldP spid="41" grpId="0" animBg="1"/>
      <p:bldP spid="41" grpId="1" animBg="1"/>
      <p:bldP spid="42" grpId="0" animBg="1"/>
      <p:bldP spid="42" grpId="1" animBg="1"/>
      <p:bldP spid="43" grpId="0" animBg="1"/>
      <p:bldP spid="43" grpId="1" animBg="1"/>
      <p:bldP spid="44" grpId="0" animBg="1"/>
      <p:bldP spid="44" grpId="1" animBg="1"/>
      <p:bldP spid="45" grpId="0" animBg="1"/>
      <p:bldP spid="45" grpId="1" animBg="1"/>
      <p:bldP spid="46" grpId="0" animBg="1"/>
      <p:bldP spid="46" grpId="1" animBg="1"/>
      <p:bldP spid="47" grpId="0" animBg="1"/>
      <p:bldP spid="47" grpId="1" animBg="1"/>
      <p:bldP spid="48" grpId="0" animBg="1"/>
      <p:bldP spid="48" grpId="1" animBg="1"/>
      <p:bldP spid="49" grpId="0" animBg="1"/>
      <p:bldP spid="49" grpId="1" animBg="1"/>
      <p:bldP spid="50" grpId="0" animBg="1"/>
      <p:bldP spid="54" grpId="0"/>
      <p:bldP spid="55" grpId="0"/>
      <p:bldP spid="55" grpId="1"/>
      <p:bldP spid="56" grpId="0"/>
      <p:bldP spid="57" grpId="0"/>
      <p:bldP spid="57" grpId="1"/>
      <p:bldP spid="58"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62B3F-CDB3-084D-84A7-CA383F8010C7}"/>
              </a:ext>
            </a:extLst>
          </p:cNvPr>
          <p:cNvSpPr>
            <a:spLocks noGrp="1"/>
          </p:cNvSpPr>
          <p:nvPr>
            <p:ph type="title"/>
          </p:nvPr>
        </p:nvSpPr>
        <p:spPr/>
        <p:txBody>
          <a:bodyPr>
            <a:noAutofit/>
          </a:bodyPr>
          <a:lstStyle/>
          <a:p>
            <a:r>
              <a:rPr lang="en-US" sz="3500" dirty="0"/>
              <a:t>Genome Assembly Pipeline Using Long Reads</a:t>
            </a:r>
          </a:p>
        </p:txBody>
      </p:sp>
      <p:sp>
        <p:nvSpPr>
          <p:cNvPr id="5" name="Text Box 5">
            <a:extLst>
              <a:ext uri="{FF2B5EF4-FFF2-40B4-BE49-F238E27FC236}">
                <a16:creationId xmlns:a16="http://schemas.microsoft.com/office/drawing/2014/main" id="{39F36CA3-F0B5-CD4E-91D5-32F6A8DCA8F9}"/>
              </a:ext>
            </a:extLst>
          </p:cNvPr>
          <p:cNvSpPr txBox="1"/>
          <p:nvPr/>
        </p:nvSpPr>
        <p:spPr>
          <a:xfrm>
            <a:off x="2336594" y="2083165"/>
            <a:ext cx="4299805" cy="575782"/>
          </a:xfrm>
          <a:prstGeom prst="roundRect">
            <a:avLst/>
          </a:prstGeom>
          <a:noFill/>
          <a:ln w="28575">
            <a:solidFill>
              <a:srgbClr val="E0085F"/>
            </a:solid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0085F"/>
                </a:solidFill>
                <a:effectLst/>
                <a:uLnTx/>
                <a:uFillTx/>
                <a:latin typeface="Corbel" panose="020B0503020204020204" pitchFamily="34" charset="0"/>
                <a:ea typeface="Calibri" panose="020F0502020204030204" pitchFamily="34" charset="0"/>
                <a:cs typeface="Calibri" panose="020F0502020204030204" pitchFamily="34" charset="0"/>
              </a:rPr>
              <a:t>Basecalling</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orbel" panose="020B0503020204020204" pitchFamily="34" charset="0"/>
                <a:ea typeface="Calibri" panose="020F0502020204030204" pitchFamily="34" charset="0"/>
                <a:cs typeface="Calibri" panose="020F0502020204030204" pitchFamily="34" charset="0"/>
              </a:rPr>
              <a:t>(Translates</a:t>
            </a:r>
            <a:r>
              <a:rPr kumimoji="0" lang="en-US" sz="1200" b="1" i="0" u="none" strike="noStrike" kern="1200" cap="none" spc="0" normalizeH="0" noProof="0" dirty="0">
                <a:ln>
                  <a:noFill/>
                </a:ln>
                <a:solidFill>
                  <a:prstClr val="black"/>
                </a:solidFill>
                <a:effectLst/>
                <a:uLnTx/>
                <a:uFillTx/>
                <a:latin typeface="Corbel" panose="020B0503020204020204" pitchFamily="34" charset="0"/>
                <a:ea typeface="Calibri" panose="020F0502020204030204" pitchFamily="34" charset="0"/>
                <a:cs typeface="Calibri" panose="020F0502020204030204" pitchFamily="34" charset="0"/>
              </a:rPr>
              <a:t> signal data into bases: A,C,G,T)</a:t>
            </a:r>
            <a:endParaRPr kumimoji="0" lang="en-US" sz="1200" b="0" i="0" u="none" strike="noStrike" kern="1200" cap="none" spc="0" normalizeH="0" baseline="0" noProof="0" dirty="0">
              <a:ln>
                <a:noFill/>
              </a:ln>
              <a:solidFill>
                <a:prstClr val="black"/>
              </a:solidFill>
              <a:effectLst/>
              <a:uLnTx/>
              <a:uFillTx/>
              <a:latin typeface="Corbel" panose="020B0503020204020204" pitchFamily="34" charset="0"/>
              <a:ea typeface="Calibri" panose="020F0502020204030204" pitchFamily="34" charset="0"/>
              <a:cs typeface="Times New Roman" panose="02020603050405020304" pitchFamily="18" charset="0"/>
            </a:endParaRPr>
          </a:p>
        </p:txBody>
      </p:sp>
      <p:sp>
        <p:nvSpPr>
          <p:cNvPr id="6" name="Text Box 7">
            <a:extLst>
              <a:ext uri="{FF2B5EF4-FFF2-40B4-BE49-F238E27FC236}">
                <a16:creationId xmlns:a16="http://schemas.microsoft.com/office/drawing/2014/main" id="{8CC674EC-A25C-6746-96AB-D992620BC6AA}"/>
              </a:ext>
            </a:extLst>
          </p:cNvPr>
          <p:cNvSpPr txBox="1"/>
          <p:nvPr/>
        </p:nvSpPr>
        <p:spPr>
          <a:xfrm>
            <a:off x="2336591" y="2961812"/>
            <a:ext cx="4299805" cy="575782"/>
          </a:xfrm>
          <a:prstGeom prst="roundRect">
            <a:avLst/>
          </a:prstGeom>
          <a:noFill/>
          <a:ln w="28575">
            <a:solidFill>
              <a:srgbClr val="0070C0"/>
            </a:solid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70C0"/>
                </a:solidFill>
                <a:effectLst/>
                <a:uLnTx/>
                <a:uFillTx/>
                <a:latin typeface="Corbel" panose="020B0503020204020204" pitchFamily="34" charset="0"/>
                <a:ea typeface="Calibri" panose="020F0502020204030204" pitchFamily="34" charset="0"/>
                <a:cs typeface="Calibri" panose="020F0502020204030204" pitchFamily="34" charset="0"/>
              </a:rPr>
              <a:t>Read-to-Read Overlap Finding</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orbel" panose="020B0503020204020204" pitchFamily="34" charset="0"/>
                <a:ea typeface="Calibri" panose="020F0502020204030204" pitchFamily="34" charset="0"/>
                <a:cs typeface="Calibri" panose="020F0502020204030204" pitchFamily="34" charset="0"/>
              </a:rPr>
              <a:t>(Finds pairwise</a:t>
            </a:r>
            <a:r>
              <a:rPr kumimoji="0" lang="en-US" sz="1200" b="1" i="0" u="none" strike="noStrike" kern="1200" cap="none" spc="0" normalizeH="0" noProof="0" dirty="0">
                <a:ln>
                  <a:noFill/>
                </a:ln>
                <a:solidFill>
                  <a:prstClr val="black"/>
                </a:solidFill>
                <a:effectLst/>
                <a:uLnTx/>
                <a:uFillTx/>
                <a:latin typeface="Corbel" panose="020B0503020204020204" pitchFamily="34" charset="0"/>
                <a:ea typeface="Calibri" panose="020F0502020204030204" pitchFamily="34" charset="0"/>
                <a:cs typeface="Calibri" panose="020F0502020204030204" pitchFamily="34" charset="0"/>
              </a:rPr>
              <a:t> read alignments for each pair of read)</a:t>
            </a:r>
            <a:endParaRPr kumimoji="0" lang="en-US" sz="1200" b="0" i="0" u="none" strike="noStrike" kern="1200" cap="none" spc="0" normalizeH="0" baseline="0" noProof="0" dirty="0">
              <a:ln>
                <a:noFill/>
              </a:ln>
              <a:solidFill>
                <a:prstClr val="black"/>
              </a:solidFill>
              <a:effectLst/>
              <a:uLnTx/>
              <a:uFillTx/>
              <a:latin typeface="Corbel" panose="020B0503020204020204" pitchFamily="34" charset="0"/>
              <a:ea typeface="Calibri" panose="020F0502020204030204" pitchFamily="34" charset="0"/>
              <a:cs typeface="Times New Roman" panose="02020603050405020304" pitchFamily="18" charset="0"/>
            </a:endParaRPr>
          </a:p>
        </p:txBody>
      </p:sp>
      <p:sp>
        <p:nvSpPr>
          <p:cNvPr id="7" name="Text Box 8">
            <a:extLst>
              <a:ext uri="{FF2B5EF4-FFF2-40B4-BE49-F238E27FC236}">
                <a16:creationId xmlns:a16="http://schemas.microsoft.com/office/drawing/2014/main" id="{C5BBE66E-CB92-284E-B8EF-8F968982F6AB}"/>
              </a:ext>
            </a:extLst>
          </p:cNvPr>
          <p:cNvSpPr txBox="1"/>
          <p:nvPr/>
        </p:nvSpPr>
        <p:spPr>
          <a:xfrm>
            <a:off x="2336590" y="3843477"/>
            <a:ext cx="4299805" cy="575782"/>
          </a:xfrm>
          <a:prstGeom prst="roundRect">
            <a:avLst/>
          </a:prstGeom>
          <a:noFill/>
          <a:ln w="28575">
            <a:solidFill>
              <a:srgbClr val="00B050"/>
            </a:solid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B050"/>
                </a:solidFill>
                <a:effectLst/>
                <a:uLnTx/>
                <a:uFillTx/>
                <a:latin typeface="Corbel" panose="020B0503020204020204" pitchFamily="34" charset="0"/>
                <a:ea typeface="Calibri" panose="020F0502020204030204" pitchFamily="34" charset="0"/>
                <a:cs typeface="Calibri" panose="020F0502020204030204" pitchFamily="34" charset="0"/>
              </a:rPr>
              <a:t>Assembly</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orbel" panose="020B0503020204020204" pitchFamily="34" charset="0"/>
                <a:ea typeface="Calibri" panose="020F0502020204030204" pitchFamily="34" charset="0"/>
                <a:cs typeface="Calibri" panose="020F0502020204030204" pitchFamily="34" charset="0"/>
              </a:rPr>
              <a:t>(Traverses the overlap graph</a:t>
            </a:r>
            <a:r>
              <a:rPr kumimoji="0" lang="en-US" sz="1200" b="1" i="0" u="none" strike="noStrike" kern="1200" cap="none" spc="0" normalizeH="0" noProof="0" dirty="0">
                <a:ln>
                  <a:noFill/>
                </a:ln>
                <a:solidFill>
                  <a:prstClr val="black"/>
                </a:solidFill>
                <a:effectLst/>
                <a:uLnTx/>
                <a:uFillTx/>
                <a:latin typeface="Corbel" panose="020B0503020204020204" pitchFamily="34" charset="0"/>
                <a:ea typeface="Calibri" panose="020F0502020204030204" pitchFamily="34" charset="0"/>
                <a:cs typeface="Calibri" panose="020F0502020204030204" pitchFamily="34" charset="0"/>
              </a:rPr>
              <a:t> &amp; constructs the draft assembly)</a:t>
            </a:r>
            <a:endParaRPr kumimoji="0" lang="en-US" sz="1200" b="0" i="0" u="none" strike="noStrike" kern="1200" cap="none" spc="0" normalizeH="0" baseline="0" noProof="0" dirty="0">
              <a:ln>
                <a:noFill/>
              </a:ln>
              <a:solidFill>
                <a:prstClr val="black"/>
              </a:solidFill>
              <a:effectLst/>
              <a:uLnTx/>
              <a:uFillTx/>
              <a:latin typeface="Corbel" panose="020B0503020204020204" pitchFamily="34" charset="0"/>
              <a:ea typeface="Calibri" panose="020F0502020204030204" pitchFamily="34" charset="0"/>
              <a:cs typeface="Times New Roman" panose="02020603050405020304" pitchFamily="18" charset="0"/>
            </a:endParaRPr>
          </a:p>
        </p:txBody>
      </p:sp>
      <p:sp>
        <p:nvSpPr>
          <p:cNvPr id="8" name="Text Box 9">
            <a:extLst>
              <a:ext uri="{FF2B5EF4-FFF2-40B4-BE49-F238E27FC236}">
                <a16:creationId xmlns:a16="http://schemas.microsoft.com/office/drawing/2014/main" id="{A6AC76F7-5466-6641-9933-F0ADB81960FD}"/>
              </a:ext>
            </a:extLst>
          </p:cNvPr>
          <p:cNvSpPr txBox="1"/>
          <p:nvPr/>
        </p:nvSpPr>
        <p:spPr>
          <a:xfrm>
            <a:off x="2336589" y="4663860"/>
            <a:ext cx="4299805" cy="575782"/>
          </a:xfrm>
          <a:prstGeom prst="roundRect">
            <a:avLst/>
          </a:prstGeom>
          <a:noFill/>
          <a:ln w="28575">
            <a:solidFill>
              <a:srgbClr val="C96C20"/>
            </a:solid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C96C20"/>
                </a:solidFill>
                <a:effectLst/>
                <a:uLnTx/>
                <a:uFillTx/>
                <a:latin typeface="Corbel" panose="020B0503020204020204" pitchFamily="34" charset="0"/>
                <a:ea typeface="Calibri" panose="020F0502020204030204" pitchFamily="34" charset="0"/>
                <a:cs typeface="Calibri" panose="020F0502020204030204" pitchFamily="34" charset="0"/>
              </a:rPr>
              <a:t>Read Mapping</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orbel" panose="020B0503020204020204" pitchFamily="34" charset="0"/>
                <a:ea typeface="Calibri" panose="020F0502020204030204" pitchFamily="34" charset="0"/>
                <a:cs typeface="Calibri" panose="020F0502020204030204" pitchFamily="34" charset="0"/>
              </a:rPr>
              <a:t>(Maps the reads to the draft assembly)</a:t>
            </a:r>
            <a:endParaRPr kumimoji="0" lang="en-US" sz="1200" b="0" i="0" u="none" strike="noStrike" kern="1200" cap="none" spc="0" normalizeH="0" baseline="0" noProof="0" dirty="0">
              <a:ln>
                <a:noFill/>
              </a:ln>
              <a:solidFill>
                <a:prstClr val="black"/>
              </a:solidFill>
              <a:effectLst/>
              <a:uLnTx/>
              <a:uFillTx/>
              <a:latin typeface="Corbel" panose="020B0503020204020204" pitchFamily="34" charset="0"/>
              <a:ea typeface="Calibri" panose="020F0502020204030204" pitchFamily="34" charset="0"/>
              <a:cs typeface="Times New Roman" panose="02020603050405020304" pitchFamily="18" charset="0"/>
            </a:endParaRPr>
          </a:p>
        </p:txBody>
      </p:sp>
      <p:cxnSp>
        <p:nvCxnSpPr>
          <p:cNvPr id="9" name="Straight Arrow Connector 8">
            <a:extLst>
              <a:ext uri="{FF2B5EF4-FFF2-40B4-BE49-F238E27FC236}">
                <a16:creationId xmlns:a16="http://schemas.microsoft.com/office/drawing/2014/main" id="{28BF46F9-BE50-7941-A394-E67763ECC6F5}"/>
              </a:ext>
            </a:extLst>
          </p:cNvPr>
          <p:cNvCxnSpPr/>
          <p:nvPr/>
        </p:nvCxnSpPr>
        <p:spPr>
          <a:xfrm>
            <a:off x="1987510" y="2371056"/>
            <a:ext cx="321924" cy="0"/>
          </a:xfrm>
          <a:prstGeom prst="straightConnector1">
            <a:avLst/>
          </a:prstGeom>
          <a:ln w="28575">
            <a:solidFill>
              <a:schemeClr val="accent1"/>
            </a:solidFill>
            <a:tailEnd type="triangle" w="lg" len="lg"/>
          </a:ln>
        </p:spPr>
        <p:style>
          <a:lnRef idx="1">
            <a:schemeClr val="accent1"/>
          </a:lnRef>
          <a:fillRef idx="0">
            <a:schemeClr val="accent1"/>
          </a:fillRef>
          <a:effectRef idx="0">
            <a:schemeClr val="accent1"/>
          </a:effectRef>
          <a:fontRef idx="minor">
            <a:schemeClr val="tx1"/>
          </a:fontRef>
        </p:style>
      </p:cxnSp>
      <p:sp>
        <p:nvSpPr>
          <p:cNvPr id="10" name="Text Box 19">
            <a:extLst>
              <a:ext uri="{FF2B5EF4-FFF2-40B4-BE49-F238E27FC236}">
                <a16:creationId xmlns:a16="http://schemas.microsoft.com/office/drawing/2014/main" id="{126AA58E-A9AD-B24E-BCDA-36EDA6EE6295}"/>
              </a:ext>
            </a:extLst>
          </p:cNvPr>
          <p:cNvSpPr txBox="1"/>
          <p:nvPr/>
        </p:nvSpPr>
        <p:spPr>
          <a:xfrm>
            <a:off x="549729" y="2054250"/>
            <a:ext cx="1578872" cy="572038"/>
          </a:xfrm>
          <a:prstGeom prst="rect">
            <a:avLst/>
          </a:prstGeom>
          <a:noFill/>
          <a:ln>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0" marR="1016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orbel" panose="020B0503020204020204" pitchFamily="34" charset="0"/>
                <a:ea typeface="Calibri" panose="020F0502020204030204" pitchFamily="34" charset="0"/>
                <a:cs typeface="Calibri" panose="020F0502020204030204" pitchFamily="34" charset="0"/>
              </a:rPr>
              <a:t>Raw signal data</a:t>
            </a:r>
            <a:endParaRPr kumimoji="0" lang="en-US" sz="2000" b="0" i="0" u="none" strike="noStrike" kern="1200" cap="none" spc="0" normalizeH="0" baseline="0" noProof="0" dirty="0">
              <a:ln>
                <a:noFill/>
              </a:ln>
              <a:solidFill>
                <a:prstClr val="black"/>
              </a:solidFill>
              <a:effectLst/>
              <a:uLnTx/>
              <a:uFillTx/>
              <a:latin typeface="Corbel" panose="020B0503020204020204" pitchFamily="34" charset="0"/>
              <a:ea typeface="Calibri" panose="020F0502020204030204" pitchFamily="34" charset="0"/>
              <a:cs typeface="Times New Roman" panose="02020603050405020304" pitchFamily="18" charset="0"/>
            </a:endParaRPr>
          </a:p>
        </p:txBody>
      </p:sp>
      <p:sp>
        <p:nvSpPr>
          <p:cNvPr id="11" name="Text Box 21">
            <a:extLst>
              <a:ext uri="{FF2B5EF4-FFF2-40B4-BE49-F238E27FC236}">
                <a16:creationId xmlns:a16="http://schemas.microsoft.com/office/drawing/2014/main" id="{2865F305-F2B2-1246-96D2-1F378380964B}"/>
              </a:ext>
            </a:extLst>
          </p:cNvPr>
          <p:cNvSpPr txBox="1"/>
          <p:nvPr/>
        </p:nvSpPr>
        <p:spPr>
          <a:xfrm>
            <a:off x="549729" y="3913083"/>
            <a:ext cx="1582177" cy="335820"/>
          </a:xfrm>
          <a:prstGeom prst="rect">
            <a:avLst/>
          </a:prstGeom>
          <a:noFill/>
          <a:ln>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0" marR="1016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orbel" panose="020B0503020204020204" pitchFamily="34" charset="0"/>
                <a:ea typeface="Calibri" panose="020F0502020204030204" pitchFamily="34" charset="0"/>
                <a:cs typeface="Calibri" panose="020F0502020204030204" pitchFamily="34" charset="0"/>
              </a:rPr>
              <a:t>Assembly</a:t>
            </a:r>
            <a:endParaRPr kumimoji="0" lang="en-US" sz="2000" b="0" i="0" u="none" strike="noStrike" kern="1200" cap="none" spc="0" normalizeH="0" baseline="0" noProof="0" dirty="0">
              <a:ln>
                <a:noFill/>
              </a:ln>
              <a:solidFill>
                <a:prstClr val="black"/>
              </a:solidFill>
              <a:effectLst/>
              <a:uLnTx/>
              <a:uFillTx/>
              <a:latin typeface="Corbel" panose="020B0503020204020204" pitchFamily="34" charset="0"/>
              <a:ea typeface="Calibri" panose="020F0502020204030204" pitchFamily="34" charset="0"/>
              <a:cs typeface="Times New Roman" panose="02020603050405020304" pitchFamily="18" charset="0"/>
            </a:endParaRPr>
          </a:p>
        </p:txBody>
      </p:sp>
      <p:sp>
        <p:nvSpPr>
          <p:cNvPr id="12" name="Text Box 22">
            <a:extLst>
              <a:ext uri="{FF2B5EF4-FFF2-40B4-BE49-F238E27FC236}">
                <a16:creationId xmlns:a16="http://schemas.microsoft.com/office/drawing/2014/main" id="{063A065A-E170-EF49-932E-8F2FCCC1DF2C}"/>
              </a:ext>
            </a:extLst>
          </p:cNvPr>
          <p:cNvSpPr txBox="1"/>
          <p:nvPr/>
        </p:nvSpPr>
        <p:spPr>
          <a:xfrm>
            <a:off x="6949691" y="2390344"/>
            <a:ext cx="1555769" cy="410302"/>
          </a:xfrm>
          <a:prstGeom prst="rect">
            <a:avLst/>
          </a:prstGeom>
          <a:noFill/>
          <a:ln>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orbel" panose="020B0503020204020204" pitchFamily="34" charset="0"/>
                <a:ea typeface="Calibri" panose="020F0502020204030204" pitchFamily="34" charset="0"/>
                <a:cs typeface="Calibri" panose="020F0502020204030204" pitchFamily="34" charset="0"/>
              </a:rPr>
              <a:t>DNA reads</a:t>
            </a:r>
            <a:endParaRPr kumimoji="0" lang="en-US" sz="2000" b="0" i="0" u="none" strike="noStrike" kern="1200" cap="none" spc="0" normalizeH="0" baseline="0" noProof="0" dirty="0">
              <a:ln>
                <a:noFill/>
              </a:ln>
              <a:solidFill>
                <a:prstClr val="black"/>
              </a:solidFill>
              <a:effectLst/>
              <a:uLnTx/>
              <a:uFillTx/>
              <a:latin typeface="Corbel" panose="020B0503020204020204" pitchFamily="34" charset="0"/>
              <a:ea typeface="Calibri" panose="020F0502020204030204" pitchFamily="34" charset="0"/>
              <a:cs typeface="Times New Roman" panose="02020603050405020304" pitchFamily="18" charset="0"/>
            </a:endParaRPr>
          </a:p>
        </p:txBody>
      </p:sp>
      <p:sp>
        <p:nvSpPr>
          <p:cNvPr id="13" name="Text Box 25">
            <a:extLst>
              <a:ext uri="{FF2B5EF4-FFF2-40B4-BE49-F238E27FC236}">
                <a16:creationId xmlns:a16="http://schemas.microsoft.com/office/drawing/2014/main" id="{754C554E-9B8B-164F-A279-CE1E22B41F94}"/>
              </a:ext>
            </a:extLst>
          </p:cNvPr>
          <p:cNvSpPr txBox="1"/>
          <p:nvPr/>
        </p:nvSpPr>
        <p:spPr>
          <a:xfrm>
            <a:off x="6949691" y="3425460"/>
            <a:ext cx="1555769" cy="365543"/>
          </a:xfrm>
          <a:prstGeom prst="rect">
            <a:avLst/>
          </a:prstGeom>
          <a:noFill/>
          <a:ln>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orbel" panose="020B0503020204020204" pitchFamily="34" charset="0"/>
                <a:ea typeface="Calibri" panose="020F0502020204030204" pitchFamily="34" charset="0"/>
                <a:cs typeface="Calibri" panose="020F0502020204030204" pitchFamily="34" charset="0"/>
              </a:rPr>
              <a:t>Overlaps</a:t>
            </a:r>
            <a:endParaRPr kumimoji="0" lang="en-US" sz="2000" b="0" i="0" u="none" strike="noStrike" kern="1200" cap="none" spc="0" normalizeH="0" baseline="0" noProof="0" dirty="0">
              <a:ln>
                <a:noFill/>
              </a:ln>
              <a:solidFill>
                <a:prstClr val="black"/>
              </a:solidFill>
              <a:effectLst/>
              <a:uLnTx/>
              <a:uFillTx/>
              <a:latin typeface="Corbel" panose="020B0503020204020204" pitchFamily="34" charset="0"/>
              <a:ea typeface="Calibri" panose="020F0502020204030204" pitchFamily="34" charset="0"/>
              <a:cs typeface="Times New Roman" panose="02020603050405020304" pitchFamily="18" charset="0"/>
            </a:endParaRPr>
          </a:p>
        </p:txBody>
      </p:sp>
      <p:sp>
        <p:nvSpPr>
          <p:cNvPr id="14" name="Text Box 28">
            <a:extLst>
              <a:ext uri="{FF2B5EF4-FFF2-40B4-BE49-F238E27FC236}">
                <a16:creationId xmlns:a16="http://schemas.microsoft.com/office/drawing/2014/main" id="{642631C0-10FA-D040-9850-9A5A667E232B}"/>
              </a:ext>
            </a:extLst>
          </p:cNvPr>
          <p:cNvSpPr txBox="1"/>
          <p:nvPr/>
        </p:nvSpPr>
        <p:spPr>
          <a:xfrm>
            <a:off x="6950837" y="4377366"/>
            <a:ext cx="1921498" cy="386650"/>
          </a:xfrm>
          <a:prstGeom prst="rect">
            <a:avLst/>
          </a:prstGeom>
          <a:noFill/>
          <a:ln>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orbel" panose="020B0503020204020204" pitchFamily="34" charset="0"/>
                <a:ea typeface="Calibri" panose="020F0502020204030204" pitchFamily="34" charset="0"/>
                <a:cs typeface="Calibri" panose="020F0502020204030204" pitchFamily="34" charset="0"/>
              </a:rPr>
              <a:t>Draft assembly</a:t>
            </a:r>
            <a:endParaRPr kumimoji="0" lang="en-US" sz="2000" b="0" i="0" u="none" strike="noStrike" kern="1200" cap="none" spc="0" normalizeH="0" baseline="0" noProof="0" dirty="0">
              <a:ln>
                <a:noFill/>
              </a:ln>
              <a:solidFill>
                <a:prstClr val="black"/>
              </a:solidFill>
              <a:effectLst/>
              <a:uLnTx/>
              <a:uFillTx/>
              <a:latin typeface="Corbel" panose="020B0503020204020204" pitchFamily="34" charset="0"/>
              <a:ea typeface="Calibri" panose="020F0502020204030204" pitchFamily="34" charset="0"/>
              <a:cs typeface="Times New Roman" panose="02020603050405020304" pitchFamily="18" charset="0"/>
            </a:endParaRPr>
          </a:p>
        </p:txBody>
      </p:sp>
      <p:sp>
        <p:nvSpPr>
          <p:cNvPr id="15" name="Text Box 30">
            <a:extLst>
              <a:ext uri="{FF2B5EF4-FFF2-40B4-BE49-F238E27FC236}">
                <a16:creationId xmlns:a16="http://schemas.microsoft.com/office/drawing/2014/main" id="{CECF611F-1D6B-D446-A12B-37B0841CAE09}"/>
              </a:ext>
            </a:extLst>
          </p:cNvPr>
          <p:cNvSpPr txBox="1"/>
          <p:nvPr/>
        </p:nvSpPr>
        <p:spPr>
          <a:xfrm>
            <a:off x="524334" y="5463722"/>
            <a:ext cx="1768534" cy="572038"/>
          </a:xfrm>
          <a:prstGeom prst="rect">
            <a:avLst/>
          </a:prstGeom>
          <a:noFill/>
          <a:ln>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orbel" panose="020B0503020204020204" pitchFamily="34" charset="0"/>
                <a:ea typeface="Calibri" panose="020F0502020204030204" pitchFamily="34" charset="0"/>
                <a:cs typeface="Calibri" panose="020F0502020204030204" pitchFamily="34" charset="0"/>
              </a:rPr>
              <a:t>Improved assembly</a:t>
            </a:r>
            <a:endParaRPr kumimoji="0" lang="en-US" sz="2000" b="0" i="0" u="none" strike="noStrike" kern="1200" cap="none" spc="0" normalizeH="0" baseline="0" noProof="0" dirty="0">
              <a:ln>
                <a:noFill/>
              </a:ln>
              <a:solidFill>
                <a:prstClr val="black"/>
              </a:solidFill>
              <a:effectLst/>
              <a:uLnTx/>
              <a:uFillTx/>
              <a:latin typeface="Corbel" panose="020B0503020204020204" pitchFamily="34" charset="0"/>
              <a:ea typeface="Calibri" panose="020F0502020204030204" pitchFamily="34" charset="0"/>
              <a:cs typeface="Times New Roman" panose="02020603050405020304" pitchFamily="18" charset="0"/>
            </a:endParaRPr>
          </a:p>
        </p:txBody>
      </p:sp>
      <p:sp>
        <p:nvSpPr>
          <p:cNvPr id="16" name="Text Box 31">
            <a:extLst>
              <a:ext uri="{FF2B5EF4-FFF2-40B4-BE49-F238E27FC236}">
                <a16:creationId xmlns:a16="http://schemas.microsoft.com/office/drawing/2014/main" id="{0ECD83FD-182F-C243-B6AF-54D6ED29E0A5}"/>
              </a:ext>
            </a:extLst>
          </p:cNvPr>
          <p:cNvSpPr txBox="1"/>
          <p:nvPr/>
        </p:nvSpPr>
        <p:spPr>
          <a:xfrm>
            <a:off x="2309434" y="5525134"/>
            <a:ext cx="4326960" cy="575782"/>
          </a:xfrm>
          <a:prstGeom prst="roundRect">
            <a:avLst/>
          </a:prstGeom>
          <a:noFill/>
          <a:ln w="19050">
            <a:solidFill>
              <a:srgbClr val="7030A0"/>
            </a:solid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7030A0"/>
                </a:solidFill>
                <a:effectLst/>
                <a:uLnTx/>
                <a:uFillTx/>
                <a:latin typeface="Corbel" panose="020B0503020204020204" pitchFamily="34" charset="0"/>
                <a:ea typeface="Calibri" panose="020F0502020204030204" pitchFamily="34" charset="0"/>
                <a:cs typeface="Calibri" panose="020F0502020204030204" pitchFamily="34" charset="0"/>
              </a:rPr>
              <a:t>Polishing</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orbel" panose="020B0503020204020204" pitchFamily="34" charset="0"/>
                <a:ea typeface="Calibri" panose="020F0502020204030204" pitchFamily="34" charset="0"/>
                <a:cs typeface="Calibri" panose="020F0502020204030204" pitchFamily="34" charset="0"/>
              </a:rPr>
              <a:t>(Polishes</a:t>
            </a:r>
            <a:r>
              <a:rPr kumimoji="0" lang="en-US" sz="1200" b="1" i="0" u="none" strike="noStrike" kern="1200" cap="none" spc="0" normalizeH="0" noProof="0" dirty="0">
                <a:ln>
                  <a:noFill/>
                </a:ln>
                <a:solidFill>
                  <a:prstClr val="black"/>
                </a:solidFill>
                <a:effectLst/>
                <a:uLnTx/>
                <a:uFillTx/>
                <a:latin typeface="Corbel" panose="020B0503020204020204" pitchFamily="34" charset="0"/>
                <a:ea typeface="Calibri" panose="020F0502020204030204" pitchFamily="34" charset="0"/>
                <a:cs typeface="Calibri" panose="020F0502020204030204" pitchFamily="34" charset="0"/>
              </a:rPr>
              <a:t> the draft assembly &amp; increases the accuracy)</a:t>
            </a:r>
            <a:endParaRPr kumimoji="0" lang="en-US" sz="1200" b="0" i="0" u="none" strike="noStrike" kern="1200" cap="none" spc="0" normalizeH="0" baseline="0" noProof="0" dirty="0">
              <a:ln>
                <a:noFill/>
              </a:ln>
              <a:solidFill>
                <a:prstClr val="black"/>
              </a:solidFill>
              <a:effectLst/>
              <a:uLnTx/>
              <a:uFillTx/>
              <a:latin typeface="Corbel" panose="020B0503020204020204" pitchFamily="34" charset="0"/>
              <a:ea typeface="Calibri" panose="020F0502020204030204" pitchFamily="34" charset="0"/>
              <a:cs typeface="Times New Roman" panose="02020603050405020304" pitchFamily="18" charset="0"/>
            </a:endParaRPr>
          </a:p>
        </p:txBody>
      </p:sp>
      <p:sp>
        <p:nvSpPr>
          <p:cNvPr id="17" name="Text Box 32">
            <a:extLst>
              <a:ext uri="{FF2B5EF4-FFF2-40B4-BE49-F238E27FC236}">
                <a16:creationId xmlns:a16="http://schemas.microsoft.com/office/drawing/2014/main" id="{8C39924B-A18C-C94D-8E54-E05CD1CED5CD}"/>
              </a:ext>
            </a:extLst>
          </p:cNvPr>
          <p:cNvSpPr txBox="1"/>
          <p:nvPr/>
        </p:nvSpPr>
        <p:spPr>
          <a:xfrm>
            <a:off x="6957946" y="5142578"/>
            <a:ext cx="1921498" cy="670447"/>
          </a:xfrm>
          <a:prstGeom prst="rect">
            <a:avLst/>
          </a:prstGeom>
          <a:noFill/>
          <a:ln>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orbel" panose="020B0503020204020204" pitchFamily="34" charset="0"/>
                <a:ea typeface="Calibri" panose="020F0502020204030204" pitchFamily="34" charset="0"/>
                <a:cs typeface="Calibri" panose="020F0502020204030204" pitchFamily="34" charset="0"/>
              </a:rPr>
              <a:t>Mappings of reads against draft assembly</a:t>
            </a:r>
            <a:endParaRPr kumimoji="0" lang="en-US" sz="2000" b="0" i="0" u="none" strike="noStrike" kern="1200" cap="none" spc="0" normalizeH="0" baseline="0" noProof="0" dirty="0">
              <a:ln>
                <a:noFill/>
              </a:ln>
              <a:solidFill>
                <a:prstClr val="black"/>
              </a:solidFill>
              <a:effectLst/>
              <a:uLnTx/>
              <a:uFillTx/>
              <a:latin typeface="Corbel" panose="020B0503020204020204" pitchFamily="34" charset="0"/>
              <a:ea typeface="Calibri" panose="020F0502020204030204" pitchFamily="34" charset="0"/>
              <a:cs typeface="Times New Roman" panose="02020603050405020304" pitchFamily="18" charset="0"/>
            </a:endParaRPr>
          </a:p>
        </p:txBody>
      </p:sp>
      <p:cxnSp>
        <p:nvCxnSpPr>
          <p:cNvPr id="18" name="Straight Arrow Connector 17">
            <a:extLst>
              <a:ext uri="{FF2B5EF4-FFF2-40B4-BE49-F238E27FC236}">
                <a16:creationId xmlns:a16="http://schemas.microsoft.com/office/drawing/2014/main" id="{5874E061-853B-B345-88DE-D785CB9FB00B}"/>
              </a:ext>
            </a:extLst>
          </p:cNvPr>
          <p:cNvCxnSpPr/>
          <p:nvPr/>
        </p:nvCxnSpPr>
        <p:spPr>
          <a:xfrm flipH="1">
            <a:off x="1987510" y="4119702"/>
            <a:ext cx="321924" cy="0"/>
          </a:xfrm>
          <a:prstGeom prst="straightConnector1">
            <a:avLst/>
          </a:prstGeom>
          <a:ln w="28575">
            <a:solidFill>
              <a:schemeClr val="accent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840A948E-CF28-C940-80E3-D692437A7EE4}"/>
              </a:ext>
            </a:extLst>
          </p:cNvPr>
          <p:cNvCxnSpPr/>
          <p:nvPr/>
        </p:nvCxnSpPr>
        <p:spPr>
          <a:xfrm flipH="1">
            <a:off x="1970944" y="5827532"/>
            <a:ext cx="321924" cy="0"/>
          </a:xfrm>
          <a:prstGeom prst="straightConnector1">
            <a:avLst/>
          </a:prstGeom>
          <a:ln w="28575">
            <a:solidFill>
              <a:schemeClr val="accent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0" name="Curved Connector 19">
            <a:extLst>
              <a:ext uri="{FF2B5EF4-FFF2-40B4-BE49-F238E27FC236}">
                <a16:creationId xmlns:a16="http://schemas.microsoft.com/office/drawing/2014/main" id="{CFB6545A-C1A6-934F-9ADF-11176B1430D2}"/>
              </a:ext>
            </a:extLst>
          </p:cNvPr>
          <p:cNvCxnSpPr>
            <a:cxnSpLocks/>
          </p:cNvCxnSpPr>
          <p:nvPr/>
        </p:nvCxnSpPr>
        <p:spPr>
          <a:xfrm flipH="1">
            <a:off x="6678062" y="2219623"/>
            <a:ext cx="3" cy="878647"/>
          </a:xfrm>
          <a:prstGeom prst="curvedConnector3">
            <a:avLst>
              <a:gd name="adj1" fmla="val -7620000000"/>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1" name="Curved Connector 20">
            <a:extLst>
              <a:ext uri="{FF2B5EF4-FFF2-40B4-BE49-F238E27FC236}">
                <a16:creationId xmlns:a16="http://schemas.microsoft.com/office/drawing/2014/main" id="{6CDDD213-7A68-D74A-8D81-07E037C8AEBF}"/>
              </a:ext>
            </a:extLst>
          </p:cNvPr>
          <p:cNvCxnSpPr>
            <a:cxnSpLocks/>
          </p:cNvCxnSpPr>
          <p:nvPr/>
        </p:nvCxnSpPr>
        <p:spPr>
          <a:xfrm flipH="1">
            <a:off x="6705670" y="3181353"/>
            <a:ext cx="3" cy="878647"/>
          </a:xfrm>
          <a:prstGeom prst="curvedConnector3">
            <a:avLst>
              <a:gd name="adj1" fmla="val -7620000000"/>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2" name="Curved Connector 21">
            <a:extLst>
              <a:ext uri="{FF2B5EF4-FFF2-40B4-BE49-F238E27FC236}">
                <a16:creationId xmlns:a16="http://schemas.microsoft.com/office/drawing/2014/main" id="{0E582DCE-081D-A144-A2B2-BDBC762BEC04}"/>
              </a:ext>
            </a:extLst>
          </p:cNvPr>
          <p:cNvCxnSpPr>
            <a:cxnSpLocks/>
          </p:cNvCxnSpPr>
          <p:nvPr/>
        </p:nvCxnSpPr>
        <p:spPr>
          <a:xfrm flipH="1">
            <a:off x="6705670" y="4131368"/>
            <a:ext cx="3" cy="878647"/>
          </a:xfrm>
          <a:prstGeom prst="curvedConnector3">
            <a:avLst>
              <a:gd name="adj1" fmla="val -7620000000"/>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3" name="Curved Connector 22">
            <a:extLst>
              <a:ext uri="{FF2B5EF4-FFF2-40B4-BE49-F238E27FC236}">
                <a16:creationId xmlns:a16="http://schemas.microsoft.com/office/drawing/2014/main" id="{800E5D37-8A34-EF47-A278-4A313B00FDA5}"/>
              </a:ext>
            </a:extLst>
          </p:cNvPr>
          <p:cNvCxnSpPr>
            <a:cxnSpLocks/>
          </p:cNvCxnSpPr>
          <p:nvPr/>
        </p:nvCxnSpPr>
        <p:spPr>
          <a:xfrm flipH="1">
            <a:off x="6712414" y="5128499"/>
            <a:ext cx="3" cy="878647"/>
          </a:xfrm>
          <a:prstGeom prst="curvedConnector3">
            <a:avLst>
              <a:gd name="adj1" fmla="val -7620000000"/>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0A7676B3-F9CB-D245-B434-DCE037CD6481}"/>
              </a:ext>
            </a:extLst>
          </p:cNvPr>
          <p:cNvSpPr/>
          <p:nvPr/>
        </p:nvSpPr>
        <p:spPr>
          <a:xfrm>
            <a:off x="366963" y="1110566"/>
            <a:ext cx="8512481" cy="752514"/>
          </a:xfrm>
          <a:prstGeom prst="rect">
            <a:avLst/>
          </a:prstGeom>
        </p:spPr>
        <p:txBody>
          <a:bodyPr wrap="square">
            <a:spAutoFit/>
          </a:bodyPr>
          <a:lstStyle/>
          <a:p>
            <a:pPr marL="285750" marR="0" lvl="0" indent="-285750" algn="l" defTabSz="914400" rtl="0" eaLnBrk="1" fontAlgn="auto" latinLnBrk="0" hangingPunct="1">
              <a:lnSpc>
                <a:spcPct val="110000"/>
              </a:lnSpc>
              <a:spcBef>
                <a:spcPts val="0"/>
              </a:spcBef>
              <a:spcAft>
                <a:spcPts val="0"/>
              </a:spcAft>
              <a:buClr>
                <a:srgbClr val="4A66AC"/>
              </a:buClr>
              <a:buSzPct val="90000"/>
              <a:buFont typeface="Wingdings" pitchFamily="2" charset="2"/>
              <a:buChar char="q"/>
              <a:tabLst/>
              <a:defRPr/>
            </a:pPr>
            <a:r>
              <a:rPr kumimoji="0" lang="en-US" sz="2000" b="0" i="0" u="none" strike="noStrike" kern="1200" cap="none" spc="0" normalizeH="0" baseline="0" noProof="0" dirty="0">
                <a:ln>
                  <a:noFill/>
                </a:ln>
                <a:solidFill>
                  <a:prstClr val="black"/>
                </a:solidFill>
                <a:effectLst/>
                <a:uLnTx/>
                <a:uFillTx/>
                <a:latin typeface="Corbel" panose="020B0503020204020204" pitchFamily="34" charset="0"/>
                <a:cs typeface="Calibri" panose="020F0502020204030204" pitchFamily="34" charset="0"/>
              </a:rPr>
              <a:t>With the emergence of long read sequencing technologies, </a:t>
            </a:r>
            <a:r>
              <a:rPr kumimoji="0" lang="en-US" sz="2000" b="0" i="1" u="none" strike="noStrike" kern="1200" cap="none" spc="0" normalizeH="0" baseline="0" noProof="0" dirty="0">
                <a:ln>
                  <a:noFill/>
                </a:ln>
                <a:solidFill>
                  <a:prstClr val="black"/>
                </a:solidFill>
                <a:effectLst/>
                <a:uLnTx/>
                <a:uFillTx/>
                <a:latin typeface="Corbel" panose="020B0503020204020204" pitchFamily="34" charset="0"/>
                <a:cs typeface="Calibri" panose="020F0502020204030204" pitchFamily="34" charset="0"/>
              </a:rPr>
              <a:t>de novo </a:t>
            </a:r>
            <a:r>
              <a:rPr kumimoji="0" lang="en-US" sz="2000" b="0" i="0" u="none" strike="noStrike" kern="1200" cap="none" spc="0" normalizeH="0" baseline="0" noProof="0" dirty="0">
                <a:ln>
                  <a:noFill/>
                </a:ln>
                <a:solidFill>
                  <a:prstClr val="black"/>
                </a:solidFill>
                <a:effectLst/>
                <a:uLnTx/>
                <a:uFillTx/>
                <a:latin typeface="Corbel" panose="020B0503020204020204" pitchFamily="34" charset="0"/>
                <a:cs typeface="Calibri" panose="020F0502020204030204" pitchFamily="34" charset="0"/>
              </a:rPr>
              <a:t>assembly becomes a promising way of constructing the original genome. </a:t>
            </a:r>
          </a:p>
        </p:txBody>
      </p:sp>
      <p:pic>
        <p:nvPicPr>
          <p:cNvPr id="24" name="Picture 23">
            <a:extLst>
              <a:ext uri="{FF2B5EF4-FFF2-40B4-BE49-F238E27FC236}">
                <a16:creationId xmlns:a16="http://schemas.microsoft.com/office/drawing/2014/main" id="{C3B05D2A-D643-6543-BCD5-F187844014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7480" y="2788734"/>
            <a:ext cx="1302241" cy="571410"/>
          </a:xfrm>
          <a:prstGeom prst="rect">
            <a:avLst/>
          </a:prstGeom>
        </p:spPr>
      </p:pic>
      <p:sp>
        <p:nvSpPr>
          <p:cNvPr id="25" name="Slide Number Placeholder 24">
            <a:extLst>
              <a:ext uri="{FF2B5EF4-FFF2-40B4-BE49-F238E27FC236}">
                <a16:creationId xmlns:a16="http://schemas.microsoft.com/office/drawing/2014/main" id="{65232D21-FA0A-A84A-B854-E5E7BED38BFF}"/>
              </a:ext>
            </a:extLst>
          </p:cNvPr>
          <p:cNvSpPr>
            <a:spLocks noGrp="1"/>
          </p:cNvSpPr>
          <p:nvPr>
            <p:ph type="sldNum" sz="quarter" idx="10"/>
          </p:nvPr>
        </p:nvSpPr>
        <p:spPr/>
        <p:txBody>
          <a:bodyPr/>
          <a:lstStyle/>
          <a:p>
            <a:fld id="{BE67019E-6B59-9444-A8F8-0CFAB6B6981D}" type="slidenum">
              <a:rPr lang="en-US" smtClean="0"/>
              <a:pPr/>
              <a:t>69</a:t>
            </a:fld>
            <a:endParaRPr lang="en-US" dirty="0"/>
          </a:p>
        </p:txBody>
      </p:sp>
    </p:spTree>
    <p:extLst>
      <p:ext uri="{BB962C8B-B14F-4D97-AF65-F5344CB8AC3E}">
        <p14:creationId xmlns:p14="http://schemas.microsoft.com/office/powerpoint/2010/main" val="1123483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3"/>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6"/>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5"/>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10" grpId="0"/>
      <p:bldP spid="11" grpId="0"/>
      <p:bldP spid="12" grpId="0"/>
      <p:bldP spid="13" grpId="0"/>
      <p:bldP spid="14" grpId="0"/>
      <p:bldP spid="15" grpId="0"/>
      <p:bldP spid="16" grpId="0" animBg="1"/>
      <p:bldP spid="1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06C64C-BE82-B04D-9280-363D6D04897D}"/>
              </a:ext>
            </a:extLst>
          </p:cNvPr>
          <p:cNvSpPr>
            <a:spLocks noGrp="1"/>
          </p:cNvSpPr>
          <p:nvPr>
            <p:ph type="title"/>
          </p:nvPr>
        </p:nvSpPr>
        <p:spPr/>
        <p:txBody>
          <a:bodyPr>
            <a:normAutofit fontScale="90000"/>
          </a:bodyPr>
          <a:lstStyle/>
          <a:p>
            <a:r>
              <a:rPr lang="en-US" dirty="0"/>
              <a:t>Our Goal &amp; Approach</a:t>
            </a:r>
          </a:p>
        </p:txBody>
      </p:sp>
      <p:sp>
        <p:nvSpPr>
          <p:cNvPr id="3" name="Content Placeholder 2">
            <a:extLst>
              <a:ext uri="{FF2B5EF4-FFF2-40B4-BE49-F238E27FC236}">
                <a16:creationId xmlns:a16="http://schemas.microsoft.com/office/drawing/2014/main" id="{87BCF8FF-2511-234A-BEF9-CECFC8166337}"/>
              </a:ext>
            </a:extLst>
          </p:cNvPr>
          <p:cNvSpPr>
            <a:spLocks noGrp="1"/>
          </p:cNvSpPr>
          <p:nvPr>
            <p:ph idx="1"/>
          </p:nvPr>
        </p:nvSpPr>
        <p:spPr/>
        <p:txBody>
          <a:bodyPr>
            <a:normAutofit/>
          </a:bodyPr>
          <a:lstStyle/>
          <a:p>
            <a:pPr marL="587375" indent="-401638">
              <a:lnSpc>
                <a:spcPct val="110000"/>
              </a:lnSpc>
              <a:spcBef>
                <a:spcPts val="0"/>
              </a:spcBef>
              <a:spcAft>
                <a:spcPts val="0"/>
              </a:spcAft>
              <a:buSzPct val="80000"/>
            </a:pPr>
            <a:r>
              <a:rPr lang="en-US" sz="2500" b="1" dirty="0">
                <a:solidFill>
                  <a:schemeClr val="tx1"/>
                </a:solidFill>
              </a:rPr>
              <a:t>Our Goal: </a:t>
            </a:r>
          </a:p>
          <a:p>
            <a:pPr marL="635000" indent="0">
              <a:lnSpc>
                <a:spcPct val="110000"/>
              </a:lnSpc>
              <a:spcBef>
                <a:spcPts val="0"/>
              </a:spcBef>
              <a:spcAft>
                <a:spcPts val="0"/>
              </a:spcAft>
              <a:buNone/>
            </a:pPr>
            <a:r>
              <a:rPr lang="en-US" sz="2500" dirty="0">
                <a:solidFill>
                  <a:schemeClr val="tx1"/>
                </a:solidFill>
              </a:rPr>
              <a:t>Accelerating genome sequence analysis by </a:t>
            </a:r>
            <a:r>
              <a:rPr lang="en-US" sz="2500" b="1" dirty="0">
                <a:solidFill>
                  <a:schemeClr val="tx1"/>
                </a:solidFill>
              </a:rPr>
              <a:t>efficient hardware/algorithm co-design</a:t>
            </a:r>
          </a:p>
          <a:p>
            <a:pPr marL="635000" indent="0">
              <a:lnSpc>
                <a:spcPct val="110000"/>
              </a:lnSpc>
              <a:spcBef>
                <a:spcPts val="0"/>
              </a:spcBef>
              <a:spcAft>
                <a:spcPts val="0"/>
              </a:spcAft>
              <a:buNone/>
            </a:pPr>
            <a:endParaRPr lang="en-US" sz="2500" dirty="0"/>
          </a:p>
          <a:p>
            <a:pPr marL="587375" indent="-401638">
              <a:lnSpc>
                <a:spcPct val="110000"/>
              </a:lnSpc>
              <a:spcBef>
                <a:spcPts val="0"/>
              </a:spcBef>
              <a:spcAft>
                <a:spcPts val="0"/>
              </a:spcAft>
              <a:buSzPct val="80000"/>
            </a:pPr>
            <a:r>
              <a:rPr lang="en-US" sz="2500" b="1" dirty="0">
                <a:solidFill>
                  <a:schemeClr val="tx1"/>
                </a:solidFill>
              </a:rPr>
              <a:t>Our Approach:</a:t>
            </a:r>
          </a:p>
          <a:p>
            <a:pPr marL="1068388" lvl="1" indent="-481013">
              <a:lnSpc>
                <a:spcPct val="110000"/>
              </a:lnSpc>
              <a:spcBef>
                <a:spcPts val="0"/>
              </a:spcBef>
              <a:spcAft>
                <a:spcPts val="0"/>
              </a:spcAft>
              <a:buClr>
                <a:srgbClr val="0070C0"/>
              </a:buClr>
              <a:buSzPct val="100000"/>
              <a:buAutoNum type="arabicParenBoth"/>
            </a:pPr>
            <a:r>
              <a:rPr lang="en-US" sz="2500" dirty="0">
                <a:solidFill>
                  <a:schemeClr val="tx1"/>
                </a:solidFill>
              </a:rPr>
              <a:t>Analyze the </a:t>
            </a:r>
            <a:r>
              <a:rPr lang="en-US" sz="2500" dirty="0">
                <a:solidFill>
                  <a:srgbClr val="FE6200"/>
                </a:solidFill>
              </a:rPr>
              <a:t>multiple steps </a:t>
            </a:r>
            <a:r>
              <a:rPr lang="en-US" sz="2500" dirty="0">
                <a:solidFill>
                  <a:schemeClr val="tx1"/>
                </a:solidFill>
              </a:rPr>
              <a:t>and the </a:t>
            </a:r>
            <a:r>
              <a:rPr lang="en-US" sz="2500" dirty="0">
                <a:solidFill>
                  <a:srgbClr val="FE6200"/>
                </a:solidFill>
              </a:rPr>
              <a:t>associated tools </a:t>
            </a:r>
            <a:r>
              <a:rPr lang="en-US" sz="2500" dirty="0">
                <a:solidFill>
                  <a:schemeClr val="tx1"/>
                </a:solidFill>
              </a:rPr>
              <a:t>in the genome sequence analysis pipeline,</a:t>
            </a:r>
          </a:p>
          <a:p>
            <a:pPr marL="1068388" lvl="1" indent="-481013">
              <a:lnSpc>
                <a:spcPct val="110000"/>
              </a:lnSpc>
              <a:spcBef>
                <a:spcPts val="0"/>
              </a:spcBef>
              <a:spcAft>
                <a:spcPts val="0"/>
              </a:spcAft>
              <a:buClr>
                <a:srgbClr val="0070C0"/>
              </a:buClr>
              <a:buSzPct val="100000"/>
              <a:buAutoNum type="arabicParenBoth"/>
            </a:pPr>
            <a:r>
              <a:rPr lang="en-US" sz="2500" dirty="0">
                <a:solidFill>
                  <a:schemeClr val="tx1"/>
                </a:solidFill>
              </a:rPr>
              <a:t>Expose the </a:t>
            </a:r>
            <a:r>
              <a:rPr lang="en-US" sz="2500" dirty="0">
                <a:solidFill>
                  <a:srgbClr val="C00000"/>
                </a:solidFill>
              </a:rPr>
              <a:t>tradeoffs</a:t>
            </a:r>
            <a:r>
              <a:rPr lang="en-US" sz="2500" dirty="0">
                <a:solidFill>
                  <a:schemeClr val="tx1"/>
                </a:solidFill>
              </a:rPr>
              <a:t> between accuracy, performance, memory usage and scalability, and </a:t>
            </a:r>
          </a:p>
          <a:p>
            <a:pPr marL="1068388" lvl="1" indent="-481013">
              <a:lnSpc>
                <a:spcPct val="110000"/>
              </a:lnSpc>
              <a:spcBef>
                <a:spcPts val="0"/>
              </a:spcBef>
              <a:spcAft>
                <a:spcPts val="0"/>
              </a:spcAft>
              <a:buClr>
                <a:srgbClr val="0070C0"/>
              </a:buClr>
              <a:buSzPct val="100000"/>
              <a:buAutoNum type="arabicParenBoth"/>
            </a:pPr>
            <a:r>
              <a:rPr lang="en-US" sz="2500" dirty="0">
                <a:solidFill>
                  <a:schemeClr val="tx1"/>
                </a:solidFill>
              </a:rPr>
              <a:t>Co-design </a:t>
            </a:r>
            <a:r>
              <a:rPr lang="en-US" sz="2500" dirty="0">
                <a:solidFill>
                  <a:srgbClr val="00B050"/>
                </a:solidFill>
              </a:rPr>
              <a:t>fast and efficient algorithms </a:t>
            </a:r>
            <a:r>
              <a:rPr lang="en-US" sz="2500" dirty="0">
                <a:solidFill>
                  <a:schemeClr val="tx1"/>
                </a:solidFill>
              </a:rPr>
              <a:t>along with </a:t>
            </a:r>
            <a:r>
              <a:rPr lang="en-US" sz="2500" dirty="0">
                <a:solidFill>
                  <a:srgbClr val="00B050"/>
                </a:solidFill>
              </a:rPr>
              <a:t>scalable and energy-efficient customized hardware accelerators </a:t>
            </a:r>
            <a:r>
              <a:rPr lang="en-US" sz="2500" dirty="0">
                <a:solidFill>
                  <a:schemeClr val="tx1"/>
                </a:solidFill>
              </a:rPr>
              <a:t>for the key bottleneck steps of the pipeline</a:t>
            </a:r>
          </a:p>
        </p:txBody>
      </p:sp>
      <p:sp>
        <p:nvSpPr>
          <p:cNvPr id="5" name="Slide Number Placeholder 4">
            <a:extLst>
              <a:ext uri="{FF2B5EF4-FFF2-40B4-BE49-F238E27FC236}">
                <a16:creationId xmlns:a16="http://schemas.microsoft.com/office/drawing/2014/main" id="{2FC67C4B-2FC8-1C40-BE5F-10F79F785EF9}"/>
              </a:ext>
            </a:extLst>
          </p:cNvPr>
          <p:cNvSpPr>
            <a:spLocks noGrp="1"/>
          </p:cNvSpPr>
          <p:nvPr>
            <p:ph type="sldNum" sz="quarter" idx="10"/>
          </p:nvPr>
        </p:nvSpPr>
        <p:spPr/>
        <p:txBody>
          <a:bodyPr/>
          <a:lstStyle/>
          <a:p>
            <a:fld id="{BE67019E-6B59-9444-A8F8-0CFAB6B6981D}" type="slidenum">
              <a:rPr lang="en-US" smtClean="0"/>
              <a:pPr/>
              <a:t>7</a:t>
            </a:fld>
            <a:endParaRPr lang="en-US" dirty="0"/>
          </a:p>
        </p:txBody>
      </p:sp>
    </p:spTree>
    <p:extLst>
      <p:ext uri="{BB962C8B-B14F-4D97-AF65-F5344CB8AC3E}">
        <p14:creationId xmlns:p14="http://schemas.microsoft.com/office/powerpoint/2010/main" val="2604017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Our Contributions</a:t>
            </a:r>
          </a:p>
        </p:txBody>
      </p:sp>
      <p:sp>
        <p:nvSpPr>
          <p:cNvPr id="4" name="Content Placeholder 2"/>
          <p:cNvSpPr txBox="1">
            <a:spLocks/>
          </p:cNvSpPr>
          <p:nvPr/>
        </p:nvSpPr>
        <p:spPr>
          <a:xfrm>
            <a:off x="366963" y="1242598"/>
            <a:ext cx="8410073" cy="5005802"/>
          </a:xfrm>
          <a:prstGeom prst="rect">
            <a:avLst/>
          </a:prstGeom>
        </p:spPr>
        <p:txBody>
          <a:bodyPr vert="horz" lIns="0" tIns="45720" rIns="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537307" marR="0" lvl="0" indent="-457200" algn="l" defTabSz="914400" rtl="0" eaLnBrk="1" fontAlgn="auto" latinLnBrk="0" hangingPunct="1">
              <a:lnSpc>
                <a:spcPct val="120000"/>
              </a:lnSpc>
              <a:spcBef>
                <a:spcPts val="0"/>
              </a:spcBef>
              <a:spcAft>
                <a:spcPts val="3400"/>
              </a:spcAft>
              <a:buClr>
                <a:srgbClr val="4A66AC"/>
              </a:buClr>
              <a:buSzPct val="100000"/>
              <a:buFont typeface="Wingdings" pitchFamily="2" charset="2"/>
              <a:buChar char="q"/>
              <a:tabLst/>
              <a:defRPr/>
            </a:pPr>
            <a:r>
              <a:rPr kumimoji="0" lang="en-US" sz="2500" b="0" i="0" u="none" strike="noStrike" kern="1200" cap="none" spc="0" normalizeH="0" baseline="0" noProof="0" dirty="0">
                <a:ln>
                  <a:noFill/>
                </a:ln>
                <a:solidFill>
                  <a:schemeClr val="tx1"/>
                </a:solidFill>
                <a:effectLst/>
                <a:uLnTx/>
                <a:uFillTx/>
                <a:latin typeface="Corbel" panose="020B0503020204020204" pitchFamily="34" charset="0"/>
                <a:ea typeface="Century" charset="0"/>
                <a:cs typeface="Calibri" panose="020F0502020204030204" pitchFamily="34" charset="0"/>
              </a:rPr>
              <a:t>Analyze</a:t>
            </a:r>
            <a:r>
              <a:rPr kumimoji="0" lang="en-US" sz="2500" b="0" i="0" u="none" strike="noStrike" kern="1200" cap="none" spc="0" normalizeH="0" baseline="0" noProof="0" dirty="0">
                <a:ln>
                  <a:noFill/>
                </a:ln>
                <a:solidFill>
                  <a:srgbClr val="FE6200"/>
                </a:solidFill>
                <a:effectLst/>
                <a:uLnTx/>
                <a:uFillTx/>
                <a:latin typeface="Corbel" panose="020B0503020204020204" pitchFamily="34" charset="0"/>
                <a:ea typeface="Century" charset="0"/>
                <a:cs typeface="Calibri" panose="020F0502020204030204" pitchFamily="34" charset="0"/>
              </a:rPr>
              <a:t> </a:t>
            </a:r>
            <a:r>
              <a:rPr kumimoji="0" lang="en-US" sz="2500" b="0" i="0" u="none" strike="noStrike" kern="1200" cap="none" spc="0" normalizeH="0" baseline="0" noProof="0" dirty="0">
                <a:ln>
                  <a:noFill/>
                </a:ln>
                <a:solidFill>
                  <a:schemeClr val="tx1"/>
                </a:solidFill>
                <a:effectLst/>
                <a:uLnTx/>
                <a:uFillTx/>
                <a:latin typeface="Corbel" panose="020B0503020204020204" pitchFamily="34" charset="0"/>
                <a:ea typeface="Century" charset="0"/>
                <a:cs typeface="Calibri" panose="020F0502020204030204" pitchFamily="34" charset="0"/>
              </a:rPr>
              <a:t>the tools in multiple dimensions: </a:t>
            </a:r>
            <a:r>
              <a:rPr kumimoji="0" lang="en-US" sz="2500" b="0" i="0" u="none" strike="noStrike" kern="1200" cap="none" spc="0" normalizeH="0" baseline="0" noProof="0" dirty="0">
                <a:ln>
                  <a:noFill/>
                </a:ln>
                <a:solidFill>
                  <a:srgbClr val="FE6200"/>
                </a:solidFill>
                <a:effectLst/>
                <a:uLnTx/>
                <a:uFillTx/>
                <a:latin typeface="Corbel" panose="020B0503020204020204" pitchFamily="34" charset="0"/>
                <a:ea typeface="Century" charset="0"/>
                <a:cs typeface="Calibri" panose="020F0502020204030204" pitchFamily="34" charset="0"/>
              </a:rPr>
              <a:t>accuracy</a:t>
            </a:r>
            <a:r>
              <a:rPr kumimoji="0" lang="en-US" sz="2500" b="0" i="0" u="none" strike="noStrike" kern="1200" cap="none" spc="0" normalizeH="0" baseline="0" noProof="0" dirty="0">
                <a:ln>
                  <a:noFill/>
                </a:ln>
                <a:solidFill>
                  <a:schemeClr val="tx1"/>
                </a:solidFill>
                <a:effectLst/>
                <a:uLnTx/>
                <a:uFillTx/>
                <a:latin typeface="Corbel" panose="020B0503020204020204" pitchFamily="34" charset="0"/>
                <a:ea typeface="Century" charset="0"/>
                <a:cs typeface="Calibri" panose="020F0502020204030204" pitchFamily="34" charset="0"/>
              </a:rPr>
              <a:t>, </a:t>
            </a:r>
            <a:r>
              <a:rPr kumimoji="0" lang="en-US" sz="2500" b="0" i="0" u="none" strike="noStrike" kern="1200" cap="none" spc="0" normalizeH="0" baseline="0" noProof="0" dirty="0">
                <a:ln>
                  <a:noFill/>
                </a:ln>
                <a:solidFill>
                  <a:srgbClr val="FE6200"/>
                </a:solidFill>
                <a:effectLst/>
                <a:uLnTx/>
                <a:uFillTx/>
                <a:latin typeface="Corbel" panose="020B0503020204020204" pitchFamily="34" charset="0"/>
                <a:ea typeface="Century" charset="0"/>
                <a:cs typeface="Calibri" panose="020F0502020204030204" pitchFamily="34" charset="0"/>
              </a:rPr>
              <a:t>performance</a:t>
            </a:r>
            <a:r>
              <a:rPr kumimoji="0" lang="en-US" sz="2500" b="0" i="0" u="none" strike="noStrike" kern="1200" cap="none" spc="0" normalizeH="0" baseline="0" noProof="0" dirty="0">
                <a:ln>
                  <a:noFill/>
                </a:ln>
                <a:solidFill>
                  <a:schemeClr val="tx1"/>
                </a:solidFill>
                <a:effectLst/>
                <a:uLnTx/>
                <a:uFillTx/>
                <a:latin typeface="Corbel" panose="020B0503020204020204" pitchFamily="34" charset="0"/>
                <a:ea typeface="Century" charset="0"/>
                <a:cs typeface="Calibri" panose="020F0502020204030204" pitchFamily="34" charset="0"/>
              </a:rPr>
              <a:t>, </a:t>
            </a:r>
            <a:r>
              <a:rPr kumimoji="0" lang="en-US" sz="2500" b="0" i="0" u="none" strike="noStrike" kern="1200" cap="none" spc="0" normalizeH="0" baseline="0" noProof="0" dirty="0">
                <a:ln>
                  <a:noFill/>
                </a:ln>
                <a:solidFill>
                  <a:srgbClr val="FE6200"/>
                </a:solidFill>
                <a:effectLst/>
                <a:uLnTx/>
                <a:uFillTx/>
                <a:latin typeface="Corbel" panose="020B0503020204020204" pitchFamily="34" charset="0"/>
                <a:ea typeface="Century" charset="0"/>
                <a:cs typeface="Calibri" panose="020F0502020204030204" pitchFamily="34" charset="0"/>
              </a:rPr>
              <a:t>memory usage</a:t>
            </a:r>
            <a:r>
              <a:rPr kumimoji="0" lang="en-US" sz="2500" b="0" i="0" u="none" strike="noStrike" kern="1200" cap="none" spc="0" normalizeH="0" baseline="0" noProof="0" dirty="0">
                <a:ln>
                  <a:noFill/>
                </a:ln>
                <a:solidFill>
                  <a:schemeClr val="tx1"/>
                </a:solidFill>
                <a:effectLst/>
                <a:uLnTx/>
                <a:uFillTx/>
                <a:latin typeface="Corbel" panose="020B0503020204020204" pitchFamily="34" charset="0"/>
                <a:ea typeface="Century" charset="0"/>
                <a:cs typeface="Calibri" panose="020F0502020204030204" pitchFamily="34" charset="0"/>
              </a:rPr>
              <a:t>, and </a:t>
            </a:r>
            <a:r>
              <a:rPr kumimoji="0" lang="en-US" sz="2500" b="0" i="0" u="none" strike="noStrike" kern="1200" cap="none" spc="0" normalizeH="0" baseline="0" noProof="0" dirty="0">
                <a:ln>
                  <a:noFill/>
                </a:ln>
                <a:solidFill>
                  <a:srgbClr val="FE6200"/>
                </a:solidFill>
                <a:effectLst/>
                <a:uLnTx/>
                <a:uFillTx/>
                <a:latin typeface="Corbel" panose="020B0503020204020204" pitchFamily="34" charset="0"/>
                <a:ea typeface="Century" charset="0"/>
                <a:cs typeface="Calibri" panose="020F0502020204030204" pitchFamily="34" charset="0"/>
              </a:rPr>
              <a:t>scalability</a:t>
            </a:r>
          </a:p>
          <a:p>
            <a:pPr marL="537307" marR="0" lvl="0" indent="-457200" algn="l" defTabSz="914400" rtl="0" eaLnBrk="1" fontAlgn="auto" latinLnBrk="0" hangingPunct="1">
              <a:lnSpc>
                <a:spcPct val="120000"/>
              </a:lnSpc>
              <a:spcBef>
                <a:spcPts val="0"/>
              </a:spcBef>
              <a:spcAft>
                <a:spcPts val="3400"/>
              </a:spcAft>
              <a:buClr>
                <a:srgbClr val="4A66AC"/>
              </a:buClr>
              <a:buSzPct val="100000"/>
              <a:buFont typeface="Wingdings" pitchFamily="2" charset="2"/>
              <a:buChar char="q"/>
              <a:tabLst/>
              <a:defRPr/>
            </a:pPr>
            <a:r>
              <a:rPr kumimoji="0" lang="en-US" sz="2500" b="0" i="0" u="none" strike="noStrike" kern="1200" cap="none" spc="0" normalizeH="0" baseline="0" noProof="0" dirty="0">
                <a:ln>
                  <a:noFill/>
                </a:ln>
                <a:solidFill>
                  <a:schemeClr val="tx1"/>
                </a:solidFill>
                <a:effectLst/>
                <a:uLnTx/>
                <a:uFillTx/>
                <a:latin typeface="Corbel" panose="020B0503020204020204" pitchFamily="34" charset="0"/>
                <a:ea typeface="Century" charset="0"/>
                <a:cs typeface="Calibri" panose="020F0502020204030204" pitchFamily="34" charset="0"/>
              </a:rPr>
              <a:t>Reveal</a:t>
            </a:r>
            <a:r>
              <a:rPr kumimoji="0" lang="en-US" sz="2500" b="0" i="0" u="none" strike="noStrike" kern="1200" cap="none" spc="0" normalizeH="0" baseline="0" noProof="0" dirty="0">
                <a:ln>
                  <a:noFill/>
                </a:ln>
                <a:solidFill>
                  <a:srgbClr val="C00000"/>
                </a:solidFill>
                <a:effectLst/>
                <a:uLnTx/>
                <a:uFillTx/>
                <a:latin typeface="Corbel" panose="020B0503020204020204" pitchFamily="34" charset="0"/>
                <a:ea typeface="Century" charset="0"/>
                <a:cs typeface="Calibri" panose="020F0502020204030204" pitchFamily="34" charset="0"/>
              </a:rPr>
              <a:t> new bottlenecks </a:t>
            </a:r>
            <a:r>
              <a:rPr kumimoji="0" lang="en-US" sz="2500" b="0" i="0" u="none" strike="noStrike" kern="1200" cap="none" spc="0" normalizeH="0" baseline="0" noProof="0" dirty="0">
                <a:ln>
                  <a:noFill/>
                </a:ln>
                <a:solidFill>
                  <a:schemeClr val="tx1"/>
                </a:solidFill>
                <a:effectLst/>
                <a:uLnTx/>
                <a:uFillTx/>
                <a:latin typeface="Corbel" panose="020B0503020204020204" pitchFamily="34" charset="0"/>
                <a:ea typeface="Century" charset="0"/>
                <a:cs typeface="Calibri" panose="020F0502020204030204" pitchFamily="34" charset="0"/>
              </a:rPr>
              <a:t>and</a:t>
            </a:r>
            <a:r>
              <a:rPr kumimoji="0" lang="en-US" sz="2500" b="0" i="0" u="none" strike="noStrike" kern="1200" cap="none" spc="0" normalizeH="0" baseline="0" noProof="0" dirty="0">
                <a:ln>
                  <a:noFill/>
                </a:ln>
                <a:solidFill>
                  <a:srgbClr val="C00000"/>
                </a:solidFill>
                <a:effectLst/>
                <a:uLnTx/>
                <a:uFillTx/>
                <a:latin typeface="Corbel" panose="020B0503020204020204" pitchFamily="34" charset="0"/>
                <a:ea typeface="Century" charset="0"/>
                <a:cs typeface="Calibri" panose="020F0502020204030204" pitchFamily="34" charset="0"/>
              </a:rPr>
              <a:t> trade-offs</a:t>
            </a:r>
            <a:endParaRPr kumimoji="0" lang="en-US" sz="2500" b="0" i="0" u="none" strike="noStrike" kern="1200" cap="none" spc="0" normalizeH="0" baseline="0" noProof="0" dirty="0">
              <a:ln>
                <a:noFill/>
              </a:ln>
              <a:solidFill>
                <a:schemeClr val="tx1"/>
              </a:solidFill>
              <a:effectLst/>
              <a:uLnTx/>
              <a:uFillTx/>
              <a:latin typeface="Corbel" panose="020B0503020204020204" pitchFamily="34" charset="0"/>
              <a:ea typeface="Century" charset="0"/>
              <a:cs typeface="Calibri" panose="020F0502020204030204" pitchFamily="34" charset="0"/>
            </a:endParaRPr>
          </a:p>
          <a:p>
            <a:pPr marL="537307" marR="0" lvl="0" indent="-457200" algn="l" defTabSz="914400" rtl="0" eaLnBrk="1" fontAlgn="auto" latinLnBrk="0" hangingPunct="1">
              <a:lnSpc>
                <a:spcPct val="120000"/>
              </a:lnSpc>
              <a:spcBef>
                <a:spcPts val="0"/>
              </a:spcBef>
              <a:spcAft>
                <a:spcPts val="3400"/>
              </a:spcAft>
              <a:buClr>
                <a:srgbClr val="4A66AC"/>
              </a:buClr>
              <a:buSzPct val="100000"/>
              <a:buFont typeface="Wingdings" pitchFamily="2" charset="2"/>
              <a:buChar char="q"/>
              <a:tabLst/>
              <a:defRPr/>
            </a:pPr>
            <a:r>
              <a:rPr kumimoji="0" lang="en-US" sz="2500" b="0" i="0" u="none" strike="noStrike" kern="1200" cap="none" spc="0" normalizeH="0" baseline="0" noProof="0" dirty="0">
                <a:ln>
                  <a:noFill/>
                </a:ln>
                <a:solidFill>
                  <a:srgbClr val="00B050"/>
                </a:solidFill>
                <a:effectLst/>
                <a:uLnTx/>
                <a:uFillTx/>
                <a:latin typeface="Corbel" panose="020B0503020204020204" pitchFamily="34" charset="0"/>
                <a:ea typeface="Century" charset="0"/>
                <a:cs typeface="Calibri" panose="020F0502020204030204" pitchFamily="34" charset="0"/>
              </a:rPr>
              <a:t>First study on bottleneck analysis </a:t>
            </a:r>
            <a:r>
              <a:rPr kumimoji="0" lang="en-US" sz="2500" b="0" i="0" u="none" strike="noStrike" kern="1200" cap="none" spc="0" normalizeH="0" baseline="0" noProof="0" dirty="0">
                <a:ln>
                  <a:noFill/>
                </a:ln>
                <a:solidFill>
                  <a:schemeClr val="tx1"/>
                </a:solidFill>
                <a:effectLst/>
                <a:uLnTx/>
                <a:uFillTx/>
                <a:latin typeface="Corbel" panose="020B0503020204020204" pitchFamily="34" charset="0"/>
                <a:ea typeface="Century" charset="0"/>
                <a:cs typeface="Calibri" panose="020F0502020204030204" pitchFamily="34" charset="0"/>
              </a:rPr>
              <a:t>of nanopore sequence analysis pipeline on real machines</a:t>
            </a:r>
          </a:p>
          <a:p>
            <a:pPr marL="537307" marR="0" lvl="0" indent="-457200" algn="l" defTabSz="914400" rtl="0" eaLnBrk="1" fontAlgn="auto" latinLnBrk="0" hangingPunct="1">
              <a:lnSpc>
                <a:spcPct val="120000"/>
              </a:lnSpc>
              <a:spcBef>
                <a:spcPts val="0"/>
              </a:spcBef>
              <a:spcAft>
                <a:spcPts val="3400"/>
              </a:spcAft>
              <a:buClr>
                <a:srgbClr val="4A66AC"/>
              </a:buClr>
              <a:buSzPct val="100000"/>
              <a:buFont typeface="Wingdings" pitchFamily="2" charset="2"/>
              <a:buChar char="q"/>
              <a:tabLst/>
              <a:defRPr/>
            </a:pPr>
            <a:r>
              <a:rPr kumimoji="0" lang="en-US" sz="2500" b="0" i="0" u="none" strike="noStrike" kern="1200" cap="none" spc="0" normalizeH="0" baseline="0" noProof="0" dirty="0">
                <a:ln>
                  <a:noFill/>
                </a:ln>
                <a:solidFill>
                  <a:schemeClr val="tx1"/>
                </a:solidFill>
                <a:effectLst/>
                <a:uLnTx/>
                <a:uFillTx/>
                <a:latin typeface="Corbel" panose="020B0503020204020204" pitchFamily="34" charset="0"/>
                <a:ea typeface="Century" charset="0"/>
                <a:cs typeface="Calibri" panose="020F0502020204030204" pitchFamily="34" charset="0"/>
              </a:rPr>
              <a:t>Provide guidelines for </a:t>
            </a:r>
            <a:r>
              <a:rPr kumimoji="0" lang="en-US" sz="2500" b="0" i="0" u="none" strike="noStrike" kern="1200" cap="none" spc="0" normalizeH="0" baseline="0" noProof="0" dirty="0">
                <a:ln>
                  <a:noFill/>
                </a:ln>
                <a:solidFill>
                  <a:srgbClr val="0070C0"/>
                </a:solidFill>
                <a:effectLst/>
                <a:uLnTx/>
                <a:uFillTx/>
                <a:latin typeface="Corbel" panose="020B0503020204020204" pitchFamily="34" charset="0"/>
                <a:ea typeface="Century" charset="0"/>
                <a:cs typeface="Calibri" panose="020F0502020204030204" pitchFamily="34" charset="0"/>
              </a:rPr>
              <a:t>practitioners</a:t>
            </a:r>
          </a:p>
          <a:p>
            <a:pPr marL="537307" marR="0" lvl="0" indent="-457200" algn="l" defTabSz="914400" rtl="0" eaLnBrk="1" fontAlgn="auto" latinLnBrk="0" hangingPunct="1">
              <a:lnSpc>
                <a:spcPct val="120000"/>
              </a:lnSpc>
              <a:spcBef>
                <a:spcPts val="0"/>
              </a:spcBef>
              <a:spcAft>
                <a:spcPts val="3400"/>
              </a:spcAft>
              <a:buClr>
                <a:srgbClr val="4A66AC"/>
              </a:buClr>
              <a:buSzPct val="100000"/>
              <a:buFont typeface="Wingdings" pitchFamily="2" charset="2"/>
              <a:buChar char="q"/>
              <a:tabLst/>
              <a:defRPr/>
            </a:pPr>
            <a:r>
              <a:rPr kumimoji="0" lang="en-US" sz="2500" b="0" i="0" u="none" strike="noStrike" kern="1200" cap="none" spc="0" normalizeH="0" baseline="0" noProof="0" dirty="0">
                <a:ln>
                  <a:noFill/>
                </a:ln>
                <a:solidFill>
                  <a:schemeClr val="tx1"/>
                </a:solidFill>
                <a:effectLst/>
                <a:uLnTx/>
                <a:uFillTx/>
                <a:latin typeface="Corbel" panose="020B0503020204020204" pitchFamily="34" charset="0"/>
                <a:ea typeface="Century" charset="0"/>
                <a:cs typeface="Calibri" panose="020F0502020204030204" pitchFamily="34" charset="0"/>
              </a:rPr>
              <a:t>Provide guidelines for </a:t>
            </a:r>
            <a:r>
              <a:rPr kumimoji="0" lang="en-US" sz="2500" b="0" i="0" u="none" strike="noStrike" kern="1200" cap="none" spc="0" normalizeH="0" baseline="0" noProof="0" dirty="0">
                <a:ln>
                  <a:noFill/>
                </a:ln>
                <a:solidFill>
                  <a:srgbClr val="7030A0"/>
                </a:solidFill>
                <a:effectLst/>
                <a:uLnTx/>
                <a:uFillTx/>
                <a:latin typeface="Corbel" panose="020B0503020204020204" pitchFamily="34" charset="0"/>
                <a:ea typeface="Century" charset="0"/>
                <a:cs typeface="Calibri" panose="020F0502020204030204" pitchFamily="34" charset="0"/>
              </a:rPr>
              <a:t>tool developers</a:t>
            </a:r>
            <a:endParaRPr kumimoji="0" lang="en-US" sz="2500" b="0" i="0" u="none" strike="noStrike" kern="1200" cap="none" spc="0" normalizeH="0" baseline="0" noProof="0" dirty="0">
              <a:ln>
                <a:noFill/>
              </a:ln>
              <a:solidFill>
                <a:schemeClr val="tx1"/>
              </a:solidFill>
              <a:effectLst/>
              <a:uLnTx/>
              <a:uFillTx/>
              <a:latin typeface="Corbel" panose="020B0503020204020204" pitchFamily="34" charset="0"/>
              <a:cs typeface="Calibri" panose="020F0502020204030204" pitchFamily="34" charset="0"/>
            </a:endParaRPr>
          </a:p>
        </p:txBody>
      </p:sp>
      <p:sp>
        <p:nvSpPr>
          <p:cNvPr id="3" name="Slide Number Placeholder 2">
            <a:extLst>
              <a:ext uri="{FF2B5EF4-FFF2-40B4-BE49-F238E27FC236}">
                <a16:creationId xmlns:a16="http://schemas.microsoft.com/office/drawing/2014/main" id="{39FF3853-2CAC-0742-B8C8-2B22ABD36F07}"/>
              </a:ext>
            </a:extLst>
          </p:cNvPr>
          <p:cNvSpPr>
            <a:spLocks noGrp="1"/>
          </p:cNvSpPr>
          <p:nvPr>
            <p:ph type="sldNum" sz="quarter" idx="10"/>
          </p:nvPr>
        </p:nvSpPr>
        <p:spPr/>
        <p:txBody>
          <a:bodyPr/>
          <a:lstStyle/>
          <a:p>
            <a:fld id="{BE67019E-6B59-9444-A8F8-0CFAB6B6981D}" type="slidenum">
              <a:rPr lang="en-US" smtClean="0"/>
              <a:pPr/>
              <a:t>70</a:t>
            </a:fld>
            <a:endParaRPr lang="en-US" dirty="0"/>
          </a:p>
        </p:txBody>
      </p:sp>
    </p:spTree>
    <p:extLst>
      <p:ext uri="{BB962C8B-B14F-4D97-AF65-F5344CB8AC3E}">
        <p14:creationId xmlns:p14="http://schemas.microsoft.com/office/powerpoint/2010/main" val="987461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EBDEBC-24E0-F14A-9B09-0C884A81AEEC}"/>
              </a:ext>
            </a:extLst>
          </p:cNvPr>
          <p:cNvSpPr>
            <a:spLocks noGrp="1"/>
          </p:cNvSpPr>
          <p:nvPr>
            <p:ph type="title"/>
          </p:nvPr>
        </p:nvSpPr>
        <p:spPr/>
        <p:txBody>
          <a:bodyPr>
            <a:normAutofit fontScale="90000"/>
          </a:bodyPr>
          <a:lstStyle/>
          <a:p>
            <a:r>
              <a:rPr lang="en-US" dirty="0"/>
              <a:t>Key Findings</a:t>
            </a:r>
          </a:p>
        </p:txBody>
      </p:sp>
      <p:sp>
        <p:nvSpPr>
          <p:cNvPr id="3" name="Content Placeholder 2">
            <a:extLst>
              <a:ext uri="{FF2B5EF4-FFF2-40B4-BE49-F238E27FC236}">
                <a16:creationId xmlns:a16="http://schemas.microsoft.com/office/drawing/2014/main" id="{48515F80-B9C1-DE42-B201-310A709EDBBE}"/>
              </a:ext>
            </a:extLst>
          </p:cNvPr>
          <p:cNvSpPr>
            <a:spLocks noGrp="1"/>
          </p:cNvSpPr>
          <p:nvPr>
            <p:ph idx="1"/>
          </p:nvPr>
        </p:nvSpPr>
        <p:spPr/>
        <p:txBody>
          <a:bodyPr>
            <a:noAutofit/>
          </a:bodyPr>
          <a:lstStyle/>
          <a:p>
            <a:pPr marL="407988" indent="-352425" algn="just">
              <a:lnSpc>
                <a:spcPct val="100000"/>
              </a:lnSpc>
              <a:spcBef>
                <a:spcPts val="0"/>
              </a:spcBef>
              <a:spcAft>
                <a:spcPts val="0"/>
              </a:spcAft>
              <a:buFont typeface="Wingdings" charset="2"/>
              <a:buChar char="q"/>
            </a:pPr>
            <a:r>
              <a:rPr lang="en-US" dirty="0">
                <a:solidFill>
                  <a:srgbClr val="FE6200"/>
                </a:solidFill>
              </a:rPr>
              <a:t>Laptops</a:t>
            </a:r>
            <a:r>
              <a:rPr lang="en-US" dirty="0"/>
              <a:t> are becoming a popular platform for running genome assembly tools, as the </a:t>
            </a:r>
            <a:r>
              <a:rPr lang="en-US" dirty="0">
                <a:solidFill>
                  <a:srgbClr val="FE6200"/>
                </a:solidFill>
              </a:rPr>
              <a:t>portability</a:t>
            </a:r>
            <a:r>
              <a:rPr lang="en-US" dirty="0"/>
              <a:t> of a laptop makes it a good fit for </a:t>
            </a:r>
            <a:r>
              <a:rPr lang="en-US" dirty="0">
                <a:solidFill>
                  <a:srgbClr val="FE6200"/>
                </a:solidFill>
              </a:rPr>
              <a:t>in-field analysis </a:t>
            </a:r>
          </a:p>
          <a:p>
            <a:pPr marL="700088" lvl="1" indent="-292100" algn="just">
              <a:lnSpc>
                <a:spcPct val="100000"/>
              </a:lnSpc>
              <a:spcBef>
                <a:spcPts val="600"/>
              </a:spcBef>
              <a:spcAft>
                <a:spcPts val="0"/>
              </a:spcAft>
            </a:pPr>
            <a:r>
              <a:rPr lang="en-US" dirty="0"/>
              <a:t>Greater memory constraints</a:t>
            </a:r>
          </a:p>
          <a:p>
            <a:pPr marL="700088" lvl="1" indent="-292100" algn="just">
              <a:lnSpc>
                <a:spcPct val="100000"/>
              </a:lnSpc>
              <a:spcBef>
                <a:spcPts val="0"/>
              </a:spcBef>
              <a:spcAft>
                <a:spcPts val="0"/>
              </a:spcAft>
            </a:pPr>
            <a:r>
              <a:rPr lang="en-US" dirty="0"/>
              <a:t>Lower computational power </a:t>
            </a:r>
          </a:p>
          <a:p>
            <a:pPr marL="700088" lvl="1" indent="-292100" algn="just">
              <a:lnSpc>
                <a:spcPct val="100000"/>
              </a:lnSpc>
              <a:spcBef>
                <a:spcPts val="0"/>
              </a:spcBef>
              <a:spcAft>
                <a:spcPts val="0"/>
              </a:spcAft>
            </a:pPr>
            <a:r>
              <a:rPr lang="en-US" dirty="0"/>
              <a:t>Limited battery life</a:t>
            </a:r>
          </a:p>
          <a:p>
            <a:pPr marL="407988" lvl="1" indent="0" algn="just">
              <a:lnSpc>
                <a:spcPct val="100000"/>
              </a:lnSpc>
              <a:spcBef>
                <a:spcPts val="0"/>
              </a:spcBef>
              <a:spcAft>
                <a:spcPts val="0"/>
              </a:spcAft>
              <a:buNone/>
            </a:pPr>
            <a:endParaRPr lang="en-US" sz="2000" dirty="0"/>
          </a:p>
          <a:p>
            <a:pPr marL="407988" indent="-352425" algn="just">
              <a:lnSpc>
                <a:spcPct val="100000"/>
              </a:lnSpc>
              <a:spcBef>
                <a:spcPts val="0"/>
              </a:spcBef>
              <a:spcAft>
                <a:spcPts val="0"/>
              </a:spcAft>
              <a:buFont typeface="Wingdings" charset="2"/>
              <a:buChar char="q"/>
            </a:pPr>
            <a:r>
              <a:rPr lang="en-US" dirty="0">
                <a:solidFill>
                  <a:srgbClr val="00B050"/>
                </a:solidFill>
              </a:rPr>
              <a:t>Memory usage </a:t>
            </a:r>
            <a:r>
              <a:rPr lang="en-US" dirty="0"/>
              <a:t>is an important factor that greatly affects the performance and the usability of the tool </a:t>
            </a:r>
          </a:p>
          <a:p>
            <a:pPr marL="700088" lvl="1" indent="-292100" algn="just">
              <a:lnSpc>
                <a:spcPct val="100000"/>
              </a:lnSpc>
              <a:spcBef>
                <a:spcPts val="600"/>
              </a:spcBef>
              <a:spcAft>
                <a:spcPts val="0"/>
              </a:spcAft>
            </a:pPr>
            <a:r>
              <a:rPr lang="en-US" dirty="0"/>
              <a:t>Data structure choices that increase the memory requirements</a:t>
            </a:r>
          </a:p>
          <a:p>
            <a:pPr marL="700088" lvl="1" indent="-292100" algn="just">
              <a:lnSpc>
                <a:spcPct val="100000"/>
              </a:lnSpc>
              <a:spcBef>
                <a:spcPts val="0"/>
              </a:spcBef>
              <a:spcAft>
                <a:spcPts val="0"/>
              </a:spcAft>
            </a:pPr>
            <a:r>
              <a:rPr lang="en-US" dirty="0"/>
              <a:t>Algorithms that are not cache-efficient</a:t>
            </a:r>
          </a:p>
          <a:p>
            <a:pPr marL="700088" lvl="1" indent="-292100" algn="just">
              <a:lnSpc>
                <a:spcPct val="100000"/>
              </a:lnSpc>
              <a:spcBef>
                <a:spcPts val="0"/>
              </a:spcBef>
              <a:spcAft>
                <a:spcPts val="0"/>
              </a:spcAft>
            </a:pPr>
            <a:r>
              <a:rPr lang="en-US" dirty="0"/>
              <a:t>Not keeping memory usage in check with the number of threads </a:t>
            </a:r>
          </a:p>
          <a:p>
            <a:pPr marL="700088" lvl="1" indent="-292100" algn="just">
              <a:lnSpc>
                <a:spcPct val="100000"/>
              </a:lnSpc>
              <a:spcBef>
                <a:spcPts val="0"/>
              </a:spcBef>
              <a:spcAft>
                <a:spcPts val="0"/>
              </a:spcAft>
            </a:pPr>
            <a:endParaRPr lang="en-US" sz="2000" dirty="0"/>
          </a:p>
          <a:p>
            <a:pPr marL="436563" indent="-292100" algn="just">
              <a:lnSpc>
                <a:spcPct val="100000"/>
              </a:lnSpc>
              <a:spcBef>
                <a:spcPts val="0"/>
              </a:spcBef>
              <a:spcAft>
                <a:spcPts val="0"/>
              </a:spcAft>
            </a:pPr>
            <a:r>
              <a:rPr lang="en-US" dirty="0">
                <a:solidFill>
                  <a:srgbClr val="0070C0"/>
                </a:solidFill>
              </a:rPr>
              <a:t>Scalability of the tool </a:t>
            </a:r>
            <a:r>
              <a:rPr lang="en-US" dirty="0"/>
              <a:t>with the number of cores is an important requirement. However, parallelizing the tool can </a:t>
            </a:r>
            <a:r>
              <a:rPr lang="en-US" dirty="0">
                <a:solidFill>
                  <a:srgbClr val="C00000"/>
                </a:solidFill>
              </a:rPr>
              <a:t>increase the memory usage</a:t>
            </a:r>
            <a:endParaRPr lang="en-US" dirty="0"/>
          </a:p>
          <a:p>
            <a:pPr marL="700088" lvl="1" indent="-292100" algn="just">
              <a:lnSpc>
                <a:spcPct val="100000"/>
              </a:lnSpc>
              <a:spcBef>
                <a:spcPts val="600"/>
              </a:spcBef>
              <a:spcAft>
                <a:spcPts val="0"/>
              </a:spcAft>
            </a:pPr>
            <a:r>
              <a:rPr lang="en-US" dirty="0"/>
              <a:t>Not dividing the input data into batches</a:t>
            </a:r>
          </a:p>
          <a:p>
            <a:pPr marL="700088" lvl="1" indent="-292100" algn="just">
              <a:lnSpc>
                <a:spcPct val="100000"/>
              </a:lnSpc>
              <a:spcBef>
                <a:spcPts val="0"/>
              </a:spcBef>
              <a:spcAft>
                <a:spcPts val="0"/>
              </a:spcAft>
            </a:pPr>
            <a:r>
              <a:rPr lang="en-US" dirty="0"/>
              <a:t>Not limiting the memory usage of each thread</a:t>
            </a:r>
          </a:p>
          <a:p>
            <a:pPr marL="700088" lvl="1" indent="-292100" algn="just">
              <a:lnSpc>
                <a:spcPct val="100000"/>
              </a:lnSpc>
              <a:spcBef>
                <a:spcPts val="0"/>
              </a:spcBef>
              <a:spcAft>
                <a:spcPts val="0"/>
              </a:spcAft>
            </a:pPr>
            <a:r>
              <a:rPr lang="en-US" dirty="0"/>
              <a:t>Dividing the dataset instead of the computation between simultaneous threads</a:t>
            </a:r>
          </a:p>
        </p:txBody>
      </p:sp>
      <p:sp>
        <p:nvSpPr>
          <p:cNvPr id="4" name="Slide Number Placeholder 3">
            <a:extLst>
              <a:ext uri="{FF2B5EF4-FFF2-40B4-BE49-F238E27FC236}">
                <a16:creationId xmlns:a16="http://schemas.microsoft.com/office/drawing/2014/main" id="{646E96D2-AEE4-C344-A584-E8418C0B022F}"/>
              </a:ext>
            </a:extLst>
          </p:cNvPr>
          <p:cNvSpPr>
            <a:spLocks noGrp="1"/>
          </p:cNvSpPr>
          <p:nvPr>
            <p:ph type="sldNum" sz="quarter" idx="10"/>
          </p:nvPr>
        </p:nvSpPr>
        <p:spPr/>
        <p:txBody>
          <a:bodyPr/>
          <a:lstStyle/>
          <a:p>
            <a:fld id="{BE67019E-6B59-9444-A8F8-0CFAB6B6981D}" type="slidenum">
              <a:rPr lang="en-US" smtClean="0"/>
              <a:pPr/>
              <a:t>71</a:t>
            </a:fld>
            <a:endParaRPr lang="en-US" dirty="0"/>
          </a:p>
        </p:txBody>
      </p:sp>
    </p:spTree>
    <p:extLst>
      <p:ext uri="{BB962C8B-B14F-4D97-AF65-F5344CB8AC3E}">
        <p14:creationId xmlns:p14="http://schemas.microsoft.com/office/powerpoint/2010/main" val="2109264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12" end="12"/>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EBDEBC-24E0-F14A-9B09-0C884A81AEEC}"/>
              </a:ext>
            </a:extLst>
          </p:cNvPr>
          <p:cNvSpPr>
            <a:spLocks noGrp="1"/>
          </p:cNvSpPr>
          <p:nvPr>
            <p:ph type="title"/>
          </p:nvPr>
        </p:nvSpPr>
        <p:spPr/>
        <p:txBody>
          <a:bodyPr>
            <a:normAutofit fontScale="90000"/>
          </a:bodyPr>
          <a:lstStyle/>
          <a:p>
            <a:r>
              <a:rPr lang="en-US" dirty="0"/>
              <a:t>Key Findings</a:t>
            </a:r>
          </a:p>
        </p:txBody>
      </p:sp>
      <p:sp>
        <p:nvSpPr>
          <p:cNvPr id="3" name="Content Placeholder 2">
            <a:extLst>
              <a:ext uri="{FF2B5EF4-FFF2-40B4-BE49-F238E27FC236}">
                <a16:creationId xmlns:a16="http://schemas.microsoft.com/office/drawing/2014/main" id="{48515F80-B9C1-DE42-B201-310A709EDBBE}"/>
              </a:ext>
            </a:extLst>
          </p:cNvPr>
          <p:cNvSpPr>
            <a:spLocks noGrp="1"/>
          </p:cNvSpPr>
          <p:nvPr>
            <p:ph idx="1"/>
          </p:nvPr>
        </p:nvSpPr>
        <p:spPr/>
        <p:txBody>
          <a:bodyPr>
            <a:noAutofit/>
          </a:bodyPr>
          <a:lstStyle/>
          <a:p>
            <a:pPr marL="407988" indent="-352425" algn="just">
              <a:lnSpc>
                <a:spcPct val="100000"/>
              </a:lnSpc>
              <a:spcBef>
                <a:spcPts val="0"/>
              </a:spcBef>
              <a:spcAft>
                <a:spcPts val="0"/>
              </a:spcAft>
              <a:buFont typeface="Wingdings" charset="2"/>
              <a:buChar char="q"/>
            </a:pPr>
            <a:r>
              <a:rPr lang="en-US" dirty="0">
                <a:solidFill>
                  <a:srgbClr val="FE6200"/>
                </a:solidFill>
              </a:rPr>
              <a:t>Laptops</a:t>
            </a:r>
            <a:r>
              <a:rPr lang="en-US" dirty="0"/>
              <a:t> are becoming a popular platform for running genome assembly tools, as the </a:t>
            </a:r>
            <a:r>
              <a:rPr lang="en-US" dirty="0">
                <a:solidFill>
                  <a:srgbClr val="FE6200"/>
                </a:solidFill>
              </a:rPr>
              <a:t>portability</a:t>
            </a:r>
            <a:r>
              <a:rPr lang="en-US" dirty="0"/>
              <a:t> of a laptop makes it a good fit for </a:t>
            </a:r>
            <a:r>
              <a:rPr lang="en-US" dirty="0">
                <a:solidFill>
                  <a:srgbClr val="FE6200"/>
                </a:solidFill>
              </a:rPr>
              <a:t>in-field analysis </a:t>
            </a:r>
          </a:p>
          <a:p>
            <a:pPr marL="700088" lvl="1" indent="-292100" algn="just">
              <a:lnSpc>
                <a:spcPct val="100000"/>
              </a:lnSpc>
              <a:spcBef>
                <a:spcPts val="600"/>
              </a:spcBef>
              <a:spcAft>
                <a:spcPts val="0"/>
              </a:spcAft>
            </a:pPr>
            <a:r>
              <a:rPr lang="en-US" dirty="0"/>
              <a:t>Greater memory constraints,</a:t>
            </a:r>
          </a:p>
          <a:p>
            <a:pPr marL="700088" lvl="1" indent="-292100" algn="just">
              <a:lnSpc>
                <a:spcPct val="100000"/>
              </a:lnSpc>
              <a:spcBef>
                <a:spcPts val="0"/>
              </a:spcBef>
              <a:spcAft>
                <a:spcPts val="0"/>
              </a:spcAft>
            </a:pPr>
            <a:r>
              <a:rPr lang="en-US" dirty="0"/>
              <a:t>Lower computational power </a:t>
            </a:r>
          </a:p>
          <a:p>
            <a:pPr marL="700088" lvl="1" indent="-292100" algn="just">
              <a:lnSpc>
                <a:spcPct val="100000"/>
              </a:lnSpc>
              <a:spcBef>
                <a:spcPts val="0"/>
              </a:spcBef>
              <a:spcAft>
                <a:spcPts val="0"/>
              </a:spcAft>
            </a:pPr>
            <a:r>
              <a:rPr lang="en-US" dirty="0"/>
              <a:t>Limited battery life</a:t>
            </a:r>
          </a:p>
          <a:p>
            <a:pPr marL="407988" lvl="1" indent="0" algn="just">
              <a:lnSpc>
                <a:spcPct val="100000"/>
              </a:lnSpc>
              <a:spcBef>
                <a:spcPts val="0"/>
              </a:spcBef>
              <a:spcAft>
                <a:spcPts val="0"/>
              </a:spcAft>
              <a:buNone/>
            </a:pPr>
            <a:endParaRPr lang="en-US" sz="2000" dirty="0"/>
          </a:p>
          <a:p>
            <a:pPr marL="407988" indent="-352425" algn="just">
              <a:lnSpc>
                <a:spcPct val="100000"/>
              </a:lnSpc>
              <a:spcBef>
                <a:spcPts val="0"/>
              </a:spcBef>
              <a:spcAft>
                <a:spcPts val="0"/>
              </a:spcAft>
              <a:buFont typeface="Wingdings" charset="2"/>
              <a:buChar char="q"/>
            </a:pPr>
            <a:r>
              <a:rPr lang="en-US" dirty="0">
                <a:solidFill>
                  <a:srgbClr val="00B050"/>
                </a:solidFill>
              </a:rPr>
              <a:t>Memory usage </a:t>
            </a:r>
            <a:r>
              <a:rPr lang="en-US" dirty="0"/>
              <a:t>is an important factor that greatly affects the performance and the usability of the tool </a:t>
            </a:r>
          </a:p>
          <a:p>
            <a:pPr marL="700088" lvl="1" indent="-292100" algn="just">
              <a:lnSpc>
                <a:spcPct val="100000"/>
              </a:lnSpc>
              <a:spcBef>
                <a:spcPts val="600"/>
              </a:spcBef>
              <a:spcAft>
                <a:spcPts val="0"/>
              </a:spcAft>
            </a:pPr>
            <a:r>
              <a:rPr lang="en-US" dirty="0"/>
              <a:t>Data structure choices that can minimize the memory requirements</a:t>
            </a:r>
          </a:p>
          <a:p>
            <a:pPr marL="700088" lvl="1" indent="-292100" algn="just">
              <a:lnSpc>
                <a:spcPct val="100000"/>
              </a:lnSpc>
              <a:spcBef>
                <a:spcPts val="0"/>
              </a:spcBef>
              <a:spcAft>
                <a:spcPts val="0"/>
              </a:spcAft>
            </a:pPr>
            <a:r>
              <a:rPr lang="en-US" dirty="0"/>
              <a:t>Cache-efficient algorithms</a:t>
            </a:r>
          </a:p>
          <a:p>
            <a:pPr marL="700088" lvl="1" indent="-292100" algn="just">
              <a:lnSpc>
                <a:spcPct val="100000"/>
              </a:lnSpc>
              <a:spcBef>
                <a:spcPts val="0"/>
              </a:spcBef>
              <a:spcAft>
                <a:spcPts val="0"/>
              </a:spcAft>
            </a:pPr>
            <a:r>
              <a:rPr lang="en-US" dirty="0"/>
              <a:t>Keeping memory usage in check with the number of threads </a:t>
            </a:r>
          </a:p>
          <a:p>
            <a:pPr marL="700088" lvl="1" indent="-292100" algn="just">
              <a:lnSpc>
                <a:spcPct val="100000"/>
              </a:lnSpc>
              <a:spcBef>
                <a:spcPts val="0"/>
              </a:spcBef>
              <a:spcAft>
                <a:spcPts val="0"/>
              </a:spcAft>
            </a:pPr>
            <a:endParaRPr lang="en-US" sz="2000" dirty="0"/>
          </a:p>
          <a:p>
            <a:pPr marL="436563" indent="-292100" algn="just">
              <a:lnSpc>
                <a:spcPct val="100000"/>
              </a:lnSpc>
              <a:spcBef>
                <a:spcPts val="0"/>
              </a:spcBef>
              <a:spcAft>
                <a:spcPts val="0"/>
              </a:spcAft>
            </a:pPr>
            <a:r>
              <a:rPr lang="en-US" dirty="0">
                <a:solidFill>
                  <a:srgbClr val="0070C0"/>
                </a:solidFill>
              </a:rPr>
              <a:t>Scalability of the tool </a:t>
            </a:r>
            <a:r>
              <a:rPr lang="en-US" dirty="0"/>
              <a:t>with the number of cores is an important requirement. However, parallelizing the tool can </a:t>
            </a:r>
            <a:r>
              <a:rPr lang="en-US" dirty="0">
                <a:solidFill>
                  <a:srgbClr val="C00000"/>
                </a:solidFill>
              </a:rPr>
              <a:t>increase the memory usage.</a:t>
            </a:r>
            <a:endParaRPr lang="en-US" dirty="0"/>
          </a:p>
          <a:p>
            <a:pPr marL="700088" lvl="1" indent="-292100" algn="just">
              <a:lnSpc>
                <a:spcPct val="100000"/>
              </a:lnSpc>
              <a:spcBef>
                <a:spcPts val="600"/>
              </a:spcBef>
              <a:spcAft>
                <a:spcPts val="0"/>
              </a:spcAft>
            </a:pPr>
            <a:r>
              <a:rPr lang="en-US" dirty="0"/>
              <a:t>Dividing the input data into batches</a:t>
            </a:r>
          </a:p>
          <a:p>
            <a:pPr marL="700088" lvl="1" indent="-292100" algn="just">
              <a:lnSpc>
                <a:spcPct val="100000"/>
              </a:lnSpc>
              <a:spcBef>
                <a:spcPts val="0"/>
              </a:spcBef>
              <a:spcAft>
                <a:spcPts val="0"/>
              </a:spcAft>
            </a:pPr>
            <a:r>
              <a:rPr lang="en-US" dirty="0"/>
              <a:t>Limiting the memory usage of each thread</a:t>
            </a:r>
          </a:p>
          <a:p>
            <a:pPr marL="700088" lvl="1" indent="-292100" algn="just">
              <a:lnSpc>
                <a:spcPct val="100000"/>
              </a:lnSpc>
              <a:spcBef>
                <a:spcPts val="0"/>
              </a:spcBef>
              <a:spcAft>
                <a:spcPts val="0"/>
              </a:spcAft>
            </a:pPr>
            <a:r>
              <a:rPr lang="en-US" dirty="0"/>
              <a:t>Dividing the computation instead of the dataset between simultaneous threads</a:t>
            </a:r>
          </a:p>
        </p:txBody>
      </p:sp>
      <p:sp>
        <p:nvSpPr>
          <p:cNvPr id="13" name="TextBox 12">
            <a:extLst>
              <a:ext uri="{FF2B5EF4-FFF2-40B4-BE49-F238E27FC236}">
                <a16:creationId xmlns:a16="http://schemas.microsoft.com/office/drawing/2014/main" id="{D77CBC08-D034-D448-82B3-C82ADE861D50}"/>
              </a:ext>
            </a:extLst>
          </p:cNvPr>
          <p:cNvSpPr txBox="1"/>
          <p:nvPr/>
        </p:nvSpPr>
        <p:spPr>
          <a:xfrm>
            <a:off x="366962" y="1153504"/>
            <a:ext cx="8410073" cy="1635416"/>
          </a:xfrm>
          <a:prstGeom prst="roundRect">
            <a:avLst>
              <a:gd name="adj" fmla="val 4777"/>
            </a:avLst>
          </a:prstGeom>
          <a:solidFill>
            <a:schemeClr val="bg1"/>
          </a:solidFill>
          <a:ln w="28575">
            <a:solidFill>
              <a:schemeClr val="bg1"/>
            </a:solidFill>
          </a:ln>
        </p:spPr>
        <p:txBody>
          <a:bodyPr wrap="square" rtlCol="0" anchor="ctr" anchorCtr="0">
            <a:noAutofit/>
          </a:bodyPr>
          <a:lstStyle>
            <a:defPPr>
              <a:defRPr lang="en-US"/>
            </a:defPPr>
            <a:lvl1pPr algn="ctr">
              <a:defRPr sz="2200">
                <a:latin typeface="Corbel" panose="020B0503020204020204" pitchFamily="34" charset="0"/>
                <a:cs typeface="Calibri" panose="020F0502020204030204" pitchFamily="34" charset="0"/>
              </a:defRPr>
            </a:lvl1pPr>
          </a:lstStyle>
          <a:p>
            <a:endParaRPr lang="en-US" sz="4000" b="1" dirty="0"/>
          </a:p>
        </p:txBody>
      </p:sp>
      <p:sp>
        <p:nvSpPr>
          <p:cNvPr id="4" name="Slide Number Placeholder 3">
            <a:extLst>
              <a:ext uri="{FF2B5EF4-FFF2-40B4-BE49-F238E27FC236}">
                <a16:creationId xmlns:a16="http://schemas.microsoft.com/office/drawing/2014/main" id="{646E96D2-AEE4-C344-A584-E8418C0B022F}"/>
              </a:ext>
            </a:extLst>
          </p:cNvPr>
          <p:cNvSpPr>
            <a:spLocks noGrp="1"/>
          </p:cNvSpPr>
          <p:nvPr>
            <p:ph type="sldNum" sz="quarter" idx="10"/>
          </p:nvPr>
        </p:nvSpPr>
        <p:spPr/>
        <p:txBody>
          <a:bodyPr/>
          <a:lstStyle/>
          <a:p>
            <a:fld id="{BE67019E-6B59-9444-A8F8-0CFAB6B6981D}" type="slidenum">
              <a:rPr lang="en-US" smtClean="0"/>
              <a:pPr/>
              <a:t>72</a:t>
            </a:fld>
            <a:endParaRPr lang="en-US" dirty="0"/>
          </a:p>
        </p:txBody>
      </p:sp>
      <p:sp>
        <p:nvSpPr>
          <p:cNvPr id="6" name="TextBox 5">
            <a:extLst>
              <a:ext uri="{FF2B5EF4-FFF2-40B4-BE49-F238E27FC236}">
                <a16:creationId xmlns:a16="http://schemas.microsoft.com/office/drawing/2014/main" id="{1F5611E2-0BBD-BF45-97C8-DB4E67F89012}"/>
              </a:ext>
            </a:extLst>
          </p:cNvPr>
          <p:cNvSpPr txBox="1"/>
          <p:nvPr/>
        </p:nvSpPr>
        <p:spPr>
          <a:xfrm>
            <a:off x="366963" y="1153504"/>
            <a:ext cx="8410073" cy="1635416"/>
          </a:xfrm>
          <a:prstGeom prst="roundRect">
            <a:avLst>
              <a:gd name="adj" fmla="val 4777"/>
            </a:avLst>
          </a:prstGeom>
          <a:solidFill>
            <a:srgbClr val="FE6200">
              <a:alpha val="29806"/>
            </a:srgbClr>
          </a:solidFill>
          <a:ln w="28575">
            <a:solidFill>
              <a:srgbClr val="FE6200"/>
            </a:solidFill>
          </a:ln>
        </p:spPr>
        <p:txBody>
          <a:bodyPr wrap="square" rtlCol="0" anchor="ctr" anchorCtr="0">
            <a:noAutofit/>
          </a:bodyPr>
          <a:lstStyle>
            <a:defPPr>
              <a:defRPr lang="en-US"/>
            </a:defPPr>
            <a:lvl1pPr algn="ctr">
              <a:defRPr sz="2200">
                <a:latin typeface="Corbel" panose="020B0503020204020204" pitchFamily="34" charset="0"/>
                <a:cs typeface="Calibri" panose="020F0502020204030204" pitchFamily="34" charset="0"/>
              </a:defRPr>
            </a:lvl1pPr>
          </a:lstStyle>
          <a:p>
            <a:r>
              <a:rPr lang="en-US" sz="4000" b="1" dirty="0"/>
              <a:t>Goal </a:t>
            </a:r>
            <a:r>
              <a:rPr lang="en-US" sz="4000" b="1" dirty="0">
                <a:latin typeface="Calibri" panose="020F0502020204030204" pitchFamily="34" charset="0"/>
              </a:rPr>
              <a:t>1</a:t>
            </a:r>
            <a:r>
              <a:rPr lang="en-US" sz="4000" b="1" dirty="0"/>
              <a:t>:</a:t>
            </a:r>
          </a:p>
          <a:p>
            <a:r>
              <a:rPr lang="en-US" sz="4000" b="1" dirty="0"/>
              <a:t>High-performance and low-power</a:t>
            </a:r>
          </a:p>
        </p:txBody>
      </p:sp>
      <p:sp>
        <p:nvSpPr>
          <p:cNvPr id="7" name="TextBox 6">
            <a:extLst>
              <a:ext uri="{FF2B5EF4-FFF2-40B4-BE49-F238E27FC236}">
                <a16:creationId xmlns:a16="http://schemas.microsoft.com/office/drawing/2014/main" id="{AE78A5BD-CDCB-9A4D-A47E-80DF69B28E6D}"/>
              </a:ext>
            </a:extLst>
          </p:cNvPr>
          <p:cNvSpPr txBox="1"/>
          <p:nvPr/>
        </p:nvSpPr>
        <p:spPr>
          <a:xfrm>
            <a:off x="366962" y="2931523"/>
            <a:ext cx="8410073" cy="1635416"/>
          </a:xfrm>
          <a:prstGeom prst="roundRect">
            <a:avLst>
              <a:gd name="adj" fmla="val 4777"/>
            </a:avLst>
          </a:prstGeom>
          <a:solidFill>
            <a:schemeClr val="bg1"/>
          </a:solidFill>
          <a:ln w="28575">
            <a:solidFill>
              <a:schemeClr val="bg1"/>
            </a:solidFill>
          </a:ln>
        </p:spPr>
        <p:txBody>
          <a:bodyPr wrap="square" rtlCol="0" anchor="ctr" anchorCtr="0">
            <a:noAutofit/>
          </a:bodyPr>
          <a:lstStyle>
            <a:defPPr>
              <a:defRPr lang="en-US"/>
            </a:defPPr>
            <a:lvl1pPr algn="ctr">
              <a:defRPr sz="2200">
                <a:latin typeface="Corbel" panose="020B0503020204020204" pitchFamily="34" charset="0"/>
                <a:cs typeface="Calibri" panose="020F0502020204030204" pitchFamily="34" charset="0"/>
              </a:defRPr>
            </a:lvl1pPr>
          </a:lstStyle>
          <a:p>
            <a:endParaRPr lang="en-US" sz="4000" b="1" dirty="0"/>
          </a:p>
        </p:txBody>
      </p:sp>
      <p:sp>
        <p:nvSpPr>
          <p:cNvPr id="8" name="TextBox 7">
            <a:extLst>
              <a:ext uri="{FF2B5EF4-FFF2-40B4-BE49-F238E27FC236}">
                <a16:creationId xmlns:a16="http://schemas.microsoft.com/office/drawing/2014/main" id="{B01D8D54-F63B-4148-A362-A83536900F84}"/>
              </a:ext>
            </a:extLst>
          </p:cNvPr>
          <p:cNvSpPr txBox="1"/>
          <p:nvPr/>
        </p:nvSpPr>
        <p:spPr>
          <a:xfrm>
            <a:off x="366961" y="2931523"/>
            <a:ext cx="8410073" cy="1635416"/>
          </a:xfrm>
          <a:prstGeom prst="roundRect">
            <a:avLst>
              <a:gd name="adj" fmla="val 4777"/>
            </a:avLst>
          </a:prstGeom>
          <a:solidFill>
            <a:srgbClr val="00B050">
              <a:alpha val="29806"/>
            </a:srgbClr>
          </a:solidFill>
          <a:ln w="28575">
            <a:solidFill>
              <a:srgbClr val="00B050"/>
            </a:solidFill>
          </a:ln>
        </p:spPr>
        <p:txBody>
          <a:bodyPr wrap="square" rtlCol="0" anchor="ctr" anchorCtr="0">
            <a:noAutofit/>
          </a:bodyPr>
          <a:lstStyle>
            <a:defPPr>
              <a:defRPr lang="en-US"/>
            </a:defPPr>
            <a:lvl1pPr algn="ctr">
              <a:defRPr sz="2200">
                <a:latin typeface="Corbel" panose="020B0503020204020204" pitchFamily="34" charset="0"/>
                <a:cs typeface="Calibri" panose="020F0502020204030204" pitchFamily="34" charset="0"/>
              </a:defRPr>
            </a:lvl1pPr>
          </a:lstStyle>
          <a:p>
            <a:r>
              <a:rPr lang="en-US" sz="4000" b="1" dirty="0"/>
              <a:t>Goal </a:t>
            </a:r>
            <a:r>
              <a:rPr lang="en-US" sz="4000" b="1" dirty="0">
                <a:latin typeface="Calibri" panose="020F0502020204030204" pitchFamily="34" charset="0"/>
              </a:rPr>
              <a:t>2</a:t>
            </a:r>
            <a:r>
              <a:rPr lang="en-US" sz="4000" b="1" dirty="0"/>
              <a:t>:</a:t>
            </a:r>
          </a:p>
          <a:p>
            <a:r>
              <a:rPr lang="en-US" sz="4000" b="1" dirty="0"/>
              <a:t>Memory-efficient</a:t>
            </a:r>
          </a:p>
        </p:txBody>
      </p:sp>
      <p:sp>
        <p:nvSpPr>
          <p:cNvPr id="9" name="TextBox 8">
            <a:extLst>
              <a:ext uri="{FF2B5EF4-FFF2-40B4-BE49-F238E27FC236}">
                <a16:creationId xmlns:a16="http://schemas.microsoft.com/office/drawing/2014/main" id="{17AE2A18-478E-5B48-91BF-2184849C4C76}"/>
              </a:ext>
            </a:extLst>
          </p:cNvPr>
          <p:cNvSpPr txBox="1"/>
          <p:nvPr/>
        </p:nvSpPr>
        <p:spPr>
          <a:xfrm>
            <a:off x="366961" y="4709542"/>
            <a:ext cx="8410073" cy="1635416"/>
          </a:xfrm>
          <a:prstGeom prst="roundRect">
            <a:avLst>
              <a:gd name="adj" fmla="val 4777"/>
            </a:avLst>
          </a:prstGeom>
          <a:solidFill>
            <a:schemeClr val="bg1"/>
          </a:solidFill>
          <a:ln w="28575">
            <a:solidFill>
              <a:schemeClr val="bg1"/>
            </a:solidFill>
          </a:ln>
        </p:spPr>
        <p:txBody>
          <a:bodyPr wrap="square" rtlCol="0" anchor="ctr" anchorCtr="0">
            <a:noAutofit/>
          </a:bodyPr>
          <a:lstStyle>
            <a:defPPr>
              <a:defRPr lang="en-US"/>
            </a:defPPr>
            <a:lvl1pPr algn="ctr">
              <a:defRPr sz="2200">
                <a:latin typeface="Corbel" panose="020B0503020204020204" pitchFamily="34" charset="0"/>
                <a:cs typeface="Calibri" panose="020F0502020204030204" pitchFamily="34" charset="0"/>
              </a:defRPr>
            </a:lvl1pPr>
          </a:lstStyle>
          <a:p>
            <a:endParaRPr lang="en-US" sz="4000" b="1" dirty="0"/>
          </a:p>
        </p:txBody>
      </p:sp>
      <p:sp>
        <p:nvSpPr>
          <p:cNvPr id="10" name="TextBox 9">
            <a:extLst>
              <a:ext uri="{FF2B5EF4-FFF2-40B4-BE49-F238E27FC236}">
                <a16:creationId xmlns:a16="http://schemas.microsoft.com/office/drawing/2014/main" id="{0070DEEB-1B97-B644-8B49-C9E79A871C42}"/>
              </a:ext>
            </a:extLst>
          </p:cNvPr>
          <p:cNvSpPr txBox="1"/>
          <p:nvPr/>
        </p:nvSpPr>
        <p:spPr>
          <a:xfrm>
            <a:off x="366962" y="4709542"/>
            <a:ext cx="8410073" cy="1635416"/>
          </a:xfrm>
          <a:prstGeom prst="roundRect">
            <a:avLst>
              <a:gd name="adj" fmla="val 4777"/>
            </a:avLst>
          </a:prstGeom>
          <a:solidFill>
            <a:srgbClr val="0070C0">
              <a:alpha val="29806"/>
            </a:srgbClr>
          </a:solidFill>
          <a:ln w="28575">
            <a:solidFill>
              <a:srgbClr val="0070C0"/>
            </a:solidFill>
          </a:ln>
        </p:spPr>
        <p:txBody>
          <a:bodyPr wrap="square" rtlCol="0" anchor="ctr" anchorCtr="0">
            <a:noAutofit/>
          </a:bodyPr>
          <a:lstStyle>
            <a:defPPr>
              <a:defRPr lang="en-US"/>
            </a:defPPr>
            <a:lvl1pPr algn="ctr">
              <a:defRPr sz="2200">
                <a:latin typeface="Corbel" panose="020B0503020204020204" pitchFamily="34" charset="0"/>
                <a:cs typeface="Calibri" panose="020F0502020204030204" pitchFamily="34" charset="0"/>
              </a:defRPr>
            </a:lvl1pPr>
          </a:lstStyle>
          <a:p>
            <a:r>
              <a:rPr lang="en-US" sz="4000" b="1" dirty="0"/>
              <a:t>Goal </a:t>
            </a:r>
            <a:r>
              <a:rPr lang="en-US" sz="4000" b="1" dirty="0">
                <a:latin typeface="Calibri" panose="020F0502020204030204" pitchFamily="34" charset="0"/>
              </a:rPr>
              <a:t>3</a:t>
            </a:r>
            <a:r>
              <a:rPr lang="en-US" sz="4000" b="1" dirty="0"/>
              <a:t>:</a:t>
            </a:r>
          </a:p>
          <a:p>
            <a:r>
              <a:rPr lang="en-US" sz="4000" b="1" dirty="0"/>
              <a:t>Scalable/highly-parallel</a:t>
            </a:r>
          </a:p>
        </p:txBody>
      </p:sp>
    </p:spTree>
    <p:extLst>
      <p:ext uri="{BB962C8B-B14F-4D97-AF65-F5344CB8AC3E}">
        <p14:creationId xmlns:p14="http://schemas.microsoft.com/office/powerpoint/2010/main" val="148719436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30759B-D161-4544-8BC6-B67ADA57AC93}"/>
              </a:ext>
            </a:extLst>
          </p:cNvPr>
          <p:cNvSpPr>
            <a:spLocks noGrp="1"/>
          </p:cNvSpPr>
          <p:nvPr>
            <p:ph type="title"/>
          </p:nvPr>
        </p:nvSpPr>
        <p:spPr/>
        <p:txBody>
          <a:bodyPr>
            <a:noAutofit/>
          </a:bodyPr>
          <a:lstStyle/>
          <a:p>
            <a:r>
              <a:rPr lang="en-US" sz="4000" dirty="0"/>
              <a:t>Nanopore Sequencing &amp; Tools </a:t>
            </a:r>
            <a:r>
              <a:rPr lang="en-US" sz="3500" dirty="0"/>
              <a:t>[</a:t>
            </a:r>
            <a:r>
              <a:rPr lang="en-US" sz="3500" dirty="0" err="1"/>
              <a:t>BiB</a:t>
            </a:r>
            <a:r>
              <a:rPr lang="en-US" sz="3500" dirty="0"/>
              <a:t> </a:t>
            </a:r>
            <a:r>
              <a:rPr lang="en-US" sz="3500" dirty="0">
                <a:latin typeface="Calibri" panose="020F0502020204030204" pitchFamily="34" charset="0"/>
              </a:rPr>
              <a:t>2018</a:t>
            </a:r>
            <a:r>
              <a:rPr lang="en-US" sz="3500" dirty="0"/>
              <a:t>]</a:t>
            </a:r>
          </a:p>
        </p:txBody>
      </p:sp>
      <p:sp>
        <p:nvSpPr>
          <p:cNvPr id="4" name="Slide Number Placeholder 3">
            <a:extLst>
              <a:ext uri="{FF2B5EF4-FFF2-40B4-BE49-F238E27FC236}">
                <a16:creationId xmlns:a16="http://schemas.microsoft.com/office/drawing/2014/main" id="{A7A2E417-4A81-0449-A647-F906A7B2D0DE}"/>
              </a:ext>
            </a:extLst>
          </p:cNvPr>
          <p:cNvSpPr>
            <a:spLocks noGrp="1"/>
          </p:cNvSpPr>
          <p:nvPr>
            <p:ph type="sldNum" sz="quarter" idx="10"/>
          </p:nvPr>
        </p:nvSpPr>
        <p:spPr/>
        <p:txBody>
          <a:bodyPr/>
          <a:lstStyle/>
          <a:p>
            <a:fld id="{BE67019E-6B59-9444-A8F8-0CFAB6B6981D}" type="slidenum">
              <a:rPr lang="en-US" smtClean="0"/>
              <a:pPr/>
              <a:t>73</a:t>
            </a:fld>
            <a:endParaRPr lang="en-US" dirty="0"/>
          </a:p>
        </p:txBody>
      </p:sp>
      <p:sp>
        <p:nvSpPr>
          <p:cNvPr id="5" name="TextBox 4">
            <a:extLst>
              <a:ext uri="{FF2B5EF4-FFF2-40B4-BE49-F238E27FC236}">
                <a16:creationId xmlns:a16="http://schemas.microsoft.com/office/drawing/2014/main" id="{C6CD8DFD-D135-5740-9831-DAA68423FB22}"/>
              </a:ext>
            </a:extLst>
          </p:cNvPr>
          <p:cNvSpPr txBox="1"/>
          <p:nvPr/>
        </p:nvSpPr>
        <p:spPr>
          <a:xfrm>
            <a:off x="366962" y="1166853"/>
            <a:ext cx="8410073" cy="1914370"/>
          </a:xfrm>
          <a:prstGeom prst="rect">
            <a:avLst/>
          </a:prstGeom>
          <a:noFill/>
        </p:spPr>
        <p:txBody>
          <a:bodyPr wrap="square" rtlCol="0">
            <a:spAutoFit/>
          </a:bodyPr>
          <a:lstStyle/>
          <a:p>
            <a:pPr>
              <a:lnSpc>
                <a:spcPct val="120000"/>
              </a:lnSpc>
            </a:pPr>
            <a:r>
              <a:rPr lang="en-US" sz="2000" u="sng" dirty="0">
                <a:latin typeface="Corbel" panose="020B0503020204020204" pitchFamily="34" charset="0"/>
                <a:cs typeface="Calibri" panose="020F0502020204030204" pitchFamily="34" charset="0"/>
              </a:rPr>
              <a:t>Damla Senol Cali</a:t>
            </a:r>
            <a:r>
              <a:rPr lang="en-US" sz="2000" dirty="0">
                <a:latin typeface="Corbel" panose="020B0503020204020204" pitchFamily="34" charset="0"/>
                <a:cs typeface="Calibri" panose="020F0502020204030204" pitchFamily="34" charset="0"/>
              </a:rPr>
              <a:t>, Jeremie S. Kim, Saugata Ghose, Can Alkan, and Onur Mutlu, </a:t>
            </a:r>
          </a:p>
          <a:p>
            <a:pPr>
              <a:lnSpc>
                <a:spcPct val="120000"/>
              </a:lnSpc>
            </a:pPr>
            <a:r>
              <a:rPr lang="en-US" sz="2000" b="1" dirty="0">
                <a:solidFill>
                  <a:srgbClr val="0070C0"/>
                </a:solidFill>
                <a:latin typeface="Corbel" panose="020B0503020204020204" pitchFamily="34" charset="0"/>
                <a:cs typeface="Calibri" panose="020F0502020204030204" pitchFamily="34" charset="0"/>
                <a:hlinkClick r:id="rId3">
                  <a:extLst>
                    <a:ext uri="{A12FA001-AC4F-418D-AE19-62706E023703}">
                      <ahyp:hlinkClr xmlns:ahyp="http://schemas.microsoft.com/office/drawing/2018/hyperlinkcolor" val="tx"/>
                    </a:ext>
                  </a:extLst>
                </a:hlinkClick>
              </a:rPr>
              <a:t>"Nanopore Sequencing Technology and Tools for Genome Assembly: Computational Analysis of the Current State, Bottlenecks and Future Directions"</a:t>
            </a:r>
            <a:r>
              <a:rPr lang="en-US" sz="2000" dirty="0">
                <a:solidFill>
                  <a:srgbClr val="0070C0"/>
                </a:solidFill>
                <a:latin typeface="Corbel" panose="020B0503020204020204" pitchFamily="34" charset="0"/>
                <a:cs typeface="Calibri" panose="020F0502020204030204" pitchFamily="34" charset="0"/>
                <a:hlinkClick r:id="rId3">
                  <a:extLst>
                    <a:ext uri="{A12FA001-AC4F-418D-AE19-62706E023703}">
                      <ahyp:hlinkClr xmlns:ahyp="http://schemas.microsoft.com/office/drawing/2018/hyperlinkcolor" val="tx"/>
                    </a:ext>
                  </a:extLst>
                </a:hlinkClick>
              </a:rPr>
              <a:t> </a:t>
            </a:r>
            <a:endParaRPr lang="en-US" sz="2000" dirty="0">
              <a:solidFill>
                <a:srgbClr val="0070C0"/>
              </a:solidFill>
              <a:latin typeface="Corbel" panose="020B0503020204020204" pitchFamily="34" charset="0"/>
              <a:cs typeface="Calibri" panose="020F0502020204030204" pitchFamily="34" charset="0"/>
            </a:endParaRPr>
          </a:p>
          <a:p>
            <a:pPr>
              <a:lnSpc>
                <a:spcPct val="120000"/>
              </a:lnSpc>
            </a:pPr>
            <a:r>
              <a:rPr lang="en-US" sz="2000" i="1" dirty="0">
                <a:latin typeface="Corbel" panose="020B0503020204020204" pitchFamily="34" charset="0"/>
                <a:cs typeface="Calibri" panose="020F0502020204030204" pitchFamily="34" charset="0"/>
              </a:rPr>
              <a:t>Briefings in Bioinformatics, </a:t>
            </a:r>
            <a:r>
              <a:rPr lang="en-US" sz="2000" dirty="0">
                <a:latin typeface="Corbel" panose="020B0503020204020204" pitchFamily="34" charset="0"/>
                <a:cs typeface="Calibri" panose="020F0502020204030204" pitchFamily="34" charset="0"/>
              </a:rPr>
              <a:t>April</a:t>
            </a:r>
            <a:r>
              <a:rPr lang="en-US" sz="2000" i="1" dirty="0">
                <a:latin typeface="Corbel" panose="020B050302020402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2018</a:t>
            </a:r>
            <a:r>
              <a:rPr lang="en-US" sz="2000" dirty="0">
                <a:latin typeface="Corbel" panose="020B0503020204020204" pitchFamily="34" charset="0"/>
                <a:cs typeface="Calibri" panose="020F0502020204030204" pitchFamily="34" charset="0"/>
              </a:rPr>
              <a:t>.</a:t>
            </a:r>
            <a:endParaRPr lang="en-US" sz="2000" i="1" dirty="0">
              <a:latin typeface="Corbel" panose="020B0503020204020204" pitchFamily="34" charset="0"/>
              <a:cs typeface="Calibri" panose="020F0502020204030204" pitchFamily="34" charset="0"/>
            </a:endParaRPr>
          </a:p>
        </p:txBody>
      </p:sp>
      <p:pic>
        <p:nvPicPr>
          <p:cNvPr id="6" name="Picture 5">
            <a:extLst>
              <a:ext uri="{FF2B5EF4-FFF2-40B4-BE49-F238E27FC236}">
                <a16:creationId xmlns:a16="http://schemas.microsoft.com/office/drawing/2014/main" id="{AE872A3D-C896-AB4E-B9DA-689299FD327B}"/>
              </a:ext>
            </a:extLst>
          </p:cNvPr>
          <p:cNvPicPr>
            <a:picLocks noChangeAspect="1"/>
          </p:cNvPicPr>
          <p:nvPr/>
        </p:nvPicPr>
        <p:blipFill rotWithShape="1">
          <a:blip r:embed="rId4"/>
          <a:srcRect r="1250"/>
          <a:stretch/>
        </p:blipFill>
        <p:spPr>
          <a:xfrm>
            <a:off x="724533" y="3632200"/>
            <a:ext cx="7694930" cy="2714012"/>
          </a:xfrm>
          <a:prstGeom prst="rect">
            <a:avLst/>
          </a:prstGeom>
        </p:spPr>
      </p:pic>
    </p:spTree>
    <p:extLst>
      <p:ext uri="{BB962C8B-B14F-4D97-AF65-F5344CB8AC3E}">
        <p14:creationId xmlns:p14="http://schemas.microsoft.com/office/powerpoint/2010/main" val="232947107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CE3E9A-BB67-D64D-B9CD-3F955BC2F713}"/>
              </a:ext>
            </a:extLst>
          </p:cNvPr>
          <p:cNvSpPr>
            <a:spLocks noGrp="1"/>
          </p:cNvSpPr>
          <p:nvPr>
            <p:ph type="title"/>
          </p:nvPr>
        </p:nvSpPr>
        <p:spPr/>
        <p:txBody>
          <a:bodyPr/>
          <a:lstStyle/>
          <a:p>
            <a:r>
              <a:rPr lang="en-US" dirty="0">
                <a:solidFill>
                  <a:schemeClr val="accent1"/>
                </a:solidFill>
              </a:rPr>
              <a:t>Backup Slides</a:t>
            </a:r>
            <a:br>
              <a:rPr lang="en-US" dirty="0">
                <a:solidFill>
                  <a:schemeClr val="accent1"/>
                </a:solidFill>
              </a:rPr>
            </a:br>
            <a:r>
              <a:rPr lang="en-US" sz="4000" dirty="0">
                <a:solidFill>
                  <a:schemeClr val="accent1"/>
                </a:solidFill>
              </a:rPr>
              <a:t>(GenASM)</a:t>
            </a:r>
          </a:p>
        </p:txBody>
      </p:sp>
    </p:spTree>
    <p:extLst>
      <p:ext uri="{BB962C8B-B14F-4D97-AF65-F5344CB8AC3E}">
        <p14:creationId xmlns:p14="http://schemas.microsoft.com/office/powerpoint/2010/main" val="407962903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E581D6-C2D2-ED4D-B186-BFA926D13751}"/>
              </a:ext>
            </a:extLst>
          </p:cNvPr>
          <p:cNvSpPr>
            <a:spLocks noGrp="1"/>
          </p:cNvSpPr>
          <p:nvPr>
            <p:ph type="title"/>
          </p:nvPr>
        </p:nvSpPr>
        <p:spPr/>
        <p:txBody>
          <a:bodyPr>
            <a:normAutofit fontScale="90000"/>
          </a:bodyPr>
          <a:lstStyle/>
          <a:p>
            <a:r>
              <a:rPr lang="en-US" dirty="0"/>
              <a:t>Example for the Bitap Algorithm</a:t>
            </a:r>
          </a:p>
        </p:txBody>
      </p:sp>
      <p:sp>
        <p:nvSpPr>
          <p:cNvPr id="4" name="Slide Number Placeholder 3">
            <a:extLst>
              <a:ext uri="{FF2B5EF4-FFF2-40B4-BE49-F238E27FC236}">
                <a16:creationId xmlns:a16="http://schemas.microsoft.com/office/drawing/2014/main" id="{64456A8E-1F0E-F046-85B8-53CC9889B93A}"/>
              </a:ext>
            </a:extLst>
          </p:cNvPr>
          <p:cNvSpPr>
            <a:spLocks noGrp="1"/>
          </p:cNvSpPr>
          <p:nvPr>
            <p:ph type="sldNum" sz="quarter" idx="10"/>
          </p:nvPr>
        </p:nvSpPr>
        <p:spPr/>
        <p:txBody>
          <a:bodyPr/>
          <a:lstStyle/>
          <a:p>
            <a:fld id="{BE67019E-6B59-9444-A8F8-0CFAB6B6981D}" type="slidenum">
              <a:rPr lang="en-US" smtClean="0"/>
              <a:pPr/>
              <a:t>75</a:t>
            </a:fld>
            <a:endParaRPr lang="en-US" dirty="0"/>
          </a:p>
        </p:txBody>
      </p:sp>
      <p:pic>
        <p:nvPicPr>
          <p:cNvPr id="6" name="Picture 5">
            <a:extLst>
              <a:ext uri="{FF2B5EF4-FFF2-40B4-BE49-F238E27FC236}">
                <a16:creationId xmlns:a16="http://schemas.microsoft.com/office/drawing/2014/main" id="{0BC7856F-EF0D-DA44-BB39-13A152836055}"/>
              </a:ext>
            </a:extLst>
          </p:cNvPr>
          <p:cNvPicPr>
            <a:picLocks noChangeAspect="1"/>
          </p:cNvPicPr>
          <p:nvPr/>
        </p:nvPicPr>
        <p:blipFill>
          <a:blip r:embed="rId2"/>
          <a:stretch>
            <a:fillRect/>
          </a:stretch>
        </p:blipFill>
        <p:spPr>
          <a:xfrm>
            <a:off x="0" y="1465031"/>
            <a:ext cx="9144000" cy="4652376"/>
          </a:xfrm>
          <a:prstGeom prst="rect">
            <a:avLst/>
          </a:prstGeom>
        </p:spPr>
      </p:pic>
    </p:spTree>
    <p:extLst>
      <p:ext uri="{BB962C8B-B14F-4D97-AF65-F5344CB8AC3E}">
        <p14:creationId xmlns:p14="http://schemas.microsoft.com/office/powerpoint/2010/main" val="203506690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F9D7E1-7932-3D4C-9EC3-18FE058504EE}"/>
              </a:ext>
            </a:extLst>
          </p:cNvPr>
          <p:cNvSpPr>
            <a:spLocks noGrp="1"/>
          </p:cNvSpPr>
          <p:nvPr>
            <p:ph type="title"/>
          </p:nvPr>
        </p:nvSpPr>
        <p:spPr>
          <a:xfrm>
            <a:off x="366963" y="257434"/>
            <a:ext cx="8410073" cy="753467"/>
          </a:xfrm>
        </p:spPr>
        <p:txBody>
          <a:bodyPr>
            <a:normAutofit fontScale="90000"/>
          </a:bodyPr>
          <a:lstStyle/>
          <a:p>
            <a:r>
              <a:rPr lang="en-US" dirty="0"/>
              <a:t>GenASM Algorithm</a:t>
            </a:r>
          </a:p>
        </p:txBody>
      </p:sp>
      <p:sp>
        <p:nvSpPr>
          <p:cNvPr id="3" name="Content Placeholder 2">
            <a:extLst>
              <a:ext uri="{FF2B5EF4-FFF2-40B4-BE49-F238E27FC236}">
                <a16:creationId xmlns:a16="http://schemas.microsoft.com/office/drawing/2014/main" id="{FD3192DA-F9ED-2746-A4C9-215E80808AB7}"/>
              </a:ext>
            </a:extLst>
          </p:cNvPr>
          <p:cNvSpPr>
            <a:spLocks noGrp="1"/>
          </p:cNvSpPr>
          <p:nvPr>
            <p:ph idx="1"/>
          </p:nvPr>
        </p:nvSpPr>
        <p:spPr/>
        <p:txBody>
          <a:bodyPr>
            <a:noAutofit/>
          </a:bodyPr>
          <a:lstStyle/>
          <a:p>
            <a:pPr marL="520700" indent="-342900">
              <a:lnSpc>
                <a:spcPct val="120000"/>
              </a:lnSpc>
              <a:spcBef>
                <a:spcPts val="0"/>
              </a:spcBef>
              <a:spcAft>
                <a:spcPts val="0"/>
              </a:spcAft>
            </a:pPr>
            <a:r>
              <a:rPr lang="en-US" sz="2200" b="1" dirty="0">
                <a:solidFill>
                  <a:srgbClr val="00B050"/>
                </a:solidFill>
              </a:rPr>
              <a:t>GenASM-DC Algorithm: </a:t>
            </a:r>
          </a:p>
          <a:p>
            <a:pPr marL="889000" lvl="1" indent="-300038">
              <a:lnSpc>
                <a:spcPct val="120000"/>
              </a:lnSpc>
              <a:spcBef>
                <a:spcPts val="0"/>
              </a:spcBef>
              <a:spcAft>
                <a:spcPts val="0"/>
              </a:spcAft>
            </a:pPr>
            <a:r>
              <a:rPr lang="en-US" sz="2200" dirty="0">
                <a:solidFill>
                  <a:schemeClr val="tx1"/>
                </a:solidFill>
              </a:rPr>
              <a:t>Modified Bitap for </a:t>
            </a:r>
            <a:r>
              <a:rPr lang="en-US" sz="2200" dirty="0">
                <a:solidFill>
                  <a:srgbClr val="00B050"/>
                </a:solidFill>
              </a:rPr>
              <a:t>D</a:t>
            </a:r>
            <a:r>
              <a:rPr lang="en-US" sz="2200" dirty="0">
                <a:solidFill>
                  <a:schemeClr val="tx1"/>
                </a:solidFill>
              </a:rPr>
              <a:t>istance </a:t>
            </a:r>
            <a:r>
              <a:rPr lang="en-US" sz="2200" dirty="0">
                <a:solidFill>
                  <a:srgbClr val="00B050"/>
                </a:solidFill>
              </a:rPr>
              <a:t>C</a:t>
            </a:r>
            <a:r>
              <a:rPr lang="en-US" sz="2200" dirty="0">
                <a:solidFill>
                  <a:schemeClr val="tx1"/>
                </a:solidFill>
              </a:rPr>
              <a:t>alculation</a:t>
            </a:r>
          </a:p>
          <a:p>
            <a:pPr marL="889000" lvl="1" indent="-300038">
              <a:lnSpc>
                <a:spcPct val="120000"/>
              </a:lnSpc>
              <a:spcBef>
                <a:spcPts val="0"/>
              </a:spcBef>
              <a:spcAft>
                <a:spcPts val="0"/>
              </a:spcAft>
            </a:pPr>
            <a:r>
              <a:rPr lang="en-US" sz="2200" dirty="0">
                <a:solidFill>
                  <a:schemeClr val="tx1"/>
                </a:solidFill>
              </a:rPr>
              <a:t>Extended for efficient </a:t>
            </a:r>
            <a:r>
              <a:rPr lang="en-US" sz="2200" dirty="0">
                <a:solidFill>
                  <a:srgbClr val="00B050"/>
                </a:solidFill>
              </a:rPr>
              <a:t>long read support</a:t>
            </a:r>
          </a:p>
          <a:p>
            <a:pPr marL="889000" lvl="1" indent="-300038">
              <a:lnSpc>
                <a:spcPct val="120000"/>
              </a:lnSpc>
              <a:spcBef>
                <a:spcPts val="0"/>
              </a:spcBef>
              <a:spcAft>
                <a:spcPts val="0"/>
              </a:spcAft>
            </a:pPr>
            <a:r>
              <a:rPr lang="en-US" sz="2200" dirty="0">
                <a:solidFill>
                  <a:schemeClr val="tx1"/>
                </a:solidFill>
              </a:rPr>
              <a:t>Besides bit-parallelism that Bitap has, extended for parallelism:</a:t>
            </a:r>
          </a:p>
          <a:p>
            <a:pPr marL="1112838" lvl="2" indent="-223838">
              <a:lnSpc>
                <a:spcPct val="120000"/>
              </a:lnSpc>
              <a:spcBef>
                <a:spcPts val="0"/>
              </a:spcBef>
              <a:spcAft>
                <a:spcPts val="0"/>
              </a:spcAft>
            </a:pPr>
            <a:r>
              <a:rPr lang="en-US" sz="2200" dirty="0">
                <a:solidFill>
                  <a:srgbClr val="00B050"/>
                </a:solidFill>
              </a:rPr>
              <a:t>Loop unrolling</a:t>
            </a:r>
          </a:p>
          <a:p>
            <a:pPr marL="1112838" lvl="2" indent="-223838">
              <a:lnSpc>
                <a:spcPct val="120000"/>
              </a:lnSpc>
              <a:spcBef>
                <a:spcPts val="0"/>
              </a:spcBef>
              <a:spcAft>
                <a:spcPts val="0"/>
              </a:spcAft>
            </a:pPr>
            <a:r>
              <a:rPr lang="en-US" sz="2200" dirty="0">
                <a:solidFill>
                  <a:srgbClr val="00B050"/>
                </a:solidFill>
              </a:rPr>
              <a:t>Text-level parallelism</a:t>
            </a:r>
          </a:p>
          <a:p>
            <a:pPr marL="588962" lvl="1" indent="0">
              <a:lnSpc>
                <a:spcPct val="120000"/>
              </a:lnSpc>
              <a:spcBef>
                <a:spcPts val="0"/>
              </a:spcBef>
              <a:spcAft>
                <a:spcPts val="0"/>
              </a:spcAft>
              <a:buNone/>
            </a:pPr>
            <a:endParaRPr lang="en-US" sz="2200" dirty="0">
              <a:solidFill>
                <a:srgbClr val="00B050"/>
              </a:solidFill>
            </a:endParaRPr>
          </a:p>
          <a:p>
            <a:pPr marL="520700" indent="-342900">
              <a:lnSpc>
                <a:spcPct val="120000"/>
              </a:lnSpc>
              <a:spcBef>
                <a:spcPts val="0"/>
              </a:spcBef>
              <a:spcAft>
                <a:spcPts val="0"/>
              </a:spcAft>
            </a:pPr>
            <a:r>
              <a:rPr lang="en-US" sz="2200" b="1" dirty="0">
                <a:solidFill>
                  <a:srgbClr val="7030A0"/>
                </a:solidFill>
              </a:rPr>
              <a:t>GenASM-TB Algorithm: </a:t>
            </a:r>
          </a:p>
          <a:p>
            <a:pPr marL="889000" lvl="1" indent="-300038">
              <a:lnSpc>
                <a:spcPct val="120000"/>
              </a:lnSpc>
              <a:spcBef>
                <a:spcPts val="0"/>
              </a:spcBef>
              <a:spcAft>
                <a:spcPts val="0"/>
              </a:spcAft>
            </a:pPr>
            <a:r>
              <a:rPr lang="en-US" sz="2200" dirty="0">
                <a:solidFill>
                  <a:schemeClr val="tx1"/>
                </a:solidFill>
              </a:rPr>
              <a:t>Novel Bitap-compatible </a:t>
            </a:r>
            <a:r>
              <a:rPr lang="en-US" sz="2200" dirty="0" err="1">
                <a:solidFill>
                  <a:srgbClr val="7030A0"/>
                </a:solidFill>
              </a:rPr>
              <a:t>T</a:t>
            </a:r>
            <a:r>
              <a:rPr lang="en-US" sz="2200" dirty="0" err="1">
                <a:solidFill>
                  <a:schemeClr val="tx1"/>
                </a:solidFill>
              </a:rPr>
              <a:t>race</a:t>
            </a:r>
            <a:r>
              <a:rPr lang="en-US" sz="2200" dirty="0" err="1">
                <a:solidFill>
                  <a:srgbClr val="7030A0"/>
                </a:solidFill>
              </a:rPr>
              <a:t>B</a:t>
            </a:r>
            <a:r>
              <a:rPr lang="en-US" sz="2200" dirty="0" err="1">
                <a:solidFill>
                  <a:schemeClr val="tx1"/>
                </a:solidFill>
              </a:rPr>
              <a:t>ack</a:t>
            </a:r>
            <a:r>
              <a:rPr lang="en-US" sz="2200" dirty="0">
                <a:solidFill>
                  <a:schemeClr val="tx1"/>
                </a:solidFill>
              </a:rPr>
              <a:t> algorithm</a:t>
            </a:r>
          </a:p>
          <a:p>
            <a:pPr marL="889000" lvl="1" indent="-300038">
              <a:lnSpc>
                <a:spcPct val="120000"/>
              </a:lnSpc>
              <a:spcBef>
                <a:spcPts val="0"/>
              </a:spcBef>
              <a:spcAft>
                <a:spcPts val="0"/>
              </a:spcAft>
            </a:pPr>
            <a:r>
              <a:rPr lang="en-US" sz="2200" dirty="0">
                <a:solidFill>
                  <a:srgbClr val="7030A0"/>
                </a:solidFill>
              </a:rPr>
              <a:t>Walks through the intermediate bitvectors </a:t>
            </a:r>
            <a:r>
              <a:rPr lang="en-US" sz="2200" dirty="0">
                <a:solidFill>
                  <a:schemeClr val="tx1"/>
                </a:solidFill>
              </a:rPr>
              <a:t>(match, deletion, substitution, insertion) generated by GenASM-DC </a:t>
            </a:r>
          </a:p>
          <a:p>
            <a:pPr marL="889000" lvl="1" indent="-300038">
              <a:lnSpc>
                <a:spcPct val="120000"/>
              </a:lnSpc>
              <a:spcBef>
                <a:spcPts val="0"/>
              </a:spcBef>
              <a:spcAft>
                <a:spcPts val="0"/>
              </a:spcAft>
            </a:pPr>
            <a:r>
              <a:rPr lang="en-US" sz="2200" dirty="0">
                <a:solidFill>
                  <a:schemeClr val="tx1"/>
                </a:solidFill>
              </a:rPr>
              <a:t>Follows a </a:t>
            </a:r>
            <a:r>
              <a:rPr lang="en-US" sz="2200" dirty="0">
                <a:solidFill>
                  <a:srgbClr val="7030A0"/>
                </a:solidFill>
              </a:rPr>
              <a:t>divide-and-conquer approach </a:t>
            </a:r>
            <a:r>
              <a:rPr lang="en-US" sz="2200" dirty="0">
                <a:solidFill>
                  <a:schemeClr val="tx1"/>
                </a:solidFill>
              </a:rPr>
              <a:t>to decrease the    memory footprint</a:t>
            </a:r>
          </a:p>
          <a:p>
            <a:pPr marL="520700" indent="-342900">
              <a:lnSpc>
                <a:spcPct val="120000"/>
              </a:lnSpc>
              <a:spcBef>
                <a:spcPts val="0"/>
              </a:spcBef>
              <a:spcAft>
                <a:spcPts val="0"/>
              </a:spcAft>
            </a:pPr>
            <a:endParaRPr lang="en-US" sz="2200" dirty="0"/>
          </a:p>
          <a:p>
            <a:pPr marL="784225" lvl="1" indent="-342900">
              <a:lnSpc>
                <a:spcPct val="120000"/>
              </a:lnSpc>
              <a:spcBef>
                <a:spcPts val="0"/>
              </a:spcBef>
              <a:spcAft>
                <a:spcPts val="0"/>
              </a:spcAft>
            </a:pPr>
            <a:endParaRPr lang="en-US" sz="2200" dirty="0"/>
          </a:p>
          <a:p>
            <a:pPr marL="177800" indent="0">
              <a:lnSpc>
                <a:spcPct val="120000"/>
              </a:lnSpc>
              <a:spcBef>
                <a:spcPts val="0"/>
              </a:spcBef>
              <a:spcAft>
                <a:spcPts val="0"/>
              </a:spcAft>
              <a:buNone/>
            </a:pPr>
            <a:endParaRPr lang="en-US" sz="2200" dirty="0">
              <a:solidFill>
                <a:schemeClr val="tx1"/>
              </a:solidFill>
            </a:endParaRPr>
          </a:p>
        </p:txBody>
      </p:sp>
      <p:sp>
        <p:nvSpPr>
          <p:cNvPr id="5" name="Slide Number Placeholder 4">
            <a:extLst>
              <a:ext uri="{FF2B5EF4-FFF2-40B4-BE49-F238E27FC236}">
                <a16:creationId xmlns:a16="http://schemas.microsoft.com/office/drawing/2014/main" id="{7041CBCE-D463-D04B-B8F5-012540FD04CD}"/>
              </a:ext>
            </a:extLst>
          </p:cNvPr>
          <p:cNvSpPr>
            <a:spLocks noGrp="1"/>
          </p:cNvSpPr>
          <p:nvPr>
            <p:ph type="sldNum" sz="quarter" idx="10"/>
          </p:nvPr>
        </p:nvSpPr>
        <p:spPr/>
        <p:txBody>
          <a:bodyPr/>
          <a:lstStyle/>
          <a:p>
            <a:fld id="{BE67019E-6B59-9444-A8F8-0CFAB6B6981D}" type="slidenum">
              <a:rPr lang="en-US" smtClean="0"/>
              <a:pPr/>
              <a:t>76</a:t>
            </a:fld>
            <a:endParaRPr lang="en-US" dirty="0"/>
          </a:p>
        </p:txBody>
      </p:sp>
    </p:spTree>
    <p:custDataLst>
      <p:tags r:id="rId1"/>
    </p:custDataLst>
    <p:extLst>
      <p:ext uri="{BB962C8B-B14F-4D97-AF65-F5344CB8AC3E}">
        <p14:creationId xmlns:p14="http://schemas.microsoft.com/office/powerpoint/2010/main" val="4217555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16DB21-9B9B-0C43-9C88-1965997A5C6C}"/>
              </a:ext>
            </a:extLst>
          </p:cNvPr>
          <p:cNvSpPr>
            <a:spLocks noGrp="1"/>
          </p:cNvSpPr>
          <p:nvPr>
            <p:ph type="title"/>
          </p:nvPr>
        </p:nvSpPr>
        <p:spPr/>
        <p:txBody>
          <a:bodyPr>
            <a:normAutofit fontScale="90000"/>
          </a:bodyPr>
          <a:lstStyle/>
          <a:p>
            <a:r>
              <a:rPr lang="en-US" dirty="0"/>
              <a:t>Loop Unrolling in GenASM-DC</a:t>
            </a:r>
          </a:p>
        </p:txBody>
      </p:sp>
      <p:sp>
        <p:nvSpPr>
          <p:cNvPr id="4" name="Slide Number Placeholder 3">
            <a:extLst>
              <a:ext uri="{FF2B5EF4-FFF2-40B4-BE49-F238E27FC236}">
                <a16:creationId xmlns:a16="http://schemas.microsoft.com/office/drawing/2014/main" id="{948E7B0D-D464-1441-BA69-BD4A3DE6F7C1}"/>
              </a:ext>
            </a:extLst>
          </p:cNvPr>
          <p:cNvSpPr>
            <a:spLocks noGrp="1"/>
          </p:cNvSpPr>
          <p:nvPr>
            <p:ph type="sldNum" sz="quarter" idx="10"/>
          </p:nvPr>
        </p:nvSpPr>
        <p:spPr/>
        <p:txBody>
          <a:bodyPr/>
          <a:lstStyle/>
          <a:p>
            <a:fld id="{BE67019E-6B59-9444-A8F8-0CFAB6B6981D}" type="slidenum">
              <a:rPr lang="en-US" smtClean="0"/>
              <a:pPr/>
              <a:t>77</a:t>
            </a:fld>
            <a:endParaRPr lang="en-US" dirty="0"/>
          </a:p>
        </p:txBody>
      </p:sp>
      <p:pic>
        <p:nvPicPr>
          <p:cNvPr id="6" name="Picture 5">
            <a:extLst>
              <a:ext uri="{FF2B5EF4-FFF2-40B4-BE49-F238E27FC236}">
                <a16:creationId xmlns:a16="http://schemas.microsoft.com/office/drawing/2014/main" id="{BE946FE0-B0BF-A544-B31C-14A849B2E017}"/>
              </a:ext>
            </a:extLst>
          </p:cNvPr>
          <p:cNvPicPr>
            <a:picLocks noChangeAspect="1"/>
          </p:cNvPicPr>
          <p:nvPr/>
        </p:nvPicPr>
        <p:blipFill>
          <a:blip r:embed="rId2"/>
          <a:stretch>
            <a:fillRect/>
          </a:stretch>
        </p:blipFill>
        <p:spPr>
          <a:xfrm>
            <a:off x="999048" y="1512591"/>
            <a:ext cx="7145903" cy="4664893"/>
          </a:xfrm>
          <a:prstGeom prst="rect">
            <a:avLst/>
          </a:prstGeom>
        </p:spPr>
      </p:pic>
    </p:spTree>
    <p:extLst>
      <p:ext uri="{BB962C8B-B14F-4D97-AF65-F5344CB8AC3E}">
        <p14:creationId xmlns:p14="http://schemas.microsoft.com/office/powerpoint/2010/main" val="353049340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69E5A7-EB13-144C-8B9A-B29CA8EED37B}"/>
              </a:ext>
            </a:extLst>
          </p:cNvPr>
          <p:cNvSpPr>
            <a:spLocks noGrp="1"/>
          </p:cNvSpPr>
          <p:nvPr>
            <p:ph type="title"/>
          </p:nvPr>
        </p:nvSpPr>
        <p:spPr/>
        <p:txBody>
          <a:bodyPr>
            <a:normAutofit/>
          </a:bodyPr>
          <a:lstStyle/>
          <a:p>
            <a:r>
              <a:rPr lang="en-US" sz="4200" dirty="0"/>
              <a:t>Traceback Example with GenASM-TB</a:t>
            </a:r>
          </a:p>
        </p:txBody>
      </p:sp>
      <p:sp>
        <p:nvSpPr>
          <p:cNvPr id="4" name="Slide Number Placeholder 3">
            <a:extLst>
              <a:ext uri="{FF2B5EF4-FFF2-40B4-BE49-F238E27FC236}">
                <a16:creationId xmlns:a16="http://schemas.microsoft.com/office/drawing/2014/main" id="{14EB4772-CB2B-FB4F-8026-AF043B128C65}"/>
              </a:ext>
            </a:extLst>
          </p:cNvPr>
          <p:cNvSpPr>
            <a:spLocks noGrp="1"/>
          </p:cNvSpPr>
          <p:nvPr>
            <p:ph type="sldNum" sz="quarter" idx="10"/>
          </p:nvPr>
        </p:nvSpPr>
        <p:spPr/>
        <p:txBody>
          <a:bodyPr/>
          <a:lstStyle/>
          <a:p>
            <a:fld id="{BE67019E-6B59-9444-A8F8-0CFAB6B6981D}" type="slidenum">
              <a:rPr lang="en-US" smtClean="0"/>
              <a:pPr/>
              <a:t>78</a:t>
            </a:fld>
            <a:endParaRPr lang="en-US" dirty="0"/>
          </a:p>
        </p:txBody>
      </p:sp>
      <p:pic>
        <p:nvPicPr>
          <p:cNvPr id="6" name="Picture 5">
            <a:extLst>
              <a:ext uri="{FF2B5EF4-FFF2-40B4-BE49-F238E27FC236}">
                <a16:creationId xmlns:a16="http://schemas.microsoft.com/office/drawing/2014/main" id="{59B62FDC-9705-7F49-B781-528911BC7EC4}"/>
              </a:ext>
            </a:extLst>
          </p:cNvPr>
          <p:cNvPicPr>
            <a:picLocks noChangeAspect="1"/>
          </p:cNvPicPr>
          <p:nvPr/>
        </p:nvPicPr>
        <p:blipFill>
          <a:blip r:embed="rId2"/>
          <a:stretch>
            <a:fillRect/>
          </a:stretch>
        </p:blipFill>
        <p:spPr>
          <a:xfrm>
            <a:off x="946149" y="1321069"/>
            <a:ext cx="7251700" cy="4940300"/>
          </a:xfrm>
          <a:prstGeom prst="rect">
            <a:avLst/>
          </a:prstGeom>
        </p:spPr>
      </p:pic>
    </p:spTree>
    <p:extLst>
      <p:ext uri="{BB962C8B-B14F-4D97-AF65-F5344CB8AC3E}">
        <p14:creationId xmlns:p14="http://schemas.microsoft.com/office/powerpoint/2010/main" val="334227065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5BE541-5CF7-F74E-80A4-C5A73C0D7960}"/>
              </a:ext>
            </a:extLst>
          </p:cNvPr>
          <p:cNvSpPr>
            <a:spLocks noGrp="1"/>
          </p:cNvSpPr>
          <p:nvPr>
            <p:ph type="title"/>
          </p:nvPr>
        </p:nvSpPr>
        <p:spPr/>
        <p:txBody>
          <a:bodyPr>
            <a:normAutofit fontScale="90000"/>
          </a:bodyPr>
          <a:lstStyle/>
          <a:p>
            <a:r>
              <a:rPr lang="en-US" dirty="0"/>
              <a:t>Key Results – Use Case </a:t>
            </a:r>
            <a:r>
              <a:rPr lang="en-US" dirty="0">
                <a:latin typeface="Calibri" panose="020F0502020204030204" pitchFamily="34" charset="0"/>
              </a:rPr>
              <a:t>1</a:t>
            </a:r>
            <a:endParaRPr lang="en-US" dirty="0"/>
          </a:p>
        </p:txBody>
      </p:sp>
      <p:sp>
        <p:nvSpPr>
          <p:cNvPr id="3" name="Content Placeholder 2">
            <a:extLst>
              <a:ext uri="{FF2B5EF4-FFF2-40B4-BE49-F238E27FC236}">
                <a16:creationId xmlns:a16="http://schemas.microsoft.com/office/drawing/2014/main" id="{43E239AE-4B1B-6747-91D7-4F9A84D75891}"/>
              </a:ext>
            </a:extLst>
          </p:cNvPr>
          <p:cNvSpPr>
            <a:spLocks noGrp="1"/>
          </p:cNvSpPr>
          <p:nvPr>
            <p:ph idx="1"/>
          </p:nvPr>
        </p:nvSpPr>
        <p:spPr>
          <a:xfrm>
            <a:off x="366963" y="1221283"/>
            <a:ext cx="8410073" cy="5275384"/>
          </a:xfrm>
        </p:spPr>
        <p:txBody>
          <a:bodyPr>
            <a:noAutofit/>
          </a:bodyPr>
          <a:lstStyle/>
          <a:p>
            <a:pPr marL="500063" indent="-360363">
              <a:lnSpc>
                <a:spcPct val="120000"/>
              </a:lnSpc>
              <a:spcBef>
                <a:spcPts val="0"/>
              </a:spcBef>
              <a:spcAft>
                <a:spcPts val="0"/>
              </a:spcAft>
              <a:buClr>
                <a:srgbClr val="7030A0"/>
              </a:buClr>
              <a:buAutoNum type="arabicParenBoth"/>
            </a:pPr>
            <a:r>
              <a:rPr lang="en-US" sz="2400" b="1" dirty="0">
                <a:solidFill>
                  <a:srgbClr val="7030A0"/>
                </a:solidFill>
              </a:rPr>
              <a:t>Read Alignment Step of Read Mapping</a:t>
            </a:r>
          </a:p>
          <a:p>
            <a:pPr lvl="1" indent="-217488">
              <a:lnSpc>
                <a:spcPct val="120000"/>
              </a:lnSpc>
              <a:spcBef>
                <a:spcPts val="0"/>
              </a:spcBef>
              <a:spcAft>
                <a:spcPts val="0"/>
              </a:spcAft>
              <a:buClr>
                <a:srgbClr val="7030A0"/>
              </a:buClr>
            </a:pPr>
            <a:r>
              <a:rPr lang="en-US" sz="2400" dirty="0">
                <a:solidFill>
                  <a:schemeClr val="tx1"/>
                </a:solidFill>
              </a:rPr>
              <a:t>Find the </a:t>
            </a:r>
            <a:r>
              <a:rPr lang="en-US" sz="2400" dirty="0">
                <a:solidFill>
                  <a:srgbClr val="7A20C9"/>
                </a:solidFill>
              </a:rPr>
              <a:t>optimal alignment</a:t>
            </a:r>
            <a:r>
              <a:rPr lang="en-US" sz="2400" dirty="0">
                <a:solidFill>
                  <a:schemeClr val="tx1"/>
                </a:solidFill>
              </a:rPr>
              <a:t> of how reads map to candidate reference regions</a:t>
            </a:r>
          </a:p>
          <a:p>
            <a:pPr marL="500063" indent="-360363">
              <a:lnSpc>
                <a:spcPct val="120000"/>
              </a:lnSpc>
              <a:spcBef>
                <a:spcPts val="4800"/>
              </a:spcBef>
              <a:spcAft>
                <a:spcPts val="0"/>
              </a:spcAft>
              <a:buClr>
                <a:schemeClr val="bg1">
                  <a:lumMod val="65000"/>
                </a:schemeClr>
              </a:buClr>
              <a:buFont typeface="Wingdings" pitchFamily="2" charset="2"/>
              <a:buAutoNum type="arabicParenBoth"/>
            </a:pPr>
            <a:r>
              <a:rPr lang="en-US" sz="2400" b="1" dirty="0">
                <a:solidFill>
                  <a:schemeClr val="bg1">
                    <a:lumMod val="65000"/>
                  </a:schemeClr>
                </a:solidFill>
              </a:rPr>
              <a:t>Pre-Alignment Filtering for Short Reads</a:t>
            </a:r>
          </a:p>
          <a:p>
            <a:pPr lvl="1" indent="-217488">
              <a:lnSpc>
                <a:spcPct val="120000"/>
              </a:lnSpc>
              <a:spcBef>
                <a:spcPts val="0"/>
              </a:spcBef>
              <a:spcAft>
                <a:spcPts val="0"/>
              </a:spcAft>
              <a:buClr>
                <a:schemeClr val="bg1">
                  <a:lumMod val="65000"/>
                </a:schemeClr>
              </a:buClr>
            </a:pPr>
            <a:r>
              <a:rPr lang="en-US" sz="2400" dirty="0">
                <a:solidFill>
                  <a:schemeClr val="bg1">
                    <a:lumMod val="65000"/>
                  </a:schemeClr>
                </a:solidFill>
              </a:rPr>
              <a:t>Quickly identify and filter out the unlikely candidate reference regions for each read</a:t>
            </a:r>
            <a:endParaRPr lang="en-US" sz="2400" b="1" dirty="0">
              <a:solidFill>
                <a:schemeClr val="bg1">
                  <a:lumMod val="65000"/>
                </a:schemeClr>
              </a:solidFill>
            </a:endParaRPr>
          </a:p>
          <a:p>
            <a:pPr marL="500063" indent="-360363">
              <a:lnSpc>
                <a:spcPct val="120000"/>
              </a:lnSpc>
              <a:spcBef>
                <a:spcPts val="4800"/>
              </a:spcBef>
              <a:spcAft>
                <a:spcPts val="0"/>
              </a:spcAft>
              <a:buClr>
                <a:schemeClr val="bg1">
                  <a:lumMod val="65000"/>
                </a:schemeClr>
              </a:buClr>
              <a:buFont typeface="Wingdings" pitchFamily="2" charset="2"/>
              <a:buAutoNum type="arabicParenBoth"/>
            </a:pPr>
            <a:r>
              <a:rPr lang="en-US" sz="2400" b="1" dirty="0">
                <a:solidFill>
                  <a:schemeClr val="bg1">
                    <a:lumMod val="65000"/>
                  </a:schemeClr>
                </a:solidFill>
              </a:rPr>
              <a:t>Edit Distance Calculation</a:t>
            </a:r>
          </a:p>
          <a:p>
            <a:pPr lvl="1" indent="-217488">
              <a:lnSpc>
                <a:spcPct val="120000"/>
              </a:lnSpc>
              <a:spcBef>
                <a:spcPts val="0"/>
              </a:spcBef>
              <a:spcAft>
                <a:spcPts val="0"/>
              </a:spcAft>
              <a:buClr>
                <a:schemeClr val="bg1">
                  <a:lumMod val="65000"/>
                </a:schemeClr>
              </a:buClr>
            </a:pPr>
            <a:r>
              <a:rPr lang="en-US" sz="2400" dirty="0">
                <a:solidFill>
                  <a:schemeClr val="bg1">
                    <a:lumMod val="65000"/>
                  </a:schemeClr>
                </a:solidFill>
              </a:rPr>
              <a:t>Measure the similarity or distance between two sequences</a:t>
            </a:r>
          </a:p>
        </p:txBody>
      </p:sp>
      <p:sp>
        <p:nvSpPr>
          <p:cNvPr id="5" name="Slide Number Placeholder 4">
            <a:extLst>
              <a:ext uri="{FF2B5EF4-FFF2-40B4-BE49-F238E27FC236}">
                <a16:creationId xmlns:a16="http://schemas.microsoft.com/office/drawing/2014/main" id="{5180F809-EA39-7F4B-A7C7-BB57D336D1D6}"/>
              </a:ext>
            </a:extLst>
          </p:cNvPr>
          <p:cNvSpPr>
            <a:spLocks noGrp="1"/>
          </p:cNvSpPr>
          <p:nvPr>
            <p:ph type="sldNum" sz="quarter" idx="10"/>
          </p:nvPr>
        </p:nvSpPr>
        <p:spPr/>
        <p:txBody>
          <a:bodyPr/>
          <a:lstStyle/>
          <a:p>
            <a:fld id="{BE67019E-6B59-9444-A8F8-0CFAB6B6981D}" type="slidenum">
              <a:rPr lang="en-US" smtClean="0"/>
              <a:pPr/>
              <a:t>79</a:t>
            </a:fld>
            <a:endParaRPr lang="en-US" dirty="0"/>
          </a:p>
        </p:txBody>
      </p:sp>
      <p:sp>
        <p:nvSpPr>
          <p:cNvPr id="6" name="Rounded Rectangle 5">
            <a:extLst>
              <a:ext uri="{FF2B5EF4-FFF2-40B4-BE49-F238E27FC236}">
                <a16:creationId xmlns:a16="http://schemas.microsoft.com/office/drawing/2014/main" id="{7774A94D-9602-EF43-9BF4-DA100BEDC884}"/>
              </a:ext>
            </a:extLst>
          </p:cNvPr>
          <p:cNvSpPr/>
          <p:nvPr/>
        </p:nvSpPr>
        <p:spPr>
          <a:xfrm>
            <a:off x="366963" y="1221236"/>
            <a:ext cx="8410072" cy="1440067"/>
          </a:xfrm>
          <a:prstGeom prst="roundRect">
            <a:avLst>
              <a:gd name="adj" fmla="val 7378"/>
            </a:avLst>
          </a:prstGeom>
          <a:solidFill>
            <a:srgbClr val="7030A0">
              <a:alpha val="15000"/>
            </a:srgbClr>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marL="15875" lvl="1" algn="ctr">
              <a:lnSpc>
                <a:spcPct val="110000"/>
              </a:lnSpc>
              <a:spcBef>
                <a:spcPts val="0"/>
              </a:spcBef>
              <a:spcAft>
                <a:spcPts val="0"/>
              </a:spcAft>
            </a:pPr>
            <a:endParaRPr lang="en-US" sz="2800" b="1" dirty="0">
              <a:solidFill>
                <a:srgbClr val="7030A0"/>
              </a:solidFill>
              <a:latin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4260675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7F70F9-EA31-D14C-A94F-4208A379F94D}"/>
              </a:ext>
            </a:extLst>
          </p:cNvPr>
          <p:cNvSpPr>
            <a:spLocks noGrp="1"/>
          </p:cNvSpPr>
          <p:nvPr>
            <p:ph type="title"/>
          </p:nvPr>
        </p:nvSpPr>
        <p:spPr/>
        <p:txBody>
          <a:bodyPr>
            <a:normAutofit fontScale="90000"/>
          </a:bodyPr>
          <a:lstStyle/>
          <a:p>
            <a:r>
              <a:rPr lang="en-US" dirty="0"/>
              <a:t>Research Contributions</a:t>
            </a:r>
          </a:p>
        </p:txBody>
      </p:sp>
      <p:sp>
        <p:nvSpPr>
          <p:cNvPr id="4" name="Slide Number Placeholder 3">
            <a:extLst>
              <a:ext uri="{FF2B5EF4-FFF2-40B4-BE49-F238E27FC236}">
                <a16:creationId xmlns:a16="http://schemas.microsoft.com/office/drawing/2014/main" id="{EDFCB8F0-652E-BF42-913F-CFF992B3F8FF}"/>
              </a:ext>
            </a:extLst>
          </p:cNvPr>
          <p:cNvSpPr>
            <a:spLocks noGrp="1"/>
          </p:cNvSpPr>
          <p:nvPr>
            <p:ph type="sldNum" sz="quarter" idx="10"/>
          </p:nvPr>
        </p:nvSpPr>
        <p:spPr/>
        <p:txBody>
          <a:bodyPr/>
          <a:lstStyle/>
          <a:p>
            <a:fld id="{BE67019E-6B59-9444-A8F8-0CFAB6B6981D}" type="slidenum">
              <a:rPr lang="en-US" smtClean="0"/>
              <a:pPr/>
              <a:t>8</a:t>
            </a:fld>
            <a:endParaRPr lang="en-US" dirty="0"/>
          </a:p>
        </p:txBody>
      </p:sp>
      <p:sp>
        <p:nvSpPr>
          <p:cNvPr id="10" name="TextBox 9">
            <a:extLst>
              <a:ext uri="{FF2B5EF4-FFF2-40B4-BE49-F238E27FC236}">
                <a16:creationId xmlns:a16="http://schemas.microsoft.com/office/drawing/2014/main" id="{1FD8E323-8175-2842-9169-5F6176526376}"/>
              </a:ext>
            </a:extLst>
          </p:cNvPr>
          <p:cNvSpPr txBox="1"/>
          <p:nvPr/>
        </p:nvSpPr>
        <p:spPr>
          <a:xfrm>
            <a:off x="366964" y="3717783"/>
            <a:ext cx="8410072" cy="1200144"/>
          </a:xfrm>
          <a:prstGeom prst="roundRect">
            <a:avLst>
              <a:gd name="adj" fmla="val 4777"/>
            </a:avLst>
          </a:prstGeom>
          <a:solidFill>
            <a:schemeClr val="bg1">
              <a:lumMod val="85000"/>
            </a:schemeClr>
          </a:solidFill>
          <a:ln w="28575">
            <a:solidFill>
              <a:schemeClr val="bg1">
                <a:lumMod val="50000"/>
              </a:schemeClr>
            </a:solidFill>
          </a:ln>
        </p:spPr>
        <p:txBody>
          <a:bodyPr wrap="square" rtlCol="0" anchor="ctr" anchorCtr="0">
            <a:noAutofit/>
          </a:bodyPr>
          <a:lstStyle>
            <a:defPPr>
              <a:defRPr lang="en-US"/>
            </a:defPPr>
            <a:lvl1pPr algn="ctr">
              <a:defRPr sz="2200">
                <a:solidFill>
                  <a:schemeClr val="bg1">
                    <a:lumMod val="50000"/>
                  </a:schemeClr>
                </a:solidFill>
                <a:latin typeface="Corbel" panose="020B0503020204020204" pitchFamily="34" charset="0"/>
                <a:cs typeface="Calibri" panose="020F0502020204030204" pitchFamily="34" charset="0"/>
              </a:defRPr>
            </a:lvl1pPr>
          </a:lstStyle>
          <a:p>
            <a:r>
              <a:rPr lang="en-US" dirty="0" err="1"/>
              <a:t>BitMAc</a:t>
            </a:r>
            <a:r>
              <a:rPr lang="en-US" dirty="0"/>
              <a:t>: FPGA-based near-memory acceleration of  </a:t>
            </a:r>
          </a:p>
          <a:p>
            <a:r>
              <a:rPr lang="en-US" dirty="0"/>
              <a:t>bitvector-based sequence alignment</a:t>
            </a:r>
          </a:p>
          <a:p>
            <a:pPr>
              <a:spcBef>
                <a:spcPts val="600"/>
              </a:spcBef>
            </a:pPr>
            <a:r>
              <a:rPr lang="en-US" sz="1800" b="1" i="1" dirty="0"/>
              <a:t>[Ongoing] </a:t>
            </a:r>
          </a:p>
        </p:txBody>
      </p:sp>
      <p:sp>
        <p:nvSpPr>
          <p:cNvPr id="11" name="TextBox 10">
            <a:extLst>
              <a:ext uri="{FF2B5EF4-FFF2-40B4-BE49-F238E27FC236}">
                <a16:creationId xmlns:a16="http://schemas.microsoft.com/office/drawing/2014/main" id="{D0691FF2-94DE-CE40-B905-C781DEC340B5}"/>
              </a:ext>
            </a:extLst>
          </p:cNvPr>
          <p:cNvSpPr txBox="1"/>
          <p:nvPr/>
        </p:nvSpPr>
        <p:spPr>
          <a:xfrm>
            <a:off x="366963" y="5118415"/>
            <a:ext cx="8410073" cy="1200144"/>
          </a:xfrm>
          <a:prstGeom prst="roundRect">
            <a:avLst>
              <a:gd name="adj" fmla="val 4777"/>
            </a:avLst>
          </a:prstGeom>
          <a:solidFill>
            <a:schemeClr val="accent2">
              <a:lumMod val="20000"/>
              <a:lumOff val="80000"/>
            </a:schemeClr>
          </a:solidFill>
          <a:ln w="28575">
            <a:solidFill>
              <a:schemeClr val="accent1"/>
            </a:solidFill>
          </a:ln>
        </p:spPr>
        <p:txBody>
          <a:bodyPr wrap="square" rtlCol="0" anchor="ctr" anchorCtr="0">
            <a:noAutofit/>
          </a:bodyPr>
          <a:lstStyle>
            <a:defPPr>
              <a:defRPr lang="en-US"/>
            </a:defPPr>
            <a:lvl1pPr algn="ctr">
              <a:defRPr sz="2200">
                <a:latin typeface="Corbel" panose="020B0503020204020204" pitchFamily="34" charset="0"/>
                <a:cs typeface="Calibri" panose="020F0502020204030204" pitchFamily="34" charset="0"/>
              </a:defRPr>
            </a:lvl1pPr>
          </a:lstStyle>
          <a:p>
            <a:pPr algn="ctr"/>
            <a:r>
              <a:rPr lang="en-US" b="1" dirty="0"/>
              <a:t>SeGraM: </a:t>
            </a:r>
            <a:r>
              <a:rPr lang="en-US" sz="2200" dirty="0"/>
              <a:t>Universal genomic mapping accelerator for both         sequence-to-graph and sequence-to-sequence mapping</a:t>
            </a:r>
          </a:p>
          <a:p>
            <a:pPr>
              <a:spcBef>
                <a:spcPts val="600"/>
              </a:spcBef>
            </a:pPr>
            <a:r>
              <a:rPr lang="en-US" sz="1800" b="1" i="1" dirty="0">
                <a:solidFill>
                  <a:srgbClr val="0070C0"/>
                </a:solidFill>
              </a:rPr>
              <a:t>[ISCA </a:t>
            </a:r>
            <a:r>
              <a:rPr lang="en-US" sz="1800" b="1" i="1" dirty="0">
                <a:solidFill>
                  <a:srgbClr val="0070C0"/>
                </a:solidFill>
                <a:latin typeface="Calibri" panose="020F0502020204030204" pitchFamily="34" charset="0"/>
              </a:rPr>
              <a:t>2022</a:t>
            </a:r>
            <a:r>
              <a:rPr lang="en-US" sz="1800" b="1" i="1" dirty="0">
                <a:solidFill>
                  <a:srgbClr val="0070C0"/>
                </a:solidFill>
              </a:rPr>
              <a:t>] </a:t>
            </a:r>
          </a:p>
        </p:txBody>
      </p:sp>
      <p:sp>
        <p:nvSpPr>
          <p:cNvPr id="8" name="TextBox 7">
            <a:extLst>
              <a:ext uri="{FF2B5EF4-FFF2-40B4-BE49-F238E27FC236}">
                <a16:creationId xmlns:a16="http://schemas.microsoft.com/office/drawing/2014/main" id="{D1485A35-EFCC-4718-B485-01C6017C4B14}"/>
              </a:ext>
            </a:extLst>
          </p:cNvPr>
          <p:cNvSpPr txBox="1"/>
          <p:nvPr/>
        </p:nvSpPr>
        <p:spPr>
          <a:xfrm>
            <a:off x="366964" y="1254410"/>
            <a:ext cx="8410072" cy="868856"/>
          </a:xfrm>
          <a:prstGeom prst="roundRect">
            <a:avLst>
              <a:gd name="adj" fmla="val 4777"/>
            </a:avLst>
          </a:prstGeom>
          <a:solidFill>
            <a:schemeClr val="bg1">
              <a:lumMod val="85000"/>
            </a:schemeClr>
          </a:solidFill>
          <a:ln w="28575">
            <a:solidFill>
              <a:schemeClr val="bg1">
                <a:lumMod val="50000"/>
              </a:schemeClr>
            </a:solidFill>
          </a:ln>
        </p:spPr>
        <p:txBody>
          <a:bodyPr wrap="square" rtlCol="0" anchor="ctr" anchorCtr="0">
            <a:noAutofit/>
          </a:bodyPr>
          <a:lstStyle/>
          <a:p>
            <a:pPr algn="ctr"/>
            <a:r>
              <a:rPr lang="en-US" sz="2200" dirty="0">
                <a:solidFill>
                  <a:schemeClr val="bg1">
                    <a:lumMod val="50000"/>
                  </a:schemeClr>
                </a:solidFill>
                <a:latin typeface="Corbel" panose="020B0503020204020204" pitchFamily="34" charset="0"/>
                <a:cs typeface="Calibri" panose="020F0502020204030204" pitchFamily="34" charset="0"/>
              </a:rPr>
              <a:t>Bottleneck analysis of genome assembly pipeline for long reads</a:t>
            </a:r>
          </a:p>
          <a:p>
            <a:pPr algn="ctr">
              <a:spcBef>
                <a:spcPts val="600"/>
              </a:spcBef>
            </a:pPr>
            <a:r>
              <a:rPr lang="en-US" b="1" i="1" dirty="0">
                <a:solidFill>
                  <a:schemeClr val="bg1">
                    <a:lumMod val="50000"/>
                  </a:schemeClr>
                </a:solidFill>
                <a:latin typeface="Corbel" panose="020B0503020204020204" pitchFamily="34" charset="0"/>
                <a:cs typeface="Calibri" panose="020F0502020204030204" pitchFamily="34" charset="0"/>
              </a:rPr>
              <a:t>[Briefings in Bioinformatics, </a:t>
            </a:r>
            <a:r>
              <a:rPr lang="en-US" b="1" i="1" dirty="0">
                <a:solidFill>
                  <a:schemeClr val="bg1">
                    <a:lumMod val="50000"/>
                  </a:schemeClr>
                </a:solidFill>
                <a:latin typeface="Calibri" panose="020F0502020204030204" pitchFamily="34" charset="0"/>
                <a:cs typeface="Calibri" panose="020F0502020204030204" pitchFamily="34" charset="0"/>
              </a:rPr>
              <a:t>2018</a:t>
            </a:r>
            <a:r>
              <a:rPr lang="en-US" b="1" i="1" dirty="0">
                <a:solidFill>
                  <a:schemeClr val="bg1">
                    <a:lumMod val="50000"/>
                  </a:schemeClr>
                </a:solidFill>
                <a:latin typeface="Corbel" panose="020B0503020204020204" pitchFamily="34" charset="0"/>
                <a:cs typeface="Calibri" panose="020F0502020204030204" pitchFamily="34" charset="0"/>
              </a:rPr>
              <a:t>]</a:t>
            </a:r>
            <a:r>
              <a:rPr lang="en-US" sz="2200" i="1" dirty="0">
                <a:solidFill>
                  <a:schemeClr val="bg1">
                    <a:lumMod val="50000"/>
                  </a:schemeClr>
                </a:solidFill>
                <a:latin typeface="Corbel" panose="020B0503020204020204" pitchFamily="34" charset="0"/>
                <a:cs typeface="Calibri" panose="020F0502020204030204" pitchFamily="34" charset="0"/>
              </a:rPr>
              <a:t> </a:t>
            </a:r>
          </a:p>
        </p:txBody>
      </p:sp>
      <p:sp>
        <p:nvSpPr>
          <p:cNvPr id="9" name="TextBox 8">
            <a:extLst>
              <a:ext uri="{FF2B5EF4-FFF2-40B4-BE49-F238E27FC236}">
                <a16:creationId xmlns:a16="http://schemas.microsoft.com/office/drawing/2014/main" id="{7A161534-17C9-C739-A0EB-30FC069DD64F}"/>
              </a:ext>
            </a:extLst>
          </p:cNvPr>
          <p:cNvSpPr txBox="1"/>
          <p:nvPr/>
        </p:nvSpPr>
        <p:spPr>
          <a:xfrm>
            <a:off x="366964" y="2322082"/>
            <a:ext cx="8410072" cy="1200144"/>
          </a:xfrm>
          <a:prstGeom prst="roundRect">
            <a:avLst>
              <a:gd name="adj" fmla="val 4777"/>
            </a:avLst>
          </a:prstGeom>
          <a:solidFill>
            <a:schemeClr val="accent2">
              <a:lumMod val="20000"/>
              <a:lumOff val="80000"/>
            </a:schemeClr>
          </a:solidFill>
          <a:ln w="28575">
            <a:solidFill>
              <a:schemeClr val="accent1"/>
            </a:solidFill>
          </a:ln>
        </p:spPr>
        <p:txBody>
          <a:bodyPr wrap="square" rtlCol="0" anchor="ctr" anchorCtr="0">
            <a:noAutofit/>
          </a:bodyPr>
          <a:lstStyle/>
          <a:p>
            <a:pPr algn="ctr"/>
            <a:r>
              <a:rPr lang="en-US" sz="2200" b="1" dirty="0">
                <a:latin typeface="Corbel" panose="020B0503020204020204" pitchFamily="34" charset="0"/>
                <a:cs typeface="Calibri" panose="020F0502020204030204" pitchFamily="34" charset="0"/>
              </a:rPr>
              <a:t>GenASM: </a:t>
            </a:r>
            <a:r>
              <a:rPr lang="en-US" sz="2200" dirty="0">
                <a:latin typeface="Corbel" panose="020B0503020204020204" pitchFamily="34" charset="0"/>
                <a:cs typeface="Calibri" panose="020F0502020204030204" pitchFamily="34" charset="0"/>
              </a:rPr>
              <a:t>Approximate string matching framework for </a:t>
            </a:r>
          </a:p>
          <a:p>
            <a:pPr algn="ctr"/>
            <a:r>
              <a:rPr lang="en-US" sz="2200" dirty="0">
                <a:latin typeface="Corbel" panose="020B0503020204020204" pitchFamily="34" charset="0"/>
                <a:cs typeface="Calibri" panose="020F0502020204030204" pitchFamily="34" charset="0"/>
              </a:rPr>
              <a:t>genome sequence analysis</a:t>
            </a:r>
          </a:p>
          <a:p>
            <a:pPr algn="ctr">
              <a:spcBef>
                <a:spcPts val="600"/>
              </a:spcBef>
            </a:pPr>
            <a:r>
              <a:rPr lang="en-US" b="1" i="1" dirty="0">
                <a:solidFill>
                  <a:srgbClr val="0070C0"/>
                </a:solidFill>
                <a:latin typeface="Corbel" panose="020B0503020204020204" pitchFamily="34" charset="0"/>
                <a:cs typeface="Calibri" panose="020F0502020204030204" pitchFamily="34" charset="0"/>
              </a:rPr>
              <a:t>[MICRO </a:t>
            </a:r>
            <a:r>
              <a:rPr lang="en-US" b="1" i="1" dirty="0">
                <a:solidFill>
                  <a:srgbClr val="0070C0"/>
                </a:solidFill>
                <a:latin typeface="Calibri" panose="020F0502020204030204" pitchFamily="34" charset="0"/>
                <a:cs typeface="Calibri" panose="020F0502020204030204" pitchFamily="34" charset="0"/>
              </a:rPr>
              <a:t>2020</a:t>
            </a:r>
            <a:r>
              <a:rPr lang="en-US" b="1" i="1" dirty="0">
                <a:solidFill>
                  <a:srgbClr val="0070C0"/>
                </a:solidFill>
                <a:latin typeface="Corbel" panose="020B0503020204020204" pitchFamily="34" charset="0"/>
                <a:cs typeface="Calibri" panose="020F0502020204030204" pitchFamily="34" charset="0"/>
              </a:rPr>
              <a:t>]</a:t>
            </a:r>
            <a:r>
              <a:rPr lang="en-US" i="1" dirty="0">
                <a:latin typeface="Corbel" panose="020B0503020204020204" pitchFamily="34" charset="0"/>
                <a:cs typeface="Calibri" panose="020F0502020204030204" pitchFamily="34" charset="0"/>
              </a:rPr>
              <a:t> </a:t>
            </a:r>
          </a:p>
        </p:txBody>
      </p:sp>
    </p:spTree>
    <p:extLst>
      <p:ext uri="{BB962C8B-B14F-4D97-AF65-F5344CB8AC3E}">
        <p14:creationId xmlns:p14="http://schemas.microsoft.com/office/powerpoint/2010/main" val="29021195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F59DEC-4764-D047-BE94-404AA2F807CE}"/>
              </a:ext>
            </a:extLst>
          </p:cNvPr>
          <p:cNvSpPr>
            <a:spLocks noGrp="1"/>
          </p:cNvSpPr>
          <p:nvPr>
            <p:ph type="title"/>
          </p:nvPr>
        </p:nvSpPr>
        <p:spPr>
          <a:xfrm>
            <a:off x="366963" y="257434"/>
            <a:ext cx="8410073" cy="753467"/>
          </a:xfrm>
        </p:spPr>
        <p:txBody>
          <a:bodyPr>
            <a:normAutofit/>
          </a:bodyPr>
          <a:lstStyle/>
          <a:p>
            <a:r>
              <a:rPr lang="en-US" sz="4200" dirty="0"/>
              <a:t>Key Results – Use Case </a:t>
            </a:r>
            <a:r>
              <a:rPr lang="en-US" sz="4200" dirty="0">
                <a:latin typeface="Calibri" panose="020F0502020204030204" pitchFamily="34" charset="0"/>
              </a:rPr>
              <a:t>1 (</a:t>
            </a:r>
            <a:r>
              <a:rPr lang="en-US" sz="4200" dirty="0"/>
              <a:t>Long Reads)</a:t>
            </a:r>
            <a:endParaRPr lang="en-US" sz="4200" dirty="0">
              <a:solidFill>
                <a:srgbClr val="C00000"/>
              </a:solidFill>
            </a:endParaRPr>
          </a:p>
        </p:txBody>
      </p:sp>
      <p:sp>
        <p:nvSpPr>
          <p:cNvPr id="12" name="Slide Number Placeholder 11">
            <a:extLst>
              <a:ext uri="{FF2B5EF4-FFF2-40B4-BE49-F238E27FC236}">
                <a16:creationId xmlns:a16="http://schemas.microsoft.com/office/drawing/2014/main" id="{491E8E0A-8148-3D46-B15C-6F7C335D466B}"/>
              </a:ext>
            </a:extLst>
          </p:cNvPr>
          <p:cNvSpPr>
            <a:spLocks noGrp="1"/>
          </p:cNvSpPr>
          <p:nvPr>
            <p:ph type="sldNum" sz="quarter" idx="10"/>
          </p:nvPr>
        </p:nvSpPr>
        <p:spPr/>
        <p:txBody>
          <a:bodyPr/>
          <a:lstStyle/>
          <a:p>
            <a:fld id="{BE67019E-6B59-9444-A8F8-0CFAB6B6981D}" type="slidenum">
              <a:rPr lang="en-US" smtClean="0"/>
              <a:pPr/>
              <a:t>80</a:t>
            </a:fld>
            <a:endParaRPr lang="en-US" dirty="0"/>
          </a:p>
        </p:txBody>
      </p:sp>
      <p:pic>
        <p:nvPicPr>
          <p:cNvPr id="4" name="Picture 3">
            <a:extLst>
              <a:ext uri="{FF2B5EF4-FFF2-40B4-BE49-F238E27FC236}">
                <a16:creationId xmlns:a16="http://schemas.microsoft.com/office/drawing/2014/main" id="{3DCA2E96-03B2-5646-9CC4-F8034F667D8B}"/>
              </a:ext>
            </a:extLst>
          </p:cNvPr>
          <p:cNvPicPr>
            <a:picLocks noChangeAspect="1"/>
          </p:cNvPicPr>
          <p:nvPr/>
        </p:nvPicPr>
        <p:blipFill>
          <a:blip r:embed="rId4"/>
          <a:stretch>
            <a:fillRect/>
          </a:stretch>
        </p:blipFill>
        <p:spPr>
          <a:xfrm>
            <a:off x="149020" y="1106201"/>
            <a:ext cx="8628016" cy="3207514"/>
          </a:xfrm>
          <a:prstGeom prst="rect">
            <a:avLst/>
          </a:prstGeom>
        </p:spPr>
      </p:pic>
      <p:sp>
        <p:nvSpPr>
          <p:cNvPr id="6" name="Rounded Rectangle 5">
            <a:extLst>
              <a:ext uri="{FF2B5EF4-FFF2-40B4-BE49-F238E27FC236}">
                <a16:creationId xmlns:a16="http://schemas.microsoft.com/office/drawing/2014/main" id="{A1DC52E5-B438-E64E-99E2-17C1EEB97B13}"/>
              </a:ext>
            </a:extLst>
          </p:cNvPr>
          <p:cNvSpPr/>
          <p:nvPr/>
        </p:nvSpPr>
        <p:spPr>
          <a:xfrm>
            <a:off x="366963" y="4392987"/>
            <a:ext cx="8410072" cy="1825280"/>
          </a:xfrm>
          <a:prstGeom prst="roundRect">
            <a:avLst>
              <a:gd name="adj" fmla="val 7378"/>
            </a:avLst>
          </a:prstGeom>
          <a:solidFill>
            <a:srgbClr val="7030A0">
              <a:alpha val="15000"/>
            </a:srgbClr>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marL="15875" lvl="1" algn="ctr">
              <a:lnSpc>
                <a:spcPct val="110000"/>
              </a:lnSpc>
              <a:spcBef>
                <a:spcPts val="0"/>
              </a:spcBef>
              <a:spcAft>
                <a:spcPts val="0"/>
              </a:spcAft>
            </a:pPr>
            <a:r>
              <a:rPr lang="en-US" sz="2800" dirty="0">
                <a:solidFill>
                  <a:schemeClr val="tx1"/>
                </a:solidFill>
                <a:latin typeface="Corbel" panose="020B0503020204020204" pitchFamily="34" charset="0"/>
              </a:rPr>
              <a:t>GenASM </a:t>
            </a:r>
            <a:r>
              <a:rPr lang="en-US" sz="2800" b="1" dirty="0">
                <a:solidFill>
                  <a:srgbClr val="7030A0"/>
                </a:solidFill>
                <a:latin typeface="Corbel" panose="020B0503020204020204" pitchFamily="34" charset="0"/>
              </a:rPr>
              <a:t>achieves </a:t>
            </a:r>
            <a:r>
              <a:rPr lang="en-US" sz="2800" b="1" dirty="0">
                <a:solidFill>
                  <a:srgbClr val="7030A0"/>
                </a:solidFill>
                <a:latin typeface="Calibri" panose="020F0502020204030204" pitchFamily="34" charset="0"/>
                <a:cs typeface="Calibri" panose="020F0502020204030204" pitchFamily="34" charset="0"/>
              </a:rPr>
              <a:t>648× and 116× </a:t>
            </a:r>
            <a:r>
              <a:rPr lang="en-US" sz="2800" b="1" dirty="0">
                <a:solidFill>
                  <a:srgbClr val="7030A0"/>
                </a:solidFill>
                <a:latin typeface="Corbel" panose="020B0503020204020204" pitchFamily="34" charset="0"/>
              </a:rPr>
              <a:t>speedup </a:t>
            </a:r>
            <a:r>
              <a:rPr lang="en-US" sz="2800" dirty="0">
                <a:solidFill>
                  <a:schemeClr val="tx1"/>
                </a:solidFill>
                <a:latin typeface="Corbel" panose="020B0503020204020204" pitchFamily="34" charset="0"/>
              </a:rPr>
              <a:t>over </a:t>
            </a:r>
          </a:p>
          <a:p>
            <a:pPr marL="15875" lvl="1" algn="ctr">
              <a:lnSpc>
                <a:spcPct val="110000"/>
              </a:lnSpc>
              <a:spcBef>
                <a:spcPts val="0"/>
              </a:spcBef>
              <a:spcAft>
                <a:spcPts val="0"/>
              </a:spcAft>
            </a:pPr>
            <a:r>
              <a:rPr lang="en-US" sz="2800" dirty="0">
                <a:solidFill>
                  <a:schemeClr val="tx1"/>
                </a:solidFill>
                <a:latin typeface="Calibri" panose="020F0502020204030204" pitchFamily="34" charset="0"/>
                <a:cs typeface="Calibri" panose="020F0502020204030204" pitchFamily="34" charset="0"/>
              </a:rPr>
              <a:t>12</a:t>
            </a:r>
            <a:r>
              <a:rPr lang="en-US" sz="2800" dirty="0">
                <a:solidFill>
                  <a:schemeClr val="tx1"/>
                </a:solidFill>
                <a:latin typeface="Corbel" panose="020B0503020204020204" pitchFamily="34" charset="0"/>
              </a:rPr>
              <a:t>-thread runs of BWA-MEM and Minimap</a:t>
            </a:r>
            <a:r>
              <a:rPr lang="en-US" sz="2800" dirty="0">
                <a:solidFill>
                  <a:schemeClr val="tx1"/>
                </a:solidFill>
                <a:latin typeface="Calibri" panose="020F0502020204030204" pitchFamily="34" charset="0"/>
                <a:cs typeface="Calibri" panose="020F0502020204030204" pitchFamily="34" charset="0"/>
              </a:rPr>
              <a:t>2</a:t>
            </a:r>
            <a:r>
              <a:rPr lang="en-US" sz="2800" dirty="0">
                <a:solidFill>
                  <a:schemeClr val="tx1"/>
                </a:solidFill>
                <a:latin typeface="Corbel" panose="020B0503020204020204" pitchFamily="34" charset="0"/>
              </a:rPr>
              <a:t>, </a:t>
            </a:r>
          </a:p>
          <a:p>
            <a:pPr marL="15875" lvl="1" algn="ctr">
              <a:lnSpc>
                <a:spcPct val="110000"/>
              </a:lnSpc>
              <a:spcBef>
                <a:spcPts val="0"/>
              </a:spcBef>
              <a:spcAft>
                <a:spcPts val="0"/>
              </a:spcAft>
            </a:pPr>
            <a:r>
              <a:rPr lang="en-US" sz="2800" dirty="0">
                <a:solidFill>
                  <a:schemeClr val="tx1"/>
                </a:solidFill>
                <a:latin typeface="Corbel" panose="020B0503020204020204" pitchFamily="34" charset="0"/>
              </a:rPr>
              <a:t>while </a:t>
            </a:r>
            <a:r>
              <a:rPr lang="en-US" sz="2800" b="1" dirty="0">
                <a:solidFill>
                  <a:srgbClr val="7030A0"/>
                </a:solidFill>
                <a:latin typeface="Corbel" panose="020B0503020204020204" pitchFamily="34" charset="0"/>
              </a:rPr>
              <a:t>reducing power consumption by </a:t>
            </a:r>
            <a:r>
              <a:rPr lang="en-US" sz="2800" b="1" dirty="0">
                <a:solidFill>
                  <a:srgbClr val="7030A0"/>
                </a:solidFill>
                <a:latin typeface="Calibri" panose="020F0502020204030204" pitchFamily="34" charset="0"/>
                <a:cs typeface="Calibri" panose="020F0502020204030204" pitchFamily="34" charset="0"/>
              </a:rPr>
              <a:t>34× and 37×</a:t>
            </a:r>
          </a:p>
        </p:txBody>
      </p:sp>
      <p:cxnSp>
        <p:nvCxnSpPr>
          <p:cNvPr id="7" name="Straight Arrow Connector 6">
            <a:extLst>
              <a:ext uri="{FF2B5EF4-FFF2-40B4-BE49-F238E27FC236}">
                <a16:creationId xmlns:a16="http://schemas.microsoft.com/office/drawing/2014/main" id="{396C383D-5393-8146-B3F8-2498387081B9}"/>
              </a:ext>
            </a:extLst>
          </p:cNvPr>
          <p:cNvCxnSpPr/>
          <p:nvPr/>
        </p:nvCxnSpPr>
        <p:spPr>
          <a:xfrm>
            <a:off x="7525577" y="2407024"/>
            <a:ext cx="0" cy="927847"/>
          </a:xfrm>
          <a:prstGeom prst="straightConnector1">
            <a:avLst/>
          </a:prstGeom>
          <a:ln w="254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17BEF53F-905B-D74A-B5DA-825F0F73EDB6}"/>
              </a:ext>
            </a:extLst>
          </p:cNvPr>
          <p:cNvCxnSpPr>
            <a:cxnSpLocks/>
          </p:cNvCxnSpPr>
          <p:nvPr/>
        </p:nvCxnSpPr>
        <p:spPr>
          <a:xfrm>
            <a:off x="8082132" y="2051085"/>
            <a:ext cx="0" cy="703656"/>
          </a:xfrm>
          <a:prstGeom prst="straightConnector1">
            <a:avLst/>
          </a:prstGeom>
          <a:ln w="254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6B1A1555-D6CA-8B43-B12D-8704A6727E86}"/>
              </a:ext>
            </a:extLst>
          </p:cNvPr>
          <p:cNvSpPr/>
          <p:nvPr/>
        </p:nvSpPr>
        <p:spPr>
          <a:xfrm>
            <a:off x="7243630" y="2076486"/>
            <a:ext cx="702436" cy="400110"/>
          </a:xfrm>
          <a:prstGeom prst="rect">
            <a:avLst/>
          </a:prstGeom>
        </p:spPr>
        <p:txBody>
          <a:bodyPr wrap="none">
            <a:spAutoFit/>
          </a:bodyPr>
          <a:lstStyle/>
          <a:p>
            <a:r>
              <a:rPr lang="en-US" sz="2000" b="1" dirty="0">
                <a:solidFill>
                  <a:srgbClr val="C00000"/>
                </a:solidFill>
                <a:latin typeface="Calibri" panose="020F0502020204030204" pitchFamily="34" charset="0"/>
                <a:cs typeface="Calibri" panose="020F0502020204030204" pitchFamily="34" charset="0"/>
              </a:rPr>
              <a:t>648×</a:t>
            </a:r>
            <a:endParaRPr lang="en-US" sz="2000" dirty="0">
              <a:solidFill>
                <a:srgbClr val="C00000"/>
              </a:solidFill>
            </a:endParaRPr>
          </a:p>
        </p:txBody>
      </p:sp>
      <p:sp>
        <p:nvSpPr>
          <p:cNvPr id="13" name="Rectangle 12">
            <a:extLst>
              <a:ext uri="{FF2B5EF4-FFF2-40B4-BE49-F238E27FC236}">
                <a16:creationId xmlns:a16="http://schemas.microsoft.com/office/drawing/2014/main" id="{8B46A1A0-A251-024D-9874-E477B5A6524D}"/>
              </a:ext>
            </a:extLst>
          </p:cNvPr>
          <p:cNvSpPr/>
          <p:nvPr/>
        </p:nvSpPr>
        <p:spPr>
          <a:xfrm>
            <a:off x="7793965" y="1739702"/>
            <a:ext cx="702436" cy="400110"/>
          </a:xfrm>
          <a:prstGeom prst="rect">
            <a:avLst/>
          </a:prstGeom>
        </p:spPr>
        <p:txBody>
          <a:bodyPr wrap="none">
            <a:spAutoFit/>
          </a:bodyPr>
          <a:lstStyle/>
          <a:p>
            <a:r>
              <a:rPr lang="en-US" sz="2000" b="1" dirty="0">
                <a:solidFill>
                  <a:srgbClr val="C00000"/>
                </a:solidFill>
                <a:latin typeface="Calibri" panose="020F0502020204030204" pitchFamily="34" charset="0"/>
                <a:cs typeface="Calibri" panose="020F0502020204030204" pitchFamily="34" charset="0"/>
              </a:rPr>
              <a:t>116×</a:t>
            </a:r>
            <a:endParaRPr lang="en-US" sz="2000" dirty="0">
              <a:solidFill>
                <a:srgbClr val="C00000"/>
              </a:solidFill>
            </a:endParaRPr>
          </a:p>
        </p:txBody>
      </p:sp>
      <p:sp>
        <p:nvSpPr>
          <p:cNvPr id="11" name="Rectangle 10">
            <a:extLst>
              <a:ext uri="{FF2B5EF4-FFF2-40B4-BE49-F238E27FC236}">
                <a16:creationId xmlns:a16="http://schemas.microsoft.com/office/drawing/2014/main" id="{BC4CAA08-2ECC-6A41-902E-FFDDF62FB5E2}"/>
              </a:ext>
            </a:extLst>
          </p:cNvPr>
          <p:cNvSpPr/>
          <p:nvPr/>
        </p:nvSpPr>
        <p:spPr>
          <a:xfrm>
            <a:off x="366963" y="4409015"/>
            <a:ext cx="537070" cy="400110"/>
          </a:xfrm>
          <a:prstGeom prst="rect">
            <a:avLst/>
          </a:prstGeom>
        </p:spPr>
        <p:txBody>
          <a:bodyPr wrap="none">
            <a:spAutoFit/>
          </a:bodyPr>
          <a:lstStyle/>
          <a:p>
            <a:r>
              <a:rPr lang="en-US" sz="2000" b="1" dirty="0">
                <a:solidFill>
                  <a:srgbClr val="0070C0"/>
                </a:solidFill>
                <a:latin typeface="Calibri" panose="020F0502020204030204" pitchFamily="34" charset="0"/>
                <a:cs typeface="Calibri" panose="020F0502020204030204" pitchFamily="34" charset="0"/>
              </a:rPr>
              <a:t>SW</a:t>
            </a:r>
            <a:endParaRPr lang="en-US" sz="2000" dirty="0">
              <a:solidFill>
                <a:srgbClr val="0070C0"/>
              </a:solidFill>
            </a:endParaRPr>
          </a:p>
        </p:txBody>
      </p:sp>
    </p:spTree>
    <p:custDataLst>
      <p:tags r:id="rId1"/>
    </p:custDataLst>
    <p:extLst>
      <p:ext uri="{BB962C8B-B14F-4D97-AF65-F5344CB8AC3E}">
        <p14:creationId xmlns:p14="http://schemas.microsoft.com/office/powerpoint/2010/main" val="344639023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F59DEC-4764-D047-BE94-404AA2F807CE}"/>
              </a:ext>
            </a:extLst>
          </p:cNvPr>
          <p:cNvSpPr>
            <a:spLocks noGrp="1"/>
          </p:cNvSpPr>
          <p:nvPr>
            <p:ph type="title"/>
          </p:nvPr>
        </p:nvSpPr>
        <p:spPr>
          <a:xfrm>
            <a:off x="366963" y="257434"/>
            <a:ext cx="8410073" cy="753467"/>
          </a:xfrm>
        </p:spPr>
        <p:txBody>
          <a:bodyPr>
            <a:normAutofit/>
          </a:bodyPr>
          <a:lstStyle/>
          <a:p>
            <a:r>
              <a:rPr lang="en-US" sz="4200" dirty="0"/>
              <a:t>Key Results – Use Case </a:t>
            </a:r>
            <a:r>
              <a:rPr lang="en-US" sz="4200" dirty="0">
                <a:latin typeface="Calibri" panose="020F0502020204030204" pitchFamily="34" charset="0"/>
              </a:rPr>
              <a:t>1 (</a:t>
            </a:r>
            <a:r>
              <a:rPr lang="en-US" sz="4200" dirty="0"/>
              <a:t>Long Reads)</a:t>
            </a:r>
            <a:endParaRPr lang="en-US" sz="4200" dirty="0">
              <a:solidFill>
                <a:srgbClr val="C00000"/>
              </a:solidFill>
            </a:endParaRPr>
          </a:p>
        </p:txBody>
      </p:sp>
      <p:sp>
        <p:nvSpPr>
          <p:cNvPr id="12" name="Slide Number Placeholder 11">
            <a:extLst>
              <a:ext uri="{FF2B5EF4-FFF2-40B4-BE49-F238E27FC236}">
                <a16:creationId xmlns:a16="http://schemas.microsoft.com/office/drawing/2014/main" id="{491E8E0A-8148-3D46-B15C-6F7C335D466B}"/>
              </a:ext>
            </a:extLst>
          </p:cNvPr>
          <p:cNvSpPr>
            <a:spLocks noGrp="1"/>
          </p:cNvSpPr>
          <p:nvPr>
            <p:ph type="sldNum" sz="quarter" idx="10"/>
          </p:nvPr>
        </p:nvSpPr>
        <p:spPr/>
        <p:txBody>
          <a:bodyPr/>
          <a:lstStyle/>
          <a:p>
            <a:fld id="{BE67019E-6B59-9444-A8F8-0CFAB6B6981D}" type="slidenum">
              <a:rPr lang="en-US" smtClean="0"/>
              <a:pPr/>
              <a:t>81</a:t>
            </a:fld>
            <a:endParaRPr lang="en-US" dirty="0"/>
          </a:p>
        </p:txBody>
      </p:sp>
      <p:pic>
        <p:nvPicPr>
          <p:cNvPr id="13" name="Picture 12">
            <a:extLst>
              <a:ext uri="{FF2B5EF4-FFF2-40B4-BE49-F238E27FC236}">
                <a16:creationId xmlns:a16="http://schemas.microsoft.com/office/drawing/2014/main" id="{0672F822-8074-3E4C-BACB-AF21FFAE310E}"/>
              </a:ext>
            </a:extLst>
          </p:cNvPr>
          <p:cNvPicPr>
            <a:picLocks noChangeAspect="1"/>
          </p:cNvPicPr>
          <p:nvPr/>
        </p:nvPicPr>
        <p:blipFill>
          <a:blip r:embed="rId4"/>
          <a:stretch>
            <a:fillRect/>
          </a:stretch>
        </p:blipFill>
        <p:spPr>
          <a:xfrm>
            <a:off x="0" y="1074378"/>
            <a:ext cx="9144000" cy="2477954"/>
          </a:xfrm>
          <a:prstGeom prst="rect">
            <a:avLst/>
          </a:prstGeom>
        </p:spPr>
      </p:pic>
      <p:sp>
        <p:nvSpPr>
          <p:cNvPr id="14" name="Rounded Rectangle 13">
            <a:extLst>
              <a:ext uri="{FF2B5EF4-FFF2-40B4-BE49-F238E27FC236}">
                <a16:creationId xmlns:a16="http://schemas.microsoft.com/office/drawing/2014/main" id="{D17041D0-FB91-B540-B17C-34FFF01BD4D6}"/>
              </a:ext>
            </a:extLst>
          </p:cNvPr>
          <p:cNvSpPr/>
          <p:nvPr/>
        </p:nvSpPr>
        <p:spPr>
          <a:xfrm>
            <a:off x="366964" y="3880021"/>
            <a:ext cx="8410072" cy="2145406"/>
          </a:xfrm>
          <a:prstGeom prst="roundRect">
            <a:avLst>
              <a:gd name="adj" fmla="val 7378"/>
            </a:avLst>
          </a:prstGeom>
          <a:solidFill>
            <a:srgbClr val="7030A0">
              <a:alpha val="15000"/>
            </a:srgbClr>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marL="15875" lvl="1" algn="ctr">
              <a:lnSpc>
                <a:spcPct val="110000"/>
              </a:lnSpc>
            </a:pPr>
            <a:r>
              <a:rPr lang="en-US" sz="2800" dirty="0">
                <a:solidFill>
                  <a:schemeClr val="tx1"/>
                </a:solidFill>
                <a:latin typeface="Corbel" panose="020B0503020204020204" pitchFamily="34" charset="0"/>
              </a:rPr>
              <a:t>GenASM provides </a:t>
            </a:r>
            <a:r>
              <a:rPr lang="en-US" sz="2800" b="1" dirty="0">
                <a:solidFill>
                  <a:srgbClr val="7030A0"/>
                </a:solidFill>
                <a:latin typeface="Calibri" panose="020F0502020204030204" pitchFamily="34" charset="0"/>
              </a:rPr>
              <a:t>3.9× better throughput</a:t>
            </a:r>
            <a:r>
              <a:rPr lang="en-US" sz="2800" b="1" dirty="0">
                <a:solidFill>
                  <a:schemeClr val="tx1"/>
                </a:solidFill>
                <a:latin typeface="Calibri" panose="020F0502020204030204" pitchFamily="34" charset="0"/>
              </a:rPr>
              <a:t>, </a:t>
            </a:r>
          </a:p>
          <a:p>
            <a:pPr marL="15875" lvl="1" algn="ctr">
              <a:lnSpc>
                <a:spcPct val="110000"/>
              </a:lnSpc>
            </a:pPr>
            <a:r>
              <a:rPr lang="en-US" sz="2800" b="1" dirty="0">
                <a:solidFill>
                  <a:srgbClr val="7030A0"/>
                </a:solidFill>
                <a:latin typeface="Corbel" panose="020B0503020204020204" pitchFamily="34" charset="0"/>
              </a:rPr>
              <a:t>6.6× the throughput per unit area</a:t>
            </a:r>
            <a:r>
              <a:rPr lang="en-US" sz="2800" dirty="0">
                <a:solidFill>
                  <a:schemeClr val="tx1"/>
                </a:solidFill>
                <a:latin typeface="Corbel" panose="020B0503020204020204" pitchFamily="34" charset="0"/>
              </a:rPr>
              <a:t>, and </a:t>
            </a:r>
          </a:p>
          <a:p>
            <a:pPr marL="15875" lvl="1" algn="ctr">
              <a:lnSpc>
                <a:spcPct val="110000"/>
              </a:lnSpc>
            </a:pPr>
            <a:r>
              <a:rPr lang="en-US" sz="2800" b="1" dirty="0">
                <a:solidFill>
                  <a:srgbClr val="7030A0"/>
                </a:solidFill>
                <a:latin typeface="Calibri" panose="020F0502020204030204" pitchFamily="34" charset="0"/>
                <a:cs typeface="Calibri" panose="020F0502020204030204" pitchFamily="34" charset="0"/>
              </a:rPr>
              <a:t>10.5×</a:t>
            </a:r>
            <a:r>
              <a:rPr lang="en-US" sz="2800" b="1" dirty="0">
                <a:solidFill>
                  <a:srgbClr val="7030A0"/>
                </a:solidFill>
                <a:latin typeface="Corbel" panose="020B0503020204020204" pitchFamily="34" charset="0"/>
              </a:rPr>
              <a:t> the throughput per unit power</a:t>
            </a:r>
            <a:r>
              <a:rPr lang="en-US" sz="2800" dirty="0">
                <a:solidFill>
                  <a:schemeClr val="tx1"/>
                </a:solidFill>
                <a:latin typeface="Corbel" panose="020B0503020204020204" pitchFamily="34" charset="0"/>
              </a:rPr>
              <a:t>, </a:t>
            </a:r>
          </a:p>
          <a:p>
            <a:pPr marL="15875" lvl="1" algn="ctr">
              <a:lnSpc>
                <a:spcPct val="110000"/>
              </a:lnSpc>
            </a:pPr>
            <a:r>
              <a:rPr lang="en-US" sz="2800" dirty="0">
                <a:solidFill>
                  <a:schemeClr val="tx1"/>
                </a:solidFill>
                <a:latin typeface="Corbel" panose="020B0503020204020204" pitchFamily="34" charset="0"/>
              </a:rPr>
              <a:t>compared to GACT of Darwin</a:t>
            </a:r>
            <a:endParaRPr lang="en-US" sz="2800" b="1" dirty="0">
              <a:solidFill>
                <a:schemeClr val="tx1"/>
              </a:solidFill>
              <a:latin typeface="Calibri" panose="020F0502020204030204" pitchFamily="34" charset="0"/>
              <a:cs typeface="Calibri" panose="020F0502020204030204" pitchFamily="34" charset="0"/>
            </a:endParaRPr>
          </a:p>
        </p:txBody>
      </p:sp>
      <p:cxnSp>
        <p:nvCxnSpPr>
          <p:cNvPr id="17" name="Straight Arrow Connector 16">
            <a:extLst>
              <a:ext uri="{FF2B5EF4-FFF2-40B4-BE49-F238E27FC236}">
                <a16:creationId xmlns:a16="http://schemas.microsoft.com/office/drawing/2014/main" id="{15B9D752-4B1D-1F40-A5B7-CE4FC01F130D}"/>
              </a:ext>
            </a:extLst>
          </p:cNvPr>
          <p:cNvCxnSpPr>
            <a:cxnSpLocks/>
          </p:cNvCxnSpPr>
          <p:nvPr/>
        </p:nvCxnSpPr>
        <p:spPr>
          <a:xfrm>
            <a:off x="8519772" y="1762751"/>
            <a:ext cx="0" cy="220019"/>
          </a:xfrm>
          <a:prstGeom prst="straightConnector1">
            <a:avLst/>
          </a:prstGeom>
          <a:ln w="254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48F4213C-5933-F14F-B8A9-42CF7BFFEEF2}"/>
              </a:ext>
            </a:extLst>
          </p:cNvPr>
          <p:cNvSpPr/>
          <p:nvPr/>
        </p:nvSpPr>
        <p:spPr>
          <a:xfrm>
            <a:off x="8272110" y="1435062"/>
            <a:ext cx="641522" cy="400110"/>
          </a:xfrm>
          <a:prstGeom prst="rect">
            <a:avLst/>
          </a:prstGeom>
        </p:spPr>
        <p:txBody>
          <a:bodyPr wrap="none">
            <a:spAutoFit/>
          </a:bodyPr>
          <a:lstStyle/>
          <a:p>
            <a:r>
              <a:rPr lang="en-US" sz="2000" b="1" dirty="0">
                <a:solidFill>
                  <a:srgbClr val="C00000"/>
                </a:solidFill>
                <a:latin typeface="Calibri" panose="020F0502020204030204" pitchFamily="34" charset="0"/>
                <a:cs typeface="Calibri" panose="020F0502020204030204" pitchFamily="34" charset="0"/>
              </a:rPr>
              <a:t>3.9×</a:t>
            </a:r>
            <a:endParaRPr lang="en-US" sz="2000" dirty="0">
              <a:solidFill>
                <a:srgbClr val="C00000"/>
              </a:solidFill>
            </a:endParaRPr>
          </a:p>
        </p:txBody>
      </p:sp>
      <p:sp>
        <p:nvSpPr>
          <p:cNvPr id="9" name="Rectangle 8">
            <a:extLst>
              <a:ext uri="{FF2B5EF4-FFF2-40B4-BE49-F238E27FC236}">
                <a16:creationId xmlns:a16="http://schemas.microsoft.com/office/drawing/2014/main" id="{05E5780C-F6BB-E84F-A953-24566DF862BE}"/>
              </a:ext>
            </a:extLst>
          </p:cNvPr>
          <p:cNvSpPr/>
          <p:nvPr/>
        </p:nvSpPr>
        <p:spPr>
          <a:xfrm>
            <a:off x="366963" y="3880021"/>
            <a:ext cx="579005" cy="400110"/>
          </a:xfrm>
          <a:prstGeom prst="rect">
            <a:avLst/>
          </a:prstGeom>
        </p:spPr>
        <p:txBody>
          <a:bodyPr wrap="none">
            <a:spAutoFit/>
          </a:bodyPr>
          <a:lstStyle/>
          <a:p>
            <a:r>
              <a:rPr lang="en-US" sz="2000" b="1" dirty="0">
                <a:solidFill>
                  <a:srgbClr val="C00000"/>
                </a:solidFill>
                <a:latin typeface="Calibri" panose="020F0502020204030204" pitchFamily="34" charset="0"/>
                <a:cs typeface="Calibri" panose="020F0502020204030204" pitchFamily="34" charset="0"/>
              </a:rPr>
              <a:t>HW</a:t>
            </a:r>
            <a:endParaRPr lang="en-US" sz="2000" dirty="0">
              <a:solidFill>
                <a:srgbClr val="C00000"/>
              </a:solidFill>
            </a:endParaRPr>
          </a:p>
        </p:txBody>
      </p:sp>
    </p:spTree>
    <p:custDataLst>
      <p:tags r:id="rId1"/>
    </p:custDataLst>
    <p:extLst>
      <p:ext uri="{BB962C8B-B14F-4D97-AF65-F5344CB8AC3E}">
        <p14:creationId xmlns:p14="http://schemas.microsoft.com/office/powerpoint/2010/main" val="193852160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F1B6E63-481F-E849-931B-31532AF4585F}"/>
              </a:ext>
            </a:extLst>
          </p:cNvPr>
          <p:cNvPicPr>
            <a:picLocks noChangeAspect="1"/>
          </p:cNvPicPr>
          <p:nvPr/>
        </p:nvPicPr>
        <p:blipFill>
          <a:blip r:embed="rId4"/>
          <a:stretch>
            <a:fillRect/>
          </a:stretch>
        </p:blipFill>
        <p:spPr>
          <a:xfrm>
            <a:off x="565141" y="1111757"/>
            <a:ext cx="8013717" cy="2686987"/>
          </a:xfrm>
          <a:prstGeom prst="rect">
            <a:avLst/>
          </a:prstGeom>
        </p:spPr>
      </p:pic>
      <p:sp>
        <p:nvSpPr>
          <p:cNvPr id="2" name="Title 1">
            <a:extLst>
              <a:ext uri="{FF2B5EF4-FFF2-40B4-BE49-F238E27FC236}">
                <a16:creationId xmlns:a16="http://schemas.microsoft.com/office/drawing/2014/main" id="{3BF59DEC-4764-D047-BE94-404AA2F807CE}"/>
              </a:ext>
            </a:extLst>
          </p:cNvPr>
          <p:cNvSpPr>
            <a:spLocks noGrp="1"/>
          </p:cNvSpPr>
          <p:nvPr>
            <p:ph type="title"/>
          </p:nvPr>
        </p:nvSpPr>
        <p:spPr>
          <a:xfrm>
            <a:off x="366963" y="257434"/>
            <a:ext cx="8410073" cy="753467"/>
          </a:xfrm>
        </p:spPr>
        <p:txBody>
          <a:bodyPr>
            <a:normAutofit/>
          </a:bodyPr>
          <a:lstStyle/>
          <a:p>
            <a:r>
              <a:rPr lang="en-US" sz="4200" dirty="0"/>
              <a:t>Key Results – Use Case </a:t>
            </a:r>
            <a:r>
              <a:rPr lang="en-US" sz="4200" dirty="0">
                <a:latin typeface="Calibri" panose="020F0502020204030204" pitchFamily="34" charset="0"/>
              </a:rPr>
              <a:t>1 (</a:t>
            </a:r>
            <a:r>
              <a:rPr lang="en-US" sz="4200" dirty="0"/>
              <a:t>Short Reads)</a:t>
            </a:r>
            <a:endParaRPr lang="en-US" sz="4200" dirty="0">
              <a:solidFill>
                <a:srgbClr val="C00000"/>
              </a:solidFill>
            </a:endParaRPr>
          </a:p>
        </p:txBody>
      </p:sp>
      <p:sp>
        <p:nvSpPr>
          <p:cNvPr id="12" name="Slide Number Placeholder 11">
            <a:extLst>
              <a:ext uri="{FF2B5EF4-FFF2-40B4-BE49-F238E27FC236}">
                <a16:creationId xmlns:a16="http://schemas.microsoft.com/office/drawing/2014/main" id="{491E8E0A-8148-3D46-B15C-6F7C335D466B}"/>
              </a:ext>
            </a:extLst>
          </p:cNvPr>
          <p:cNvSpPr>
            <a:spLocks noGrp="1"/>
          </p:cNvSpPr>
          <p:nvPr>
            <p:ph type="sldNum" sz="quarter" idx="10"/>
          </p:nvPr>
        </p:nvSpPr>
        <p:spPr/>
        <p:txBody>
          <a:bodyPr/>
          <a:lstStyle/>
          <a:p>
            <a:fld id="{BE67019E-6B59-9444-A8F8-0CFAB6B6981D}" type="slidenum">
              <a:rPr lang="en-US" smtClean="0"/>
              <a:pPr/>
              <a:t>82</a:t>
            </a:fld>
            <a:endParaRPr lang="en-US" dirty="0"/>
          </a:p>
        </p:txBody>
      </p:sp>
      <p:sp>
        <p:nvSpPr>
          <p:cNvPr id="6" name="Rounded Rectangle 5">
            <a:extLst>
              <a:ext uri="{FF2B5EF4-FFF2-40B4-BE49-F238E27FC236}">
                <a16:creationId xmlns:a16="http://schemas.microsoft.com/office/drawing/2014/main" id="{A1DC52E5-B438-E64E-99E2-17C1EEB97B13}"/>
              </a:ext>
            </a:extLst>
          </p:cNvPr>
          <p:cNvSpPr/>
          <p:nvPr/>
        </p:nvSpPr>
        <p:spPr>
          <a:xfrm>
            <a:off x="366963" y="3803791"/>
            <a:ext cx="8410072" cy="1260000"/>
          </a:xfrm>
          <a:prstGeom prst="roundRect">
            <a:avLst>
              <a:gd name="adj" fmla="val 7378"/>
            </a:avLst>
          </a:prstGeom>
          <a:solidFill>
            <a:srgbClr val="7030A0">
              <a:alpha val="15000"/>
            </a:srgbClr>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marL="15875" lvl="1" algn="ctr">
              <a:lnSpc>
                <a:spcPct val="110000"/>
              </a:lnSpc>
              <a:spcBef>
                <a:spcPts val="0"/>
              </a:spcBef>
              <a:spcAft>
                <a:spcPts val="0"/>
              </a:spcAft>
            </a:pPr>
            <a:r>
              <a:rPr lang="en-US" sz="2350" dirty="0">
                <a:solidFill>
                  <a:schemeClr val="tx1"/>
                </a:solidFill>
                <a:latin typeface="Corbel" panose="020B0503020204020204" pitchFamily="34" charset="0"/>
              </a:rPr>
              <a:t>GenASM </a:t>
            </a:r>
            <a:r>
              <a:rPr lang="en-US" sz="2350" b="1" dirty="0">
                <a:solidFill>
                  <a:srgbClr val="7030A0"/>
                </a:solidFill>
                <a:latin typeface="Corbel" panose="020B0503020204020204" pitchFamily="34" charset="0"/>
              </a:rPr>
              <a:t>achieves </a:t>
            </a:r>
            <a:r>
              <a:rPr lang="en-US" sz="2350" b="1" dirty="0">
                <a:solidFill>
                  <a:srgbClr val="7030A0"/>
                </a:solidFill>
                <a:latin typeface="Calibri" panose="020F0502020204030204" pitchFamily="34" charset="0"/>
                <a:cs typeface="Calibri" panose="020F0502020204030204" pitchFamily="34" charset="0"/>
              </a:rPr>
              <a:t>111× and 158× </a:t>
            </a:r>
            <a:r>
              <a:rPr lang="en-US" sz="2350" b="1" dirty="0">
                <a:solidFill>
                  <a:srgbClr val="7030A0"/>
                </a:solidFill>
                <a:latin typeface="Corbel" panose="020B0503020204020204" pitchFamily="34" charset="0"/>
              </a:rPr>
              <a:t>speedup </a:t>
            </a:r>
            <a:r>
              <a:rPr lang="en-US" sz="2350" dirty="0">
                <a:solidFill>
                  <a:schemeClr val="tx1"/>
                </a:solidFill>
                <a:latin typeface="Corbel" panose="020B0503020204020204" pitchFamily="34" charset="0"/>
              </a:rPr>
              <a:t>over </a:t>
            </a:r>
          </a:p>
          <a:p>
            <a:pPr marL="15875" lvl="1" algn="ctr">
              <a:lnSpc>
                <a:spcPct val="110000"/>
              </a:lnSpc>
              <a:spcBef>
                <a:spcPts val="0"/>
              </a:spcBef>
              <a:spcAft>
                <a:spcPts val="0"/>
              </a:spcAft>
            </a:pPr>
            <a:r>
              <a:rPr lang="en-US" sz="2350" dirty="0">
                <a:solidFill>
                  <a:schemeClr val="tx1"/>
                </a:solidFill>
                <a:latin typeface="Calibri" panose="020F0502020204030204" pitchFamily="34" charset="0"/>
                <a:cs typeface="Calibri" panose="020F0502020204030204" pitchFamily="34" charset="0"/>
              </a:rPr>
              <a:t>12</a:t>
            </a:r>
            <a:r>
              <a:rPr lang="en-US" sz="2350" dirty="0">
                <a:solidFill>
                  <a:schemeClr val="tx1"/>
                </a:solidFill>
                <a:latin typeface="Corbel" panose="020B0503020204020204" pitchFamily="34" charset="0"/>
              </a:rPr>
              <a:t>-thread runs of BWA-MEM and Minimap</a:t>
            </a:r>
            <a:r>
              <a:rPr lang="en-US" sz="2350" dirty="0">
                <a:solidFill>
                  <a:schemeClr val="tx1"/>
                </a:solidFill>
                <a:latin typeface="Calibri" panose="020F0502020204030204" pitchFamily="34" charset="0"/>
                <a:cs typeface="Calibri" panose="020F0502020204030204" pitchFamily="34" charset="0"/>
              </a:rPr>
              <a:t>2</a:t>
            </a:r>
            <a:r>
              <a:rPr lang="en-US" sz="2350" dirty="0">
                <a:solidFill>
                  <a:schemeClr val="tx1"/>
                </a:solidFill>
                <a:latin typeface="Corbel" panose="020B0503020204020204" pitchFamily="34" charset="0"/>
              </a:rPr>
              <a:t>, </a:t>
            </a:r>
          </a:p>
          <a:p>
            <a:pPr marL="15875" lvl="1" algn="ctr">
              <a:lnSpc>
                <a:spcPct val="110000"/>
              </a:lnSpc>
              <a:spcBef>
                <a:spcPts val="0"/>
              </a:spcBef>
              <a:spcAft>
                <a:spcPts val="0"/>
              </a:spcAft>
            </a:pPr>
            <a:r>
              <a:rPr lang="en-US" sz="2350" dirty="0">
                <a:solidFill>
                  <a:schemeClr val="tx1"/>
                </a:solidFill>
                <a:latin typeface="Corbel" panose="020B0503020204020204" pitchFamily="34" charset="0"/>
              </a:rPr>
              <a:t>while </a:t>
            </a:r>
            <a:r>
              <a:rPr lang="en-US" sz="2350" b="1" dirty="0">
                <a:solidFill>
                  <a:srgbClr val="7030A0"/>
                </a:solidFill>
                <a:latin typeface="Corbel" panose="020B0503020204020204" pitchFamily="34" charset="0"/>
              </a:rPr>
              <a:t>reducing power consumption by </a:t>
            </a:r>
            <a:r>
              <a:rPr lang="en-US" sz="2350" b="1" dirty="0">
                <a:solidFill>
                  <a:srgbClr val="7030A0"/>
                </a:solidFill>
                <a:latin typeface="Calibri" panose="020F0502020204030204" pitchFamily="34" charset="0"/>
                <a:cs typeface="Calibri" panose="020F0502020204030204" pitchFamily="34" charset="0"/>
              </a:rPr>
              <a:t>33× and 31×</a:t>
            </a:r>
          </a:p>
        </p:txBody>
      </p:sp>
      <p:cxnSp>
        <p:nvCxnSpPr>
          <p:cNvPr id="7" name="Straight Arrow Connector 6">
            <a:extLst>
              <a:ext uri="{FF2B5EF4-FFF2-40B4-BE49-F238E27FC236}">
                <a16:creationId xmlns:a16="http://schemas.microsoft.com/office/drawing/2014/main" id="{396C383D-5393-8146-B3F8-2498387081B9}"/>
              </a:ext>
            </a:extLst>
          </p:cNvPr>
          <p:cNvCxnSpPr>
            <a:cxnSpLocks/>
          </p:cNvCxnSpPr>
          <p:nvPr/>
        </p:nvCxnSpPr>
        <p:spPr>
          <a:xfrm>
            <a:off x="7146939" y="2051222"/>
            <a:ext cx="0" cy="448422"/>
          </a:xfrm>
          <a:prstGeom prst="straightConnector1">
            <a:avLst/>
          </a:prstGeom>
          <a:ln w="254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17BEF53F-905B-D74A-B5DA-825F0F73EDB6}"/>
              </a:ext>
            </a:extLst>
          </p:cNvPr>
          <p:cNvCxnSpPr>
            <a:cxnSpLocks/>
          </p:cNvCxnSpPr>
          <p:nvPr/>
        </p:nvCxnSpPr>
        <p:spPr>
          <a:xfrm>
            <a:off x="7802486" y="1865870"/>
            <a:ext cx="0" cy="475349"/>
          </a:xfrm>
          <a:prstGeom prst="straightConnector1">
            <a:avLst/>
          </a:prstGeom>
          <a:ln w="254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6B1A1555-D6CA-8B43-B12D-8704A6727E86}"/>
              </a:ext>
            </a:extLst>
          </p:cNvPr>
          <p:cNvSpPr/>
          <p:nvPr/>
        </p:nvSpPr>
        <p:spPr>
          <a:xfrm>
            <a:off x="6868735" y="1729010"/>
            <a:ext cx="702436" cy="400110"/>
          </a:xfrm>
          <a:prstGeom prst="rect">
            <a:avLst/>
          </a:prstGeom>
        </p:spPr>
        <p:txBody>
          <a:bodyPr wrap="none">
            <a:spAutoFit/>
          </a:bodyPr>
          <a:lstStyle/>
          <a:p>
            <a:r>
              <a:rPr lang="en-US" sz="2000" b="1" dirty="0">
                <a:solidFill>
                  <a:srgbClr val="C00000"/>
                </a:solidFill>
                <a:latin typeface="Calibri" panose="020F0502020204030204" pitchFamily="34" charset="0"/>
                <a:cs typeface="Calibri" panose="020F0502020204030204" pitchFamily="34" charset="0"/>
              </a:rPr>
              <a:t>111×</a:t>
            </a:r>
            <a:endParaRPr lang="en-US" sz="2000" dirty="0">
              <a:solidFill>
                <a:srgbClr val="C00000"/>
              </a:solidFill>
            </a:endParaRPr>
          </a:p>
        </p:txBody>
      </p:sp>
      <p:sp>
        <p:nvSpPr>
          <p:cNvPr id="13" name="Rectangle 12">
            <a:extLst>
              <a:ext uri="{FF2B5EF4-FFF2-40B4-BE49-F238E27FC236}">
                <a16:creationId xmlns:a16="http://schemas.microsoft.com/office/drawing/2014/main" id="{8B46A1A0-A251-024D-9874-E477B5A6524D}"/>
              </a:ext>
            </a:extLst>
          </p:cNvPr>
          <p:cNvSpPr/>
          <p:nvPr/>
        </p:nvSpPr>
        <p:spPr>
          <a:xfrm>
            <a:off x="7516375" y="1572686"/>
            <a:ext cx="702436" cy="400110"/>
          </a:xfrm>
          <a:prstGeom prst="rect">
            <a:avLst/>
          </a:prstGeom>
        </p:spPr>
        <p:txBody>
          <a:bodyPr wrap="none">
            <a:spAutoFit/>
          </a:bodyPr>
          <a:lstStyle/>
          <a:p>
            <a:r>
              <a:rPr lang="en-US" sz="2000" b="1" dirty="0">
                <a:solidFill>
                  <a:srgbClr val="C00000"/>
                </a:solidFill>
                <a:latin typeface="Calibri" panose="020F0502020204030204" pitchFamily="34" charset="0"/>
                <a:cs typeface="Calibri" panose="020F0502020204030204" pitchFamily="34" charset="0"/>
              </a:rPr>
              <a:t>158×</a:t>
            </a:r>
            <a:endParaRPr lang="en-US" sz="2000" dirty="0">
              <a:solidFill>
                <a:srgbClr val="C00000"/>
              </a:solidFill>
            </a:endParaRPr>
          </a:p>
        </p:txBody>
      </p:sp>
      <p:sp>
        <p:nvSpPr>
          <p:cNvPr id="14" name="Rounded Rectangle 13">
            <a:extLst>
              <a:ext uri="{FF2B5EF4-FFF2-40B4-BE49-F238E27FC236}">
                <a16:creationId xmlns:a16="http://schemas.microsoft.com/office/drawing/2014/main" id="{4055BDF3-E0DC-CA49-992C-78CF25492C70}"/>
              </a:ext>
            </a:extLst>
          </p:cNvPr>
          <p:cNvSpPr/>
          <p:nvPr/>
        </p:nvSpPr>
        <p:spPr>
          <a:xfrm>
            <a:off x="366963" y="5134110"/>
            <a:ext cx="8410072" cy="1263600"/>
          </a:xfrm>
          <a:prstGeom prst="roundRect">
            <a:avLst>
              <a:gd name="adj" fmla="val 7378"/>
            </a:avLst>
          </a:prstGeom>
          <a:solidFill>
            <a:srgbClr val="7030A0">
              <a:alpha val="15000"/>
            </a:srgbClr>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marL="15875" lvl="1" algn="ctr">
              <a:lnSpc>
                <a:spcPct val="110000"/>
              </a:lnSpc>
            </a:pPr>
            <a:r>
              <a:rPr lang="en-US" sz="2350" dirty="0">
                <a:solidFill>
                  <a:schemeClr val="tx1"/>
                </a:solidFill>
                <a:latin typeface="Corbel" panose="020B0503020204020204" pitchFamily="34" charset="0"/>
              </a:rPr>
              <a:t>GenASM provides </a:t>
            </a:r>
            <a:r>
              <a:rPr lang="en-US" sz="2350" b="1" dirty="0">
                <a:solidFill>
                  <a:srgbClr val="7030A0"/>
                </a:solidFill>
                <a:latin typeface="Calibri" panose="020F0502020204030204" pitchFamily="34" charset="0"/>
              </a:rPr>
              <a:t>1.9× better throughput</a:t>
            </a:r>
            <a:r>
              <a:rPr lang="en-US" sz="2350" dirty="0">
                <a:solidFill>
                  <a:schemeClr val="tx1"/>
                </a:solidFill>
                <a:latin typeface="Calibri" panose="020F0502020204030204" pitchFamily="34" charset="0"/>
              </a:rPr>
              <a:t> and </a:t>
            </a:r>
          </a:p>
          <a:p>
            <a:pPr marL="15875" lvl="1" algn="ctr">
              <a:lnSpc>
                <a:spcPct val="110000"/>
              </a:lnSpc>
            </a:pPr>
            <a:r>
              <a:rPr lang="en-US" sz="2350" dirty="0">
                <a:solidFill>
                  <a:schemeClr val="tx1"/>
                </a:solidFill>
                <a:latin typeface="Calibri" panose="020F0502020204030204" pitchFamily="34" charset="0"/>
              </a:rPr>
              <a:t>uses</a:t>
            </a:r>
            <a:r>
              <a:rPr lang="en-US" sz="2350" b="1" dirty="0">
                <a:solidFill>
                  <a:schemeClr val="tx1"/>
                </a:solidFill>
                <a:latin typeface="Calibri" panose="020F0502020204030204" pitchFamily="34" charset="0"/>
              </a:rPr>
              <a:t> </a:t>
            </a:r>
            <a:r>
              <a:rPr lang="en-US" sz="2350" b="1" dirty="0">
                <a:solidFill>
                  <a:srgbClr val="7030A0"/>
                </a:solidFill>
                <a:latin typeface="Calibri" panose="020F0502020204030204" pitchFamily="34" charset="0"/>
              </a:rPr>
              <a:t>63% less logic area</a:t>
            </a:r>
            <a:r>
              <a:rPr lang="en-US" sz="2350" b="1" dirty="0">
                <a:solidFill>
                  <a:srgbClr val="7030A0"/>
                </a:solidFill>
                <a:latin typeface="Corbel" panose="020B0503020204020204" pitchFamily="34" charset="0"/>
              </a:rPr>
              <a:t> </a:t>
            </a:r>
            <a:r>
              <a:rPr lang="en-US" sz="2350" dirty="0">
                <a:solidFill>
                  <a:schemeClr val="tx1"/>
                </a:solidFill>
                <a:latin typeface="Corbel" panose="020B0503020204020204" pitchFamily="34" charset="0"/>
              </a:rPr>
              <a:t>and </a:t>
            </a:r>
            <a:r>
              <a:rPr lang="en-US" sz="2350" b="1" dirty="0">
                <a:solidFill>
                  <a:srgbClr val="7030A0"/>
                </a:solidFill>
                <a:latin typeface="Calibri" panose="020F0502020204030204" pitchFamily="34" charset="0"/>
              </a:rPr>
              <a:t>82% less logic power</a:t>
            </a:r>
            <a:r>
              <a:rPr lang="en-US" sz="2350" dirty="0">
                <a:solidFill>
                  <a:schemeClr val="tx1"/>
                </a:solidFill>
                <a:latin typeface="Calibri" panose="020F0502020204030204" pitchFamily="34" charset="0"/>
              </a:rPr>
              <a:t>, </a:t>
            </a:r>
          </a:p>
          <a:p>
            <a:pPr marL="15875" lvl="1" algn="ctr">
              <a:lnSpc>
                <a:spcPct val="110000"/>
              </a:lnSpc>
            </a:pPr>
            <a:r>
              <a:rPr lang="en-US" sz="2350" dirty="0">
                <a:solidFill>
                  <a:schemeClr val="tx1"/>
                </a:solidFill>
                <a:latin typeface="Corbel" panose="020B0503020204020204" pitchFamily="34" charset="0"/>
              </a:rPr>
              <a:t>compared to </a:t>
            </a:r>
            <a:r>
              <a:rPr lang="en-US" sz="2350" dirty="0" err="1">
                <a:solidFill>
                  <a:schemeClr val="tx1"/>
                </a:solidFill>
                <a:latin typeface="Corbel" panose="020B0503020204020204" pitchFamily="34" charset="0"/>
              </a:rPr>
              <a:t>SillaX</a:t>
            </a:r>
            <a:r>
              <a:rPr lang="en-US" sz="2350" dirty="0">
                <a:solidFill>
                  <a:schemeClr val="tx1"/>
                </a:solidFill>
                <a:latin typeface="Corbel" panose="020B0503020204020204" pitchFamily="34" charset="0"/>
              </a:rPr>
              <a:t> of </a:t>
            </a:r>
            <a:r>
              <a:rPr lang="en-US" sz="2350" dirty="0" err="1">
                <a:solidFill>
                  <a:schemeClr val="tx1"/>
                </a:solidFill>
                <a:latin typeface="Corbel" panose="020B0503020204020204" pitchFamily="34" charset="0"/>
              </a:rPr>
              <a:t>GenAx</a:t>
            </a:r>
            <a:endParaRPr lang="en-US" sz="2350" b="1" dirty="0">
              <a:solidFill>
                <a:schemeClr val="tx1"/>
              </a:solidFill>
              <a:latin typeface="Calibri" panose="020F0502020204030204" pitchFamily="34" charset="0"/>
              <a:cs typeface="Calibri" panose="020F0502020204030204" pitchFamily="34" charset="0"/>
            </a:endParaRPr>
          </a:p>
        </p:txBody>
      </p:sp>
      <p:sp>
        <p:nvSpPr>
          <p:cNvPr id="15" name="Rectangle 14">
            <a:extLst>
              <a:ext uri="{FF2B5EF4-FFF2-40B4-BE49-F238E27FC236}">
                <a16:creationId xmlns:a16="http://schemas.microsoft.com/office/drawing/2014/main" id="{022A682C-A102-E140-ADAE-2D60FDFA0E77}"/>
              </a:ext>
            </a:extLst>
          </p:cNvPr>
          <p:cNvSpPr/>
          <p:nvPr/>
        </p:nvSpPr>
        <p:spPr>
          <a:xfrm>
            <a:off x="366963" y="5134110"/>
            <a:ext cx="579005" cy="400110"/>
          </a:xfrm>
          <a:prstGeom prst="rect">
            <a:avLst/>
          </a:prstGeom>
        </p:spPr>
        <p:txBody>
          <a:bodyPr wrap="none">
            <a:spAutoFit/>
          </a:bodyPr>
          <a:lstStyle/>
          <a:p>
            <a:r>
              <a:rPr lang="en-US" sz="2000" b="1" dirty="0">
                <a:solidFill>
                  <a:srgbClr val="C00000"/>
                </a:solidFill>
                <a:latin typeface="Calibri" panose="020F0502020204030204" pitchFamily="34" charset="0"/>
                <a:cs typeface="Calibri" panose="020F0502020204030204" pitchFamily="34" charset="0"/>
              </a:rPr>
              <a:t>HW</a:t>
            </a:r>
            <a:endParaRPr lang="en-US" sz="2000" dirty="0">
              <a:solidFill>
                <a:srgbClr val="C00000"/>
              </a:solidFill>
            </a:endParaRPr>
          </a:p>
        </p:txBody>
      </p:sp>
      <p:sp>
        <p:nvSpPr>
          <p:cNvPr id="16" name="Rectangle 15">
            <a:extLst>
              <a:ext uri="{FF2B5EF4-FFF2-40B4-BE49-F238E27FC236}">
                <a16:creationId xmlns:a16="http://schemas.microsoft.com/office/drawing/2014/main" id="{9EBA66A9-88E1-174A-9648-199D0B1768EF}"/>
              </a:ext>
            </a:extLst>
          </p:cNvPr>
          <p:cNvSpPr/>
          <p:nvPr/>
        </p:nvSpPr>
        <p:spPr>
          <a:xfrm>
            <a:off x="366963" y="3798744"/>
            <a:ext cx="537070" cy="400110"/>
          </a:xfrm>
          <a:prstGeom prst="rect">
            <a:avLst/>
          </a:prstGeom>
        </p:spPr>
        <p:txBody>
          <a:bodyPr wrap="none">
            <a:spAutoFit/>
          </a:bodyPr>
          <a:lstStyle/>
          <a:p>
            <a:r>
              <a:rPr lang="en-US" sz="2000" b="1" dirty="0">
                <a:solidFill>
                  <a:srgbClr val="0070C0"/>
                </a:solidFill>
                <a:latin typeface="Calibri" panose="020F0502020204030204" pitchFamily="34" charset="0"/>
                <a:cs typeface="Calibri" panose="020F0502020204030204" pitchFamily="34" charset="0"/>
              </a:rPr>
              <a:t>SW</a:t>
            </a:r>
            <a:endParaRPr lang="en-US" sz="2000" dirty="0">
              <a:solidFill>
                <a:srgbClr val="0070C0"/>
              </a:solidFill>
            </a:endParaRPr>
          </a:p>
        </p:txBody>
      </p:sp>
    </p:spTree>
    <p:custDataLst>
      <p:tags r:id="rId1"/>
    </p:custDataLst>
    <p:extLst>
      <p:ext uri="{BB962C8B-B14F-4D97-AF65-F5344CB8AC3E}">
        <p14:creationId xmlns:p14="http://schemas.microsoft.com/office/powerpoint/2010/main" val="205324291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5BE541-5CF7-F74E-80A4-C5A73C0D7960}"/>
              </a:ext>
            </a:extLst>
          </p:cNvPr>
          <p:cNvSpPr>
            <a:spLocks noGrp="1"/>
          </p:cNvSpPr>
          <p:nvPr>
            <p:ph type="title"/>
          </p:nvPr>
        </p:nvSpPr>
        <p:spPr/>
        <p:txBody>
          <a:bodyPr>
            <a:normAutofit fontScale="90000"/>
          </a:bodyPr>
          <a:lstStyle/>
          <a:p>
            <a:r>
              <a:rPr lang="en-US" dirty="0"/>
              <a:t>Key Results – Use Case </a:t>
            </a:r>
            <a:r>
              <a:rPr lang="en-US" dirty="0">
                <a:latin typeface="Calibri" panose="020F0502020204030204" pitchFamily="34" charset="0"/>
              </a:rPr>
              <a:t>2</a:t>
            </a:r>
            <a:endParaRPr lang="en-US" dirty="0"/>
          </a:p>
        </p:txBody>
      </p:sp>
      <p:sp>
        <p:nvSpPr>
          <p:cNvPr id="5" name="Slide Number Placeholder 4">
            <a:extLst>
              <a:ext uri="{FF2B5EF4-FFF2-40B4-BE49-F238E27FC236}">
                <a16:creationId xmlns:a16="http://schemas.microsoft.com/office/drawing/2014/main" id="{5180F809-EA39-7F4B-A7C7-BB57D336D1D6}"/>
              </a:ext>
            </a:extLst>
          </p:cNvPr>
          <p:cNvSpPr>
            <a:spLocks noGrp="1"/>
          </p:cNvSpPr>
          <p:nvPr>
            <p:ph type="sldNum" sz="quarter" idx="10"/>
          </p:nvPr>
        </p:nvSpPr>
        <p:spPr/>
        <p:txBody>
          <a:bodyPr/>
          <a:lstStyle/>
          <a:p>
            <a:fld id="{BE67019E-6B59-9444-A8F8-0CFAB6B6981D}" type="slidenum">
              <a:rPr lang="en-US" smtClean="0"/>
              <a:pPr/>
              <a:t>83</a:t>
            </a:fld>
            <a:endParaRPr lang="en-US" dirty="0"/>
          </a:p>
        </p:txBody>
      </p:sp>
      <p:sp>
        <p:nvSpPr>
          <p:cNvPr id="9" name="Content Placeholder 2">
            <a:extLst>
              <a:ext uri="{FF2B5EF4-FFF2-40B4-BE49-F238E27FC236}">
                <a16:creationId xmlns:a16="http://schemas.microsoft.com/office/drawing/2014/main" id="{DC87ED84-73FC-5F4E-969A-F4CFD8B0BC0F}"/>
              </a:ext>
            </a:extLst>
          </p:cNvPr>
          <p:cNvSpPr>
            <a:spLocks noGrp="1"/>
          </p:cNvSpPr>
          <p:nvPr>
            <p:ph idx="1"/>
          </p:nvPr>
        </p:nvSpPr>
        <p:spPr>
          <a:xfrm>
            <a:off x="366963" y="1221283"/>
            <a:ext cx="8410073" cy="5275384"/>
          </a:xfrm>
        </p:spPr>
        <p:txBody>
          <a:bodyPr>
            <a:noAutofit/>
          </a:bodyPr>
          <a:lstStyle/>
          <a:p>
            <a:pPr marL="500063" indent="-360363">
              <a:lnSpc>
                <a:spcPct val="120000"/>
              </a:lnSpc>
              <a:spcAft>
                <a:spcPts val="0"/>
              </a:spcAft>
              <a:buClr>
                <a:schemeClr val="bg1">
                  <a:lumMod val="65000"/>
                </a:schemeClr>
              </a:buClr>
              <a:buFont typeface="Wingdings" pitchFamily="2" charset="2"/>
              <a:buAutoNum type="arabicParenBoth"/>
            </a:pPr>
            <a:r>
              <a:rPr lang="en-US" sz="2400" b="1" dirty="0">
                <a:solidFill>
                  <a:schemeClr val="bg1">
                    <a:lumMod val="65000"/>
                  </a:schemeClr>
                </a:solidFill>
              </a:rPr>
              <a:t>Read Alignment Step of Read Mapping</a:t>
            </a:r>
          </a:p>
          <a:p>
            <a:pPr lvl="1" indent="-217488">
              <a:lnSpc>
                <a:spcPct val="120000"/>
              </a:lnSpc>
              <a:spcBef>
                <a:spcPts val="0"/>
              </a:spcBef>
              <a:spcAft>
                <a:spcPts val="0"/>
              </a:spcAft>
              <a:buClr>
                <a:schemeClr val="bg1">
                  <a:lumMod val="65000"/>
                </a:schemeClr>
              </a:buClr>
            </a:pPr>
            <a:r>
              <a:rPr lang="en-US" sz="2400" dirty="0">
                <a:solidFill>
                  <a:schemeClr val="bg1">
                    <a:lumMod val="65000"/>
                  </a:schemeClr>
                </a:solidFill>
              </a:rPr>
              <a:t>Find the optimal alignment of how reads map to candidate reference regions</a:t>
            </a:r>
          </a:p>
          <a:p>
            <a:pPr marL="500063" indent="-360363">
              <a:lnSpc>
                <a:spcPct val="120000"/>
              </a:lnSpc>
              <a:spcBef>
                <a:spcPts val="4800"/>
              </a:spcBef>
              <a:spcAft>
                <a:spcPts val="0"/>
              </a:spcAft>
              <a:buClr>
                <a:srgbClr val="00B050"/>
              </a:buClr>
              <a:buFont typeface="Wingdings" pitchFamily="2" charset="2"/>
              <a:buAutoNum type="arabicParenBoth"/>
            </a:pPr>
            <a:r>
              <a:rPr lang="en-US" sz="2400" b="1" dirty="0">
                <a:solidFill>
                  <a:srgbClr val="00B050"/>
                </a:solidFill>
              </a:rPr>
              <a:t>Pre-Alignment Filtering for Short Reads</a:t>
            </a:r>
          </a:p>
          <a:p>
            <a:pPr lvl="1" indent="-217488">
              <a:lnSpc>
                <a:spcPct val="120000"/>
              </a:lnSpc>
              <a:spcBef>
                <a:spcPts val="0"/>
              </a:spcBef>
              <a:spcAft>
                <a:spcPts val="0"/>
              </a:spcAft>
              <a:buClr>
                <a:srgbClr val="00B050"/>
              </a:buClr>
            </a:pPr>
            <a:r>
              <a:rPr lang="en-US" sz="2400" dirty="0">
                <a:solidFill>
                  <a:schemeClr val="tx1"/>
                </a:solidFill>
              </a:rPr>
              <a:t>Quickly identify and </a:t>
            </a:r>
            <a:r>
              <a:rPr lang="en-US" sz="2400" dirty="0">
                <a:solidFill>
                  <a:srgbClr val="00B050"/>
                </a:solidFill>
              </a:rPr>
              <a:t>filter out the unlikely</a:t>
            </a:r>
            <a:r>
              <a:rPr lang="en-US" sz="2400" dirty="0">
                <a:solidFill>
                  <a:schemeClr val="tx1"/>
                </a:solidFill>
              </a:rPr>
              <a:t> candidate reference regions for each read</a:t>
            </a:r>
            <a:endParaRPr lang="en-US" sz="2400" b="1" dirty="0">
              <a:solidFill>
                <a:schemeClr val="tx1"/>
              </a:solidFill>
            </a:endParaRPr>
          </a:p>
          <a:p>
            <a:pPr marL="500063" indent="-360363">
              <a:lnSpc>
                <a:spcPct val="120000"/>
              </a:lnSpc>
              <a:spcBef>
                <a:spcPts val="4800"/>
              </a:spcBef>
              <a:spcAft>
                <a:spcPts val="0"/>
              </a:spcAft>
              <a:buClr>
                <a:schemeClr val="bg1">
                  <a:lumMod val="65000"/>
                </a:schemeClr>
              </a:buClr>
              <a:buAutoNum type="arabicParenBoth"/>
            </a:pPr>
            <a:r>
              <a:rPr lang="en-US" sz="2400" b="1" dirty="0">
                <a:solidFill>
                  <a:schemeClr val="bg1">
                    <a:lumMod val="65000"/>
                  </a:schemeClr>
                </a:solidFill>
              </a:rPr>
              <a:t>Edit Distance Calculation</a:t>
            </a:r>
          </a:p>
          <a:p>
            <a:pPr lvl="1" indent="-217488">
              <a:lnSpc>
                <a:spcPct val="120000"/>
              </a:lnSpc>
              <a:spcBef>
                <a:spcPts val="0"/>
              </a:spcBef>
              <a:spcAft>
                <a:spcPts val="0"/>
              </a:spcAft>
              <a:buClr>
                <a:schemeClr val="bg1">
                  <a:lumMod val="65000"/>
                </a:schemeClr>
              </a:buClr>
            </a:pPr>
            <a:r>
              <a:rPr lang="en-US" sz="2400" dirty="0">
                <a:solidFill>
                  <a:schemeClr val="bg1">
                    <a:lumMod val="65000"/>
                  </a:schemeClr>
                </a:solidFill>
              </a:rPr>
              <a:t>Measure the similarity or distance between two sequences</a:t>
            </a:r>
          </a:p>
        </p:txBody>
      </p:sp>
      <p:sp>
        <p:nvSpPr>
          <p:cNvPr id="12" name="Rounded Rectangle 11">
            <a:extLst>
              <a:ext uri="{FF2B5EF4-FFF2-40B4-BE49-F238E27FC236}">
                <a16:creationId xmlns:a16="http://schemas.microsoft.com/office/drawing/2014/main" id="{B104FA84-4891-C24F-B768-EBDD84C118E6}"/>
              </a:ext>
            </a:extLst>
          </p:cNvPr>
          <p:cNvSpPr/>
          <p:nvPr/>
        </p:nvSpPr>
        <p:spPr>
          <a:xfrm>
            <a:off x="366963" y="3156194"/>
            <a:ext cx="8410072" cy="1440067"/>
          </a:xfrm>
          <a:prstGeom prst="roundRect">
            <a:avLst>
              <a:gd name="adj" fmla="val 7378"/>
            </a:avLst>
          </a:prstGeom>
          <a:solidFill>
            <a:srgbClr val="098B43">
              <a:alpha val="15000"/>
            </a:srgbClr>
          </a:solidFill>
          <a:ln w="28575">
            <a:solidFill>
              <a:srgbClr val="098B4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marL="15875" lvl="1" algn="ctr">
              <a:lnSpc>
                <a:spcPct val="110000"/>
              </a:lnSpc>
              <a:spcBef>
                <a:spcPts val="0"/>
              </a:spcBef>
              <a:spcAft>
                <a:spcPts val="0"/>
              </a:spcAft>
            </a:pPr>
            <a:endParaRPr lang="en-US" sz="2800" b="1" dirty="0">
              <a:solidFill>
                <a:srgbClr val="7030A0"/>
              </a:solidFill>
              <a:latin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61080524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F59DEC-4764-D047-BE94-404AA2F807CE}"/>
              </a:ext>
            </a:extLst>
          </p:cNvPr>
          <p:cNvSpPr>
            <a:spLocks noGrp="1"/>
          </p:cNvSpPr>
          <p:nvPr>
            <p:ph type="title"/>
          </p:nvPr>
        </p:nvSpPr>
        <p:spPr>
          <a:xfrm>
            <a:off x="366963" y="257434"/>
            <a:ext cx="8410073" cy="753467"/>
          </a:xfrm>
        </p:spPr>
        <p:txBody>
          <a:bodyPr>
            <a:normAutofit fontScale="90000"/>
          </a:bodyPr>
          <a:lstStyle/>
          <a:p>
            <a:r>
              <a:rPr lang="en-US" dirty="0"/>
              <a:t>Key Results – Use Case </a:t>
            </a:r>
            <a:r>
              <a:rPr lang="en-US" dirty="0">
                <a:latin typeface="Calibri" panose="020F0502020204030204" pitchFamily="34" charset="0"/>
              </a:rPr>
              <a:t>2</a:t>
            </a:r>
            <a:endParaRPr lang="en-US" dirty="0"/>
          </a:p>
        </p:txBody>
      </p:sp>
      <p:sp>
        <p:nvSpPr>
          <p:cNvPr id="3" name="Content Placeholder 2">
            <a:extLst>
              <a:ext uri="{FF2B5EF4-FFF2-40B4-BE49-F238E27FC236}">
                <a16:creationId xmlns:a16="http://schemas.microsoft.com/office/drawing/2014/main" id="{352355FD-8978-034C-A4F6-5DDD1F67AC9E}"/>
              </a:ext>
            </a:extLst>
          </p:cNvPr>
          <p:cNvSpPr>
            <a:spLocks noGrp="1"/>
          </p:cNvSpPr>
          <p:nvPr>
            <p:ph idx="1"/>
          </p:nvPr>
        </p:nvSpPr>
        <p:spPr>
          <a:xfrm>
            <a:off x="366963" y="1101792"/>
            <a:ext cx="8410073" cy="5275384"/>
          </a:xfrm>
        </p:spPr>
        <p:txBody>
          <a:bodyPr>
            <a:noAutofit/>
          </a:bodyPr>
          <a:lstStyle/>
          <a:p>
            <a:pPr marL="312738" indent="-296863">
              <a:lnSpc>
                <a:spcPct val="120000"/>
              </a:lnSpc>
              <a:spcBef>
                <a:spcPts val="0"/>
              </a:spcBef>
              <a:spcAft>
                <a:spcPts val="600"/>
              </a:spcAft>
            </a:pPr>
            <a:r>
              <a:rPr lang="en-US" sz="2200" dirty="0">
                <a:solidFill>
                  <a:schemeClr val="tx1"/>
                </a:solidFill>
              </a:rPr>
              <a:t>Compared to </a:t>
            </a:r>
            <a:r>
              <a:rPr lang="en-US" sz="2200" dirty="0">
                <a:solidFill>
                  <a:srgbClr val="00B050"/>
                </a:solidFill>
              </a:rPr>
              <a:t>Shouji</a:t>
            </a:r>
            <a:r>
              <a:rPr lang="en-US" sz="2200" dirty="0">
                <a:solidFill>
                  <a:schemeClr val="tx1"/>
                </a:solidFill>
              </a:rPr>
              <a:t>:</a:t>
            </a:r>
          </a:p>
          <a:p>
            <a:pPr marL="625475" lvl="1">
              <a:lnSpc>
                <a:spcPct val="120000"/>
              </a:lnSpc>
              <a:spcBef>
                <a:spcPts val="0"/>
              </a:spcBef>
              <a:spcAft>
                <a:spcPts val="600"/>
              </a:spcAft>
            </a:pPr>
            <a:r>
              <a:rPr lang="en-US" sz="2200" b="1" dirty="0">
                <a:solidFill>
                  <a:srgbClr val="00B050"/>
                </a:solidFill>
                <a:latin typeface="Calibri" panose="020F0502020204030204" pitchFamily="34" charset="0"/>
              </a:rPr>
              <a:t>3.7× </a:t>
            </a:r>
            <a:r>
              <a:rPr lang="en-US" sz="2200" dirty="0">
                <a:solidFill>
                  <a:schemeClr val="tx1"/>
                </a:solidFill>
                <a:latin typeface="Calibri" panose="020F0502020204030204" pitchFamily="34" charset="0"/>
              </a:rPr>
              <a:t>speedup</a:t>
            </a:r>
          </a:p>
          <a:p>
            <a:pPr marL="625475" lvl="1">
              <a:lnSpc>
                <a:spcPct val="120000"/>
              </a:lnSpc>
              <a:spcBef>
                <a:spcPts val="0"/>
              </a:spcBef>
              <a:spcAft>
                <a:spcPts val="600"/>
              </a:spcAft>
            </a:pPr>
            <a:r>
              <a:rPr lang="en-US" sz="2200" b="1" dirty="0">
                <a:solidFill>
                  <a:srgbClr val="00B050"/>
                </a:solidFill>
                <a:latin typeface="Calibri" panose="020F0502020204030204" pitchFamily="34" charset="0"/>
              </a:rPr>
              <a:t>1.7× </a:t>
            </a:r>
            <a:r>
              <a:rPr lang="en-US" sz="2200" dirty="0">
                <a:solidFill>
                  <a:schemeClr val="tx1"/>
                </a:solidFill>
                <a:latin typeface="Calibri" panose="020F0502020204030204" pitchFamily="34" charset="0"/>
              </a:rPr>
              <a:t>less power consumption</a:t>
            </a:r>
          </a:p>
          <a:p>
            <a:pPr marL="625475" lvl="1">
              <a:lnSpc>
                <a:spcPct val="120000"/>
              </a:lnSpc>
              <a:spcBef>
                <a:spcPts val="0"/>
              </a:spcBef>
              <a:spcAft>
                <a:spcPts val="600"/>
              </a:spcAft>
            </a:pPr>
            <a:r>
              <a:rPr lang="en-US" sz="2200" b="1" dirty="0">
                <a:solidFill>
                  <a:srgbClr val="00B050"/>
                </a:solidFill>
              </a:rPr>
              <a:t>False accept rate of </a:t>
            </a:r>
            <a:r>
              <a:rPr lang="en-US" sz="2200" b="1" dirty="0">
                <a:solidFill>
                  <a:srgbClr val="00B050"/>
                </a:solidFill>
                <a:latin typeface="Calibri" panose="020F0502020204030204" pitchFamily="34" charset="0"/>
              </a:rPr>
              <a:t>0.02% </a:t>
            </a:r>
            <a:r>
              <a:rPr lang="en-US" sz="2200" dirty="0">
                <a:solidFill>
                  <a:schemeClr val="tx1"/>
                </a:solidFill>
                <a:latin typeface="Calibri" panose="020F0502020204030204" pitchFamily="34" charset="0"/>
              </a:rPr>
              <a:t>for GenASM vs. 4% for Shouji</a:t>
            </a:r>
          </a:p>
          <a:p>
            <a:pPr marL="625475" lvl="1">
              <a:lnSpc>
                <a:spcPct val="120000"/>
              </a:lnSpc>
              <a:spcBef>
                <a:spcPts val="0"/>
              </a:spcBef>
              <a:spcAft>
                <a:spcPts val="600"/>
              </a:spcAft>
            </a:pPr>
            <a:r>
              <a:rPr lang="en-US" sz="2200" b="1" dirty="0">
                <a:solidFill>
                  <a:srgbClr val="00B050"/>
                </a:solidFill>
              </a:rPr>
              <a:t>False reject rate of </a:t>
            </a:r>
            <a:r>
              <a:rPr lang="en-US" sz="2200" b="1" dirty="0">
                <a:solidFill>
                  <a:srgbClr val="00B050"/>
                </a:solidFill>
                <a:latin typeface="Calibri" panose="020F0502020204030204" pitchFamily="34" charset="0"/>
              </a:rPr>
              <a:t>0</a:t>
            </a:r>
            <a:r>
              <a:rPr lang="en-US" sz="2200" b="1" dirty="0">
                <a:solidFill>
                  <a:srgbClr val="00B050"/>
                </a:solidFill>
              </a:rPr>
              <a:t>% </a:t>
            </a:r>
            <a:r>
              <a:rPr lang="en-US" sz="2200" dirty="0">
                <a:solidFill>
                  <a:schemeClr val="tx1"/>
                </a:solidFill>
                <a:latin typeface="Calibri" panose="020F0502020204030204" pitchFamily="34" charset="0"/>
              </a:rPr>
              <a:t>for both GenASM and Shouji</a:t>
            </a:r>
            <a:endParaRPr lang="en-US" sz="2200" b="1" dirty="0">
              <a:solidFill>
                <a:srgbClr val="00B050"/>
              </a:solidFill>
            </a:endParaRPr>
          </a:p>
          <a:p>
            <a:pPr marL="177800" indent="0">
              <a:lnSpc>
                <a:spcPct val="110000"/>
              </a:lnSpc>
              <a:spcBef>
                <a:spcPts val="0"/>
              </a:spcBef>
              <a:spcAft>
                <a:spcPts val="0"/>
              </a:spcAft>
              <a:buNone/>
            </a:pPr>
            <a:endParaRPr lang="en-US" sz="2200" dirty="0"/>
          </a:p>
        </p:txBody>
      </p:sp>
      <p:sp>
        <p:nvSpPr>
          <p:cNvPr id="8" name="Slide Number Placeholder 7">
            <a:extLst>
              <a:ext uri="{FF2B5EF4-FFF2-40B4-BE49-F238E27FC236}">
                <a16:creationId xmlns:a16="http://schemas.microsoft.com/office/drawing/2014/main" id="{4598AF6C-2548-9C45-A22B-C27AD0E24FE0}"/>
              </a:ext>
            </a:extLst>
          </p:cNvPr>
          <p:cNvSpPr>
            <a:spLocks noGrp="1"/>
          </p:cNvSpPr>
          <p:nvPr>
            <p:ph type="sldNum" sz="quarter" idx="10"/>
          </p:nvPr>
        </p:nvSpPr>
        <p:spPr/>
        <p:txBody>
          <a:bodyPr/>
          <a:lstStyle/>
          <a:p>
            <a:fld id="{BE67019E-6B59-9444-A8F8-0CFAB6B6981D}" type="slidenum">
              <a:rPr lang="en-US" smtClean="0"/>
              <a:pPr/>
              <a:t>84</a:t>
            </a:fld>
            <a:endParaRPr lang="en-US" dirty="0"/>
          </a:p>
        </p:txBody>
      </p:sp>
      <p:sp>
        <p:nvSpPr>
          <p:cNvPr id="5" name="Rounded Rectangle 4">
            <a:extLst>
              <a:ext uri="{FF2B5EF4-FFF2-40B4-BE49-F238E27FC236}">
                <a16:creationId xmlns:a16="http://schemas.microsoft.com/office/drawing/2014/main" id="{F45CFE04-D755-6244-8EA3-3EFD117CD737}"/>
              </a:ext>
            </a:extLst>
          </p:cNvPr>
          <p:cNvSpPr/>
          <p:nvPr/>
        </p:nvSpPr>
        <p:spPr>
          <a:xfrm>
            <a:off x="366963" y="3900232"/>
            <a:ext cx="8410073" cy="2195768"/>
          </a:xfrm>
          <a:prstGeom prst="roundRect">
            <a:avLst>
              <a:gd name="adj" fmla="val 7378"/>
            </a:avLst>
          </a:prstGeom>
          <a:solidFill>
            <a:srgbClr val="098B43">
              <a:alpha val="14902"/>
            </a:srgbClr>
          </a:solidFill>
          <a:ln w="28575">
            <a:solidFill>
              <a:srgbClr val="098B4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marL="15875" lvl="1" algn="ctr">
              <a:lnSpc>
                <a:spcPct val="110000"/>
              </a:lnSpc>
              <a:spcBef>
                <a:spcPts val="0"/>
              </a:spcBef>
              <a:spcAft>
                <a:spcPts val="0"/>
              </a:spcAft>
            </a:pPr>
            <a:r>
              <a:rPr lang="en-US" sz="2800" dirty="0">
                <a:solidFill>
                  <a:schemeClr val="tx1"/>
                </a:solidFill>
                <a:latin typeface="Corbel" panose="020B0503020204020204" pitchFamily="34" charset="0"/>
              </a:rPr>
              <a:t>GenASM is </a:t>
            </a:r>
            <a:r>
              <a:rPr lang="en-US" sz="2800" b="1" dirty="0">
                <a:solidFill>
                  <a:srgbClr val="00B050"/>
                </a:solidFill>
              </a:rPr>
              <a:t>more efficient in terms of </a:t>
            </a:r>
          </a:p>
          <a:p>
            <a:pPr marL="15875" lvl="1" algn="ctr">
              <a:lnSpc>
                <a:spcPct val="110000"/>
              </a:lnSpc>
              <a:spcBef>
                <a:spcPts val="0"/>
              </a:spcBef>
              <a:spcAft>
                <a:spcPts val="0"/>
              </a:spcAft>
            </a:pPr>
            <a:r>
              <a:rPr lang="en-US" sz="2800" b="1" dirty="0">
                <a:solidFill>
                  <a:srgbClr val="00B050"/>
                </a:solidFill>
              </a:rPr>
              <a:t>both speed and power consumption</a:t>
            </a:r>
            <a:r>
              <a:rPr lang="en-US" sz="2800" dirty="0">
                <a:solidFill>
                  <a:schemeClr val="tx1"/>
                </a:solidFill>
              </a:rPr>
              <a:t>, </a:t>
            </a:r>
          </a:p>
          <a:p>
            <a:pPr marL="15875" lvl="1" algn="ctr">
              <a:lnSpc>
                <a:spcPct val="110000"/>
              </a:lnSpc>
              <a:spcBef>
                <a:spcPts val="0"/>
              </a:spcBef>
              <a:spcAft>
                <a:spcPts val="0"/>
              </a:spcAft>
            </a:pPr>
            <a:r>
              <a:rPr lang="en-US" sz="2800" dirty="0">
                <a:solidFill>
                  <a:schemeClr val="tx1"/>
                </a:solidFill>
                <a:latin typeface="Corbel" panose="020B0503020204020204" pitchFamily="34" charset="0"/>
              </a:rPr>
              <a:t>while </a:t>
            </a:r>
            <a:r>
              <a:rPr lang="en-US" sz="2800" b="1" dirty="0">
                <a:solidFill>
                  <a:srgbClr val="00B050"/>
                </a:solidFill>
                <a:latin typeface="Corbel" panose="020B0503020204020204" pitchFamily="34" charset="0"/>
              </a:rPr>
              <a:t>significantly improving the accuracy </a:t>
            </a:r>
          </a:p>
          <a:p>
            <a:pPr marL="15875" lvl="1" algn="ctr">
              <a:lnSpc>
                <a:spcPct val="110000"/>
              </a:lnSpc>
              <a:spcBef>
                <a:spcPts val="0"/>
              </a:spcBef>
              <a:spcAft>
                <a:spcPts val="0"/>
              </a:spcAft>
            </a:pPr>
            <a:r>
              <a:rPr lang="en-US" sz="2800" dirty="0">
                <a:solidFill>
                  <a:schemeClr val="tx1"/>
                </a:solidFill>
                <a:latin typeface="Corbel" panose="020B0503020204020204" pitchFamily="34" charset="0"/>
              </a:rPr>
              <a:t>of pre-alignment filtering</a:t>
            </a:r>
          </a:p>
        </p:txBody>
      </p:sp>
      <p:sp>
        <p:nvSpPr>
          <p:cNvPr id="9" name="Rectangle 8">
            <a:extLst>
              <a:ext uri="{FF2B5EF4-FFF2-40B4-BE49-F238E27FC236}">
                <a16:creationId xmlns:a16="http://schemas.microsoft.com/office/drawing/2014/main" id="{E0BC0EEA-0BC7-8A40-A9DF-9B721B6A1677}"/>
              </a:ext>
            </a:extLst>
          </p:cNvPr>
          <p:cNvSpPr/>
          <p:nvPr/>
        </p:nvSpPr>
        <p:spPr>
          <a:xfrm>
            <a:off x="366963" y="3917167"/>
            <a:ext cx="579005" cy="400110"/>
          </a:xfrm>
          <a:prstGeom prst="rect">
            <a:avLst/>
          </a:prstGeom>
        </p:spPr>
        <p:txBody>
          <a:bodyPr wrap="none">
            <a:spAutoFit/>
          </a:bodyPr>
          <a:lstStyle/>
          <a:p>
            <a:r>
              <a:rPr lang="en-US" sz="2000" b="1" dirty="0">
                <a:solidFill>
                  <a:srgbClr val="C00000"/>
                </a:solidFill>
                <a:latin typeface="Calibri" panose="020F0502020204030204" pitchFamily="34" charset="0"/>
                <a:cs typeface="Calibri" panose="020F0502020204030204" pitchFamily="34" charset="0"/>
              </a:rPr>
              <a:t>HW</a:t>
            </a:r>
            <a:endParaRPr lang="en-US" sz="2000" dirty="0">
              <a:solidFill>
                <a:srgbClr val="C00000"/>
              </a:solidFill>
            </a:endParaRPr>
          </a:p>
        </p:txBody>
      </p:sp>
    </p:spTree>
    <p:custDataLst>
      <p:tags r:id="rId1"/>
    </p:custDataLst>
    <p:extLst>
      <p:ext uri="{BB962C8B-B14F-4D97-AF65-F5344CB8AC3E}">
        <p14:creationId xmlns:p14="http://schemas.microsoft.com/office/powerpoint/2010/main" val="21996037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5BE541-5CF7-F74E-80A4-C5A73C0D7960}"/>
              </a:ext>
            </a:extLst>
          </p:cNvPr>
          <p:cNvSpPr>
            <a:spLocks noGrp="1"/>
          </p:cNvSpPr>
          <p:nvPr>
            <p:ph type="title"/>
          </p:nvPr>
        </p:nvSpPr>
        <p:spPr/>
        <p:txBody>
          <a:bodyPr>
            <a:normAutofit fontScale="90000"/>
          </a:bodyPr>
          <a:lstStyle/>
          <a:p>
            <a:r>
              <a:rPr lang="en-US" dirty="0"/>
              <a:t>Key Results – Use Case </a:t>
            </a:r>
            <a:r>
              <a:rPr lang="en-US" dirty="0">
                <a:latin typeface="Calibri" panose="020F0502020204030204" pitchFamily="34" charset="0"/>
              </a:rPr>
              <a:t>3</a:t>
            </a:r>
            <a:endParaRPr lang="en-US" dirty="0"/>
          </a:p>
        </p:txBody>
      </p:sp>
      <p:sp>
        <p:nvSpPr>
          <p:cNvPr id="5" name="Slide Number Placeholder 4">
            <a:extLst>
              <a:ext uri="{FF2B5EF4-FFF2-40B4-BE49-F238E27FC236}">
                <a16:creationId xmlns:a16="http://schemas.microsoft.com/office/drawing/2014/main" id="{5180F809-EA39-7F4B-A7C7-BB57D336D1D6}"/>
              </a:ext>
            </a:extLst>
          </p:cNvPr>
          <p:cNvSpPr>
            <a:spLocks noGrp="1"/>
          </p:cNvSpPr>
          <p:nvPr>
            <p:ph type="sldNum" sz="quarter" idx="10"/>
          </p:nvPr>
        </p:nvSpPr>
        <p:spPr/>
        <p:txBody>
          <a:bodyPr/>
          <a:lstStyle/>
          <a:p>
            <a:fld id="{BE67019E-6B59-9444-A8F8-0CFAB6B6981D}" type="slidenum">
              <a:rPr lang="en-US" smtClean="0"/>
              <a:pPr/>
              <a:t>85</a:t>
            </a:fld>
            <a:endParaRPr lang="en-US" dirty="0"/>
          </a:p>
        </p:txBody>
      </p:sp>
      <p:sp>
        <p:nvSpPr>
          <p:cNvPr id="9" name="Content Placeholder 2">
            <a:extLst>
              <a:ext uri="{FF2B5EF4-FFF2-40B4-BE49-F238E27FC236}">
                <a16:creationId xmlns:a16="http://schemas.microsoft.com/office/drawing/2014/main" id="{DC87ED84-73FC-5F4E-969A-F4CFD8B0BC0F}"/>
              </a:ext>
            </a:extLst>
          </p:cNvPr>
          <p:cNvSpPr>
            <a:spLocks noGrp="1"/>
          </p:cNvSpPr>
          <p:nvPr>
            <p:ph idx="1"/>
          </p:nvPr>
        </p:nvSpPr>
        <p:spPr>
          <a:xfrm>
            <a:off x="366963" y="1221283"/>
            <a:ext cx="8410073" cy="5275384"/>
          </a:xfrm>
        </p:spPr>
        <p:txBody>
          <a:bodyPr>
            <a:noAutofit/>
          </a:bodyPr>
          <a:lstStyle/>
          <a:p>
            <a:pPr marL="500063" indent="-360363">
              <a:lnSpc>
                <a:spcPct val="120000"/>
              </a:lnSpc>
              <a:spcBef>
                <a:spcPts val="0"/>
              </a:spcBef>
              <a:spcAft>
                <a:spcPts val="0"/>
              </a:spcAft>
              <a:buClr>
                <a:schemeClr val="bg1">
                  <a:lumMod val="65000"/>
                </a:schemeClr>
              </a:buClr>
              <a:buAutoNum type="arabicParenBoth"/>
            </a:pPr>
            <a:r>
              <a:rPr lang="en-US" sz="2400" b="1" dirty="0">
                <a:solidFill>
                  <a:schemeClr val="bg1">
                    <a:lumMod val="65000"/>
                  </a:schemeClr>
                </a:solidFill>
              </a:rPr>
              <a:t>Read Alignment Step of Read Mapping</a:t>
            </a:r>
          </a:p>
          <a:p>
            <a:pPr lvl="1" indent="-217488">
              <a:lnSpc>
                <a:spcPct val="120000"/>
              </a:lnSpc>
              <a:spcBef>
                <a:spcPts val="0"/>
              </a:spcBef>
              <a:spcAft>
                <a:spcPts val="0"/>
              </a:spcAft>
              <a:buClr>
                <a:schemeClr val="bg1">
                  <a:lumMod val="65000"/>
                </a:schemeClr>
              </a:buClr>
            </a:pPr>
            <a:r>
              <a:rPr lang="en-US" sz="2400" dirty="0">
                <a:solidFill>
                  <a:schemeClr val="bg1">
                    <a:lumMod val="65000"/>
                  </a:schemeClr>
                </a:solidFill>
              </a:rPr>
              <a:t>Find the optimal alignment of how reads map to candidate reference regions</a:t>
            </a:r>
          </a:p>
          <a:p>
            <a:pPr marL="500063" indent="-360363">
              <a:lnSpc>
                <a:spcPct val="120000"/>
              </a:lnSpc>
              <a:spcBef>
                <a:spcPts val="4800"/>
              </a:spcBef>
              <a:spcAft>
                <a:spcPts val="0"/>
              </a:spcAft>
              <a:buClr>
                <a:schemeClr val="bg1">
                  <a:lumMod val="65000"/>
                </a:schemeClr>
              </a:buClr>
              <a:buFont typeface="Wingdings" pitchFamily="2" charset="2"/>
              <a:buAutoNum type="arabicParenBoth"/>
            </a:pPr>
            <a:r>
              <a:rPr lang="en-US" sz="2400" b="1" dirty="0">
                <a:solidFill>
                  <a:schemeClr val="bg1">
                    <a:lumMod val="65000"/>
                  </a:schemeClr>
                </a:solidFill>
              </a:rPr>
              <a:t>Pre-Alignment Filtering for Short Reads</a:t>
            </a:r>
          </a:p>
          <a:p>
            <a:pPr lvl="1" indent="-217488">
              <a:lnSpc>
                <a:spcPct val="120000"/>
              </a:lnSpc>
              <a:spcBef>
                <a:spcPts val="0"/>
              </a:spcBef>
              <a:spcAft>
                <a:spcPts val="0"/>
              </a:spcAft>
              <a:buClr>
                <a:schemeClr val="bg1">
                  <a:lumMod val="65000"/>
                </a:schemeClr>
              </a:buClr>
            </a:pPr>
            <a:r>
              <a:rPr lang="en-US" sz="2400" dirty="0">
                <a:solidFill>
                  <a:schemeClr val="bg1">
                    <a:lumMod val="65000"/>
                  </a:schemeClr>
                </a:solidFill>
              </a:rPr>
              <a:t>Quickly identify and filter out the unlikely candidate reference regions for each read</a:t>
            </a:r>
            <a:endParaRPr lang="en-US" sz="2400" b="1" dirty="0">
              <a:solidFill>
                <a:schemeClr val="bg1">
                  <a:lumMod val="65000"/>
                </a:schemeClr>
              </a:solidFill>
            </a:endParaRPr>
          </a:p>
          <a:p>
            <a:pPr marL="500063" indent="-360363">
              <a:lnSpc>
                <a:spcPct val="120000"/>
              </a:lnSpc>
              <a:spcBef>
                <a:spcPts val="4800"/>
              </a:spcBef>
              <a:spcAft>
                <a:spcPts val="0"/>
              </a:spcAft>
              <a:buClr>
                <a:srgbClr val="FE6200"/>
              </a:buClr>
              <a:buAutoNum type="arabicParenBoth"/>
            </a:pPr>
            <a:r>
              <a:rPr lang="en-US" sz="2400" b="1" dirty="0">
                <a:solidFill>
                  <a:srgbClr val="FE6200"/>
                </a:solidFill>
              </a:rPr>
              <a:t>Edit Distance Calculation</a:t>
            </a:r>
          </a:p>
          <a:p>
            <a:pPr lvl="1" indent="-217488">
              <a:lnSpc>
                <a:spcPct val="120000"/>
              </a:lnSpc>
              <a:spcBef>
                <a:spcPts val="0"/>
              </a:spcBef>
              <a:spcAft>
                <a:spcPts val="0"/>
              </a:spcAft>
              <a:buClr>
                <a:srgbClr val="FE6200"/>
              </a:buClr>
            </a:pPr>
            <a:r>
              <a:rPr lang="en-US" sz="2400" dirty="0">
                <a:solidFill>
                  <a:schemeClr val="tx1"/>
                </a:solidFill>
              </a:rPr>
              <a:t>Measure the </a:t>
            </a:r>
            <a:r>
              <a:rPr lang="en-US" sz="2400" dirty="0">
                <a:solidFill>
                  <a:srgbClr val="FE6200"/>
                </a:solidFill>
              </a:rPr>
              <a:t>similarity</a:t>
            </a:r>
            <a:r>
              <a:rPr lang="en-US" sz="2400" dirty="0"/>
              <a:t> or </a:t>
            </a:r>
            <a:r>
              <a:rPr lang="en-US" sz="2400" dirty="0">
                <a:solidFill>
                  <a:srgbClr val="FE6200"/>
                </a:solidFill>
              </a:rPr>
              <a:t>distance</a:t>
            </a:r>
            <a:r>
              <a:rPr lang="en-US" sz="2400" dirty="0"/>
              <a:t> </a:t>
            </a:r>
            <a:r>
              <a:rPr lang="en-US" sz="2400" dirty="0">
                <a:solidFill>
                  <a:schemeClr val="tx1"/>
                </a:solidFill>
              </a:rPr>
              <a:t>between two sequences</a:t>
            </a:r>
          </a:p>
        </p:txBody>
      </p:sp>
      <p:sp>
        <p:nvSpPr>
          <p:cNvPr id="12" name="Rounded Rectangle 11">
            <a:extLst>
              <a:ext uri="{FF2B5EF4-FFF2-40B4-BE49-F238E27FC236}">
                <a16:creationId xmlns:a16="http://schemas.microsoft.com/office/drawing/2014/main" id="{E8958949-062C-1D44-87E2-C5D0839F8949}"/>
              </a:ext>
            </a:extLst>
          </p:cNvPr>
          <p:cNvSpPr/>
          <p:nvPr/>
        </p:nvSpPr>
        <p:spPr>
          <a:xfrm>
            <a:off x="366963" y="5048623"/>
            <a:ext cx="8410072" cy="1047403"/>
          </a:xfrm>
          <a:prstGeom prst="roundRect">
            <a:avLst>
              <a:gd name="adj" fmla="val 7378"/>
            </a:avLst>
          </a:prstGeom>
          <a:solidFill>
            <a:srgbClr val="FE6200">
              <a:alpha val="15000"/>
            </a:srgbClr>
          </a:solidFill>
          <a:ln w="28575">
            <a:solidFill>
              <a:srgbClr val="FE6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marL="15875" lvl="1" algn="ctr">
              <a:lnSpc>
                <a:spcPct val="110000"/>
              </a:lnSpc>
              <a:spcBef>
                <a:spcPts val="0"/>
              </a:spcBef>
              <a:spcAft>
                <a:spcPts val="0"/>
              </a:spcAft>
            </a:pPr>
            <a:endParaRPr lang="en-US" sz="2800" b="1" dirty="0">
              <a:solidFill>
                <a:srgbClr val="7030A0"/>
              </a:solidFill>
              <a:latin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222246314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A307316F-7014-A94A-A108-82568621BC26}"/>
              </a:ext>
            </a:extLst>
          </p:cNvPr>
          <p:cNvPicPr>
            <a:picLocks noChangeAspect="1"/>
          </p:cNvPicPr>
          <p:nvPr/>
        </p:nvPicPr>
        <p:blipFill rotWithShape="1">
          <a:blip r:embed="rId4"/>
          <a:srcRect t="3406"/>
          <a:stretch/>
        </p:blipFill>
        <p:spPr>
          <a:xfrm>
            <a:off x="460157" y="1182391"/>
            <a:ext cx="8223683" cy="2287872"/>
          </a:xfrm>
          <a:prstGeom prst="rect">
            <a:avLst/>
          </a:prstGeom>
        </p:spPr>
      </p:pic>
      <p:sp>
        <p:nvSpPr>
          <p:cNvPr id="2" name="Title 1">
            <a:extLst>
              <a:ext uri="{FF2B5EF4-FFF2-40B4-BE49-F238E27FC236}">
                <a16:creationId xmlns:a16="http://schemas.microsoft.com/office/drawing/2014/main" id="{3BF59DEC-4764-D047-BE94-404AA2F807CE}"/>
              </a:ext>
            </a:extLst>
          </p:cNvPr>
          <p:cNvSpPr>
            <a:spLocks noGrp="1"/>
          </p:cNvSpPr>
          <p:nvPr>
            <p:ph type="title"/>
          </p:nvPr>
        </p:nvSpPr>
        <p:spPr>
          <a:xfrm>
            <a:off x="366963" y="257434"/>
            <a:ext cx="8410073" cy="753467"/>
          </a:xfrm>
        </p:spPr>
        <p:txBody>
          <a:bodyPr>
            <a:normAutofit fontScale="90000"/>
          </a:bodyPr>
          <a:lstStyle/>
          <a:p>
            <a:r>
              <a:rPr lang="en-US" dirty="0"/>
              <a:t>Key Results – Use Case </a:t>
            </a:r>
            <a:r>
              <a:rPr lang="en-US" dirty="0">
                <a:latin typeface="Calibri" panose="020F0502020204030204" pitchFamily="34" charset="0"/>
              </a:rPr>
              <a:t>3</a:t>
            </a:r>
            <a:endParaRPr lang="en-US" dirty="0"/>
          </a:p>
        </p:txBody>
      </p:sp>
      <p:sp>
        <p:nvSpPr>
          <p:cNvPr id="8" name="Slide Number Placeholder 7">
            <a:extLst>
              <a:ext uri="{FF2B5EF4-FFF2-40B4-BE49-F238E27FC236}">
                <a16:creationId xmlns:a16="http://schemas.microsoft.com/office/drawing/2014/main" id="{4598AF6C-2548-9C45-A22B-C27AD0E24FE0}"/>
              </a:ext>
            </a:extLst>
          </p:cNvPr>
          <p:cNvSpPr>
            <a:spLocks noGrp="1"/>
          </p:cNvSpPr>
          <p:nvPr>
            <p:ph type="sldNum" sz="quarter" idx="10"/>
          </p:nvPr>
        </p:nvSpPr>
        <p:spPr/>
        <p:txBody>
          <a:bodyPr/>
          <a:lstStyle/>
          <a:p>
            <a:fld id="{BE67019E-6B59-9444-A8F8-0CFAB6B6981D}" type="slidenum">
              <a:rPr lang="en-US" smtClean="0"/>
              <a:pPr/>
              <a:t>86</a:t>
            </a:fld>
            <a:endParaRPr lang="en-US" dirty="0"/>
          </a:p>
        </p:txBody>
      </p:sp>
      <p:sp>
        <p:nvSpPr>
          <p:cNvPr id="10" name="Rounded Rectangle 9">
            <a:extLst>
              <a:ext uri="{FF2B5EF4-FFF2-40B4-BE49-F238E27FC236}">
                <a16:creationId xmlns:a16="http://schemas.microsoft.com/office/drawing/2014/main" id="{C3D176AC-ABB1-A74D-A195-A868900C5A58}"/>
              </a:ext>
            </a:extLst>
          </p:cNvPr>
          <p:cNvSpPr/>
          <p:nvPr/>
        </p:nvSpPr>
        <p:spPr>
          <a:xfrm>
            <a:off x="366962" y="3563073"/>
            <a:ext cx="8410072" cy="1695022"/>
          </a:xfrm>
          <a:prstGeom prst="roundRect">
            <a:avLst>
              <a:gd name="adj" fmla="val 3259"/>
            </a:avLst>
          </a:prstGeom>
          <a:solidFill>
            <a:srgbClr val="FE6200">
              <a:alpha val="15000"/>
            </a:srgbClr>
          </a:solidFill>
          <a:ln w="28575">
            <a:solidFill>
              <a:srgbClr val="FE6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marL="15875" lvl="1" algn="ctr">
              <a:lnSpc>
                <a:spcPct val="110000"/>
              </a:lnSpc>
              <a:spcBef>
                <a:spcPts val="0"/>
              </a:spcBef>
              <a:spcAft>
                <a:spcPts val="0"/>
              </a:spcAft>
            </a:pPr>
            <a:r>
              <a:rPr lang="en-US" sz="2350" dirty="0">
                <a:solidFill>
                  <a:schemeClr val="tx1"/>
                </a:solidFill>
                <a:latin typeface="Corbel" panose="020B0503020204020204" pitchFamily="34" charset="0"/>
              </a:rPr>
              <a:t>GenASM provides </a:t>
            </a:r>
            <a:r>
              <a:rPr lang="en-US" sz="2350" b="1" dirty="0">
                <a:solidFill>
                  <a:srgbClr val="FE6200"/>
                </a:solidFill>
                <a:latin typeface="Calibri" panose="020F0502020204030204" pitchFamily="34" charset="0"/>
                <a:cs typeface="Calibri" panose="020F0502020204030204" pitchFamily="34" charset="0"/>
              </a:rPr>
              <a:t>146 – 1458×</a:t>
            </a:r>
            <a:r>
              <a:rPr lang="en-US" sz="2350" b="1" dirty="0">
                <a:solidFill>
                  <a:srgbClr val="FE6200"/>
                </a:solidFill>
                <a:latin typeface="Corbel" panose="020B0503020204020204" pitchFamily="34" charset="0"/>
              </a:rPr>
              <a:t> </a:t>
            </a:r>
            <a:r>
              <a:rPr lang="en-US" sz="2350" dirty="0">
                <a:solidFill>
                  <a:schemeClr val="tx1"/>
                </a:solidFill>
                <a:latin typeface="Corbel" panose="020B0503020204020204" pitchFamily="34" charset="0"/>
              </a:rPr>
              <a:t>and </a:t>
            </a:r>
            <a:r>
              <a:rPr lang="en-US" sz="2350" b="1" dirty="0">
                <a:solidFill>
                  <a:srgbClr val="FE6200"/>
                </a:solidFill>
                <a:latin typeface="Calibri" panose="020F0502020204030204" pitchFamily="34" charset="0"/>
                <a:cs typeface="Calibri" panose="020F0502020204030204" pitchFamily="34" charset="0"/>
              </a:rPr>
              <a:t>627 – 12501× </a:t>
            </a:r>
            <a:r>
              <a:rPr lang="en-US" sz="2350" b="1" dirty="0">
                <a:solidFill>
                  <a:srgbClr val="FE6200"/>
                </a:solidFill>
                <a:latin typeface="Corbel" panose="020B0503020204020204" pitchFamily="34" charset="0"/>
              </a:rPr>
              <a:t>speedup, </a:t>
            </a:r>
          </a:p>
          <a:p>
            <a:pPr marL="15875" lvl="1" algn="ctr">
              <a:lnSpc>
                <a:spcPct val="110000"/>
              </a:lnSpc>
              <a:spcBef>
                <a:spcPts val="0"/>
              </a:spcBef>
              <a:spcAft>
                <a:spcPts val="0"/>
              </a:spcAft>
            </a:pPr>
            <a:r>
              <a:rPr lang="en-US" sz="2350" b="1" dirty="0">
                <a:solidFill>
                  <a:srgbClr val="FE6200"/>
                </a:solidFill>
                <a:latin typeface="Corbel" panose="020B0503020204020204" pitchFamily="34" charset="0"/>
              </a:rPr>
              <a:t>while reducing power consumption by </a:t>
            </a:r>
            <a:r>
              <a:rPr lang="en-US" sz="2350" b="1" dirty="0">
                <a:solidFill>
                  <a:srgbClr val="FE6200"/>
                </a:solidFill>
                <a:latin typeface="Calibri" panose="020F0502020204030204" pitchFamily="34" charset="0"/>
                <a:cs typeface="Calibri" panose="020F0502020204030204" pitchFamily="34" charset="0"/>
              </a:rPr>
              <a:t>548× </a:t>
            </a:r>
            <a:r>
              <a:rPr lang="en-US" sz="2350" dirty="0">
                <a:solidFill>
                  <a:schemeClr val="tx1"/>
                </a:solidFill>
                <a:latin typeface="Corbel" panose="020B0503020204020204" pitchFamily="34" charset="0"/>
              </a:rPr>
              <a:t>and </a:t>
            </a:r>
            <a:r>
              <a:rPr lang="en-US" sz="2350" b="1" dirty="0">
                <a:solidFill>
                  <a:srgbClr val="FE6200"/>
                </a:solidFill>
                <a:latin typeface="Calibri" panose="020F0502020204030204" pitchFamily="34" charset="0"/>
                <a:cs typeface="Calibri" panose="020F0502020204030204" pitchFamily="34" charset="0"/>
              </a:rPr>
              <a:t>582× </a:t>
            </a:r>
          </a:p>
          <a:p>
            <a:pPr marL="15875" lvl="1" algn="ctr">
              <a:lnSpc>
                <a:spcPct val="110000"/>
              </a:lnSpc>
              <a:spcBef>
                <a:spcPts val="0"/>
              </a:spcBef>
              <a:spcAft>
                <a:spcPts val="0"/>
              </a:spcAft>
            </a:pPr>
            <a:r>
              <a:rPr lang="en-US" sz="2350" dirty="0">
                <a:solidFill>
                  <a:schemeClr val="tx1"/>
                </a:solidFill>
                <a:latin typeface="Corbel" panose="020B0503020204020204" pitchFamily="34" charset="0"/>
              </a:rPr>
              <a:t>for 100Kbp and </a:t>
            </a:r>
            <a:r>
              <a:rPr lang="en-US" sz="2350" dirty="0">
                <a:solidFill>
                  <a:schemeClr val="tx1"/>
                </a:solidFill>
                <a:latin typeface="Calibri" panose="020F0502020204030204" pitchFamily="34" charset="0"/>
                <a:cs typeface="Calibri" panose="020F0502020204030204" pitchFamily="34" charset="0"/>
              </a:rPr>
              <a:t>1</a:t>
            </a:r>
            <a:r>
              <a:rPr lang="en-US" sz="2350" dirty="0">
                <a:solidFill>
                  <a:schemeClr val="tx1"/>
                </a:solidFill>
                <a:latin typeface="Corbel" panose="020B0503020204020204" pitchFamily="34" charset="0"/>
              </a:rPr>
              <a:t>Mbp sequences, respectively, compared to Edlib</a:t>
            </a:r>
            <a:endParaRPr lang="en-US" sz="2350" b="1" dirty="0">
              <a:solidFill>
                <a:srgbClr val="FE6200"/>
              </a:solidFill>
              <a:latin typeface="Calibri" panose="020F0502020204030204" pitchFamily="34" charset="0"/>
              <a:cs typeface="Calibri" panose="020F0502020204030204" pitchFamily="34" charset="0"/>
            </a:endParaRPr>
          </a:p>
        </p:txBody>
      </p:sp>
      <p:sp>
        <p:nvSpPr>
          <p:cNvPr id="11" name="Rounded Rectangle 10">
            <a:extLst>
              <a:ext uri="{FF2B5EF4-FFF2-40B4-BE49-F238E27FC236}">
                <a16:creationId xmlns:a16="http://schemas.microsoft.com/office/drawing/2014/main" id="{DF0DA1E2-9379-934B-8CE2-EAB0A4EDA05F}"/>
              </a:ext>
            </a:extLst>
          </p:cNvPr>
          <p:cNvSpPr/>
          <p:nvPr/>
        </p:nvSpPr>
        <p:spPr>
          <a:xfrm>
            <a:off x="366964" y="5344772"/>
            <a:ext cx="8410072" cy="1043236"/>
          </a:xfrm>
          <a:prstGeom prst="roundRect">
            <a:avLst>
              <a:gd name="adj" fmla="val 7378"/>
            </a:avLst>
          </a:prstGeom>
          <a:solidFill>
            <a:srgbClr val="FE6200">
              <a:alpha val="15000"/>
            </a:srgbClr>
          </a:solidFill>
          <a:ln w="28575">
            <a:solidFill>
              <a:srgbClr val="FE6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marL="15875" lvl="1" algn="ctr">
              <a:lnSpc>
                <a:spcPct val="110000"/>
              </a:lnSpc>
            </a:pPr>
            <a:r>
              <a:rPr lang="en-US" sz="2350" dirty="0">
                <a:solidFill>
                  <a:schemeClr val="tx1"/>
                </a:solidFill>
                <a:latin typeface="Corbel" panose="020B0503020204020204" pitchFamily="34" charset="0"/>
              </a:rPr>
              <a:t>GenASM provides </a:t>
            </a:r>
            <a:r>
              <a:rPr lang="en-US" sz="2350" b="1" dirty="0">
                <a:solidFill>
                  <a:srgbClr val="FE6200"/>
                </a:solidFill>
                <a:latin typeface="Calibri" panose="020F0502020204030204" pitchFamily="34" charset="0"/>
                <a:cs typeface="Calibri" panose="020F0502020204030204" pitchFamily="34" charset="0"/>
              </a:rPr>
              <a:t>9.3 – 400×</a:t>
            </a:r>
            <a:r>
              <a:rPr lang="en-US" sz="2350" b="1" dirty="0">
                <a:solidFill>
                  <a:srgbClr val="FE6200"/>
                </a:solidFill>
                <a:latin typeface="Corbel" panose="020B0503020204020204" pitchFamily="34" charset="0"/>
              </a:rPr>
              <a:t> speedup </a:t>
            </a:r>
            <a:r>
              <a:rPr lang="en-US" sz="2350" dirty="0">
                <a:solidFill>
                  <a:schemeClr val="tx1"/>
                </a:solidFill>
                <a:latin typeface="Corbel" panose="020B0503020204020204" pitchFamily="34" charset="0"/>
              </a:rPr>
              <a:t>over ASAP, </a:t>
            </a:r>
          </a:p>
          <a:p>
            <a:pPr marL="15875" lvl="1" algn="ctr">
              <a:lnSpc>
                <a:spcPct val="110000"/>
              </a:lnSpc>
            </a:pPr>
            <a:r>
              <a:rPr lang="en-US" sz="2350" dirty="0">
                <a:solidFill>
                  <a:schemeClr val="tx1"/>
                </a:solidFill>
                <a:latin typeface="Corbel" panose="020B0503020204020204" pitchFamily="34" charset="0"/>
              </a:rPr>
              <a:t>while consuming </a:t>
            </a:r>
            <a:r>
              <a:rPr lang="en-US" sz="2350" b="1" dirty="0">
                <a:solidFill>
                  <a:srgbClr val="FE6200"/>
                </a:solidFill>
                <a:latin typeface="Calibri" panose="020F0502020204030204" pitchFamily="34" charset="0"/>
                <a:cs typeface="Calibri" panose="020F0502020204030204" pitchFamily="34" charset="0"/>
              </a:rPr>
              <a:t>67×</a:t>
            </a:r>
            <a:r>
              <a:rPr lang="en-US" sz="2350" b="1" dirty="0">
                <a:solidFill>
                  <a:srgbClr val="FE6200"/>
                </a:solidFill>
                <a:latin typeface="Corbel" panose="020B0503020204020204" pitchFamily="34" charset="0"/>
              </a:rPr>
              <a:t> less power</a:t>
            </a:r>
            <a:endParaRPr lang="en-US" sz="2350" dirty="0">
              <a:solidFill>
                <a:schemeClr val="tx1"/>
              </a:solidFill>
              <a:latin typeface="Corbel" panose="020B0503020204020204" pitchFamily="34" charset="0"/>
            </a:endParaRPr>
          </a:p>
        </p:txBody>
      </p:sp>
      <p:cxnSp>
        <p:nvCxnSpPr>
          <p:cNvPr id="13" name="Straight Arrow Connector 12">
            <a:extLst>
              <a:ext uri="{FF2B5EF4-FFF2-40B4-BE49-F238E27FC236}">
                <a16:creationId xmlns:a16="http://schemas.microsoft.com/office/drawing/2014/main" id="{54E9AE0B-2E39-BD41-BFD8-DF74B9F60CC3}"/>
              </a:ext>
            </a:extLst>
          </p:cNvPr>
          <p:cNvCxnSpPr>
            <a:cxnSpLocks/>
          </p:cNvCxnSpPr>
          <p:nvPr/>
        </p:nvCxnSpPr>
        <p:spPr>
          <a:xfrm>
            <a:off x="1787494" y="2152055"/>
            <a:ext cx="0" cy="369269"/>
          </a:xfrm>
          <a:prstGeom prst="straightConnector1">
            <a:avLst/>
          </a:prstGeom>
          <a:ln w="254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A9CDBA74-CF55-5D46-8563-4418ED5E2D3F}"/>
              </a:ext>
            </a:extLst>
          </p:cNvPr>
          <p:cNvSpPr/>
          <p:nvPr/>
        </p:nvSpPr>
        <p:spPr>
          <a:xfrm>
            <a:off x="1420790" y="1782723"/>
            <a:ext cx="651140" cy="369332"/>
          </a:xfrm>
          <a:prstGeom prst="rect">
            <a:avLst/>
          </a:prstGeom>
        </p:spPr>
        <p:txBody>
          <a:bodyPr wrap="none">
            <a:spAutoFit/>
          </a:bodyPr>
          <a:lstStyle/>
          <a:p>
            <a:r>
              <a:rPr lang="en-US" b="1" dirty="0">
                <a:solidFill>
                  <a:srgbClr val="C00000"/>
                </a:solidFill>
                <a:latin typeface="Calibri" panose="020F0502020204030204" pitchFamily="34" charset="0"/>
                <a:cs typeface="Calibri" panose="020F0502020204030204" pitchFamily="34" charset="0"/>
              </a:rPr>
              <a:t>146×</a:t>
            </a:r>
            <a:endParaRPr lang="en-US" dirty="0">
              <a:solidFill>
                <a:srgbClr val="C00000"/>
              </a:solidFill>
            </a:endParaRPr>
          </a:p>
        </p:txBody>
      </p:sp>
      <p:cxnSp>
        <p:nvCxnSpPr>
          <p:cNvPr id="17" name="Straight Arrow Connector 16">
            <a:extLst>
              <a:ext uri="{FF2B5EF4-FFF2-40B4-BE49-F238E27FC236}">
                <a16:creationId xmlns:a16="http://schemas.microsoft.com/office/drawing/2014/main" id="{0A568736-0E9B-294C-B52D-6FA78460086E}"/>
              </a:ext>
            </a:extLst>
          </p:cNvPr>
          <p:cNvCxnSpPr>
            <a:cxnSpLocks/>
          </p:cNvCxnSpPr>
          <p:nvPr/>
        </p:nvCxnSpPr>
        <p:spPr>
          <a:xfrm>
            <a:off x="7927716" y="1964573"/>
            <a:ext cx="0" cy="521448"/>
          </a:xfrm>
          <a:prstGeom prst="straightConnector1">
            <a:avLst/>
          </a:prstGeom>
          <a:ln w="254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DC6E485A-4D3B-5D44-AF70-57C3C33F4197}"/>
              </a:ext>
            </a:extLst>
          </p:cNvPr>
          <p:cNvSpPr/>
          <p:nvPr/>
        </p:nvSpPr>
        <p:spPr>
          <a:xfrm>
            <a:off x="7365554" y="1652394"/>
            <a:ext cx="768159" cy="369332"/>
          </a:xfrm>
          <a:prstGeom prst="rect">
            <a:avLst/>
          </a:prstGeom>
        </p:spPr>
        <p:txBody>
          <a:bodyPr wrap="none">
            <a:spAutoFit/>
          </a:bodyPr>
          <a:lstStyle/>
          <a:p>
            <a:r>
              <a:rPr lang="en-US" b="1" dirty="0">
                <a:solidFill>
                  <a:srgbClr val="C00000"/>
                </a:solidFill>
                <a:latin typeface="Calibri" panose="020F0502020204030204" pitchFamily="34" charset="0"/>
                <a:cs typeface="Calibri" panose="020F0502020204030204" pitchFamily="34" charset="0"/>
              </a:rPr>
              <a:t>1458×</a:t>
            </a:r>
            <a:endParaRPr lang="en-US" dirty="0">
              <a:solidFill>
                <a:srgbClr val="C00000"/>
              </a:solidFill>
            </a:endParaRPr>
          </a:p>
        </p:txBody>
      </p:sp>
      <p:cxnSp>
        <p:nvCxnSpPr>
          <p:cNvPr id="22" name="Straight Arrow Connector 21">
            <a:extLst>
              <a:ext uri="{FF2B5EF4-FFF2-40B4-BE49-F238E27FC236}">
                <a16:creationId xmlns:a16="http://schemas.microsoft.com/office/drawing/2014/main" id="{F518B6DC-A07F-AF44-885C-CAAC0F1A2448}"/>
              </a:ext>
            </a:extLst>
          </p:cNvPr>
          <p:cNvCxnSpPr>
            <a:cxnSpLocks/>
          </p:cNvCxnSpPr>
          <p:nvPr/>
        </p:nvCxnSpPr>
        <p:spPr>
          <a:xfrm>
            <a:off x="8405559" y="1614488"/>
            <a:ext cx="0" cy="695800"/>
          </a:xfrm>
          <a:prstGeom prst="straightConnector1">
            <a:avLst/>
          </a:prstGeom>
          <a:ln w="254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5112353C-453B-B843-A1A7-38AB5B8AAD95}"/>
              </a:ext>
            </a:extLst>
          </p:cNvPr>
          <p:cNvCxnSpPr>
            <a:cxnSpLocks/>
          </p:cNvCxnSpPr>
          <p:nvPr/>
        </p:nvCxnSpPr>
        <p:spPr>
          <a:xfrm>
            <a:off x="2264246" y="1838325"/>
            <a:ext cx="0" cy="508187"/>
          </a:xfrm>
          <a:prstGeom prst="straightConnector1">
            <a:avLst/>
          </a:prstGeom>
          <a:ln w="254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B18F6AAB-07FD-8C4C-8619-B1CF0907F158}"/>
              </a:ext>
            </a:extLst>
          </p:cNvPr>
          <p:cNvSpPr/>
          <p:nvPr/>
        </p:nvSpPr>
        <p:spPr>
          <a:xfrm>
            <a:off x="1909856" y="1506292"/>
            <a:ext cx="702436" cy="369332"/>
          </a:xfrm>
          <a:prstGeom prst="rect">
            <a:avLst/>
          </a:prstGeom>
        </p:spPr>
        <p:txBody>
          <a:bodyPr wrap="square">
            <a:spAutoFit/>
          </a:bodyPr>
          <a:lstStyle/>
          <a:p>
            <a:r>
              <a:rPr lang="en-US" b="1" dirty="0">
                <a:solidFill>
                  <a:srgbClr val="C00000"/>
                </a:solidFill>
                <a:latin typeface="Calibri" panose="020F0502020204030204" pitchFamily="34" charset="0"/>
                <a:cs typeface="Calibri" panose="020F0502020204030204" pitchFamily="34" charset="0"/>
              </a:rPr>
              <a:t>627×</a:t>
            </a:r>
            <a:endParaRPr lang="en-US" dirty="0">
              <a:solidFill>
                <a:srgbClr val="C00000"/>
              </a:solidFill>
            </a:endParaRPr>
          </a:p>
        </p:txBody>
      </p:sp>
      <p:sp>
        <p:nvSpPr>
          <p:cNvPr id="34" name="Rectangle 33">
            <a:extLst>
              <a:ext uri="{FF2B5EF4-FFF2-40B4-BE49-F238E27FC236}">
                <a16:creationId xmlns:a16="http://schemas.microsoft.com/office/drawing/2014/main" id="{0061F01B-E03E-544E-91CD-2B0FA93AEECD}"/>
              </a:ext>
            </a:extLst>
          </p:cNvPr>
          <p:cNvSpPr/>
          <p:nvPr/>
        </p:nvSpPr>
        <p:spPr>
          <a:xfrm>
            <a:off x="7798661" y="1332279"/>
            <a:ext cx="885179" cy="369332"/>
          </a:xfrm>
          <a:prstGeom prst="rect">
            <a:avLst/>
          </a:prstGeom>
        </p:spPr>
        <p:txBody>
          <a:bodyPr wrap="none">
            <a:spAutoFit/>
          </a:bodyPr>
          <a:lstStyle/>
          <a:p>
            <a:r>
              <a:rPr lang="en-US" b="1" dirty="0">
                <a:solidFill>
                  <a:srgbClr val="C00000"/>
                </a:solidFill>
                <a:latin typeface="Calibri" panose="020F0502020204030204" pitchFamily="34" charset="0"/>
                <a:cs typeface="Calibri" panose="020F0502020204030204" pitchFamily="34" charset="0"/>
              </a:rPr>
              <a:t>12501×</a:t>
            </a:r>
            <a:endParaRPr lang="en-US" dirty="0">
              <a:solidFill>
                <a:srgbClr val="C00000"/>
              </a:solidFill>
            </a:endParaRPr>
          </a:p>
        </p:txBody>
      </p:sp>
      <p:sp>
        <p:nvSpPr>
          <p:cNvPr id="37" name="Rectangle 36">
            <a:extLst>
              <a:ext uri="{FF2B5EF4-FFF2-40B4-BE49-F238E27FC236}">
                <a16:creationId xmlns:a16="http://schemas.microsoft.com/office/drawing/2014/main" id="{0B6BCC69-6097-594C-A6B1-D315E6B70FEA}"/>
              </a:ext>
            </a:extLst>
          </p:cNvPr>
          <p:cNvSpPr/>
          <p:nvPr/>
        </p:nvSpPr>
        <p:spPr>
          <a:xfrm>
            <a:off x="366961" y="5350905"/>
            <a:ext cx="579005" cy="400110"/>
          </a:xfrm>
          <a:prstGeom prst="rect">
            <a:avLst/>
          </a:prstGeom>
        </p:spPr>
        <p:txBody>
          <a:bodyPr wrap="none">
            <a:spAutoFit/>
          </a:bodyPr>
          <a:lstStyle/>
          <a:p>
            <a:r>
              <a:rPr lang="en-US" sz="2000" b="1" dirty="0">
                <a:solidFill>
                  <a:srgbClr val="C00000"/>
                </a:solidFill>
                <a:latin typeface="Calibri" panose="020F0502020204030204" pitchFamily="34" charset="0"/>
                <a:cs typeface="Calibri" panose="020F0502020204030204" pitchFamily="34" charset="0"/>
              </a:rPr>
              <a:t>HW</a:t>
            </a:r>
            <a:endParaRPr lang="en-US" sz="2000" dirty="0">
              <a:solidFill>
                <a:srgbClr val="C00000"/>
              </a:solidFill>
            </a:endParaRPr>
          </a:p>
        </p:txBody>
      </p:sp>
      <p:sp>
        <p:nvSpPr>
          <p:cNvPr id="38" name="Rectangle 37">
            <a:extLst>
              <a:ext uri="{FF2B5EF4-FFF2-40B4-BE49-F238E27FC236}">
                <a16:creationId xmlns:a16="http://schemas.microsoft.com/office/drawing/2014/main" id="{ECA88008-0FBA-3D4E-9EEC-997D56A0CD2B}"/>
              </a:ext>
            </a:extLst>
          </p:cNvPr>
          <p:cNvSpPr/>
          <p:nvPr/>
        </p:nvSpPr>
        <p:spPr>
          <a:xfrm>
            <a:off x="366961" y="3565669"/>
            <a:ext cx="537070" cy="400110"/>
          </a:xfrm>
          <a:prstGeom prst="rect">
            <a:avLst/>
          </a:prstGeom>
        </p:spPr>
        <p:txBody>
          <a:bodyPr wrap="none">
            <a:spAutoFit/>
          </a:bodyPr>
          <a:lstStyle/>
          <a:p>
            <a:r>
              <a:rPr lang="en-US" sz="2000" b="1" dirty="0">
                <a:solidFill>
                  <a:srgbClr val="0070C0"/>
                </a:solidFill>
                <a:latin typeface="Calibri" panose="020F0502020204030204" pitchFamily="34" charset="0"/>
                <a:cs typeface="Calibri" panose="020F0502020204030204" pitchFamily="34" charset="0"/>
              </a:rPr>
              <a:t>SW</a:t>
            </a:r>
            <a:endParaRPr lang="en-US" sz="2000" dirty="0">
              <a:solidFill>
                <a:srgbClr val="0070C0"/>
              </a:solidFill>
            </a:endParaRPr>
          </a:p>
        </p:txBody>
      </p:sp>
    </p:spTree>
    <p:custDataLst>
      <p:tags r:id="rId1"/>
    </p:custDataLst>
    <p:extLst>
      <p:ext uri="{BB962C8B-B14F-4D97-AF65-F5344CB8AC3E}">
        <p14:creationId xmlns:p14="http://schemas.microsoft.com/office/powerpoint/2010/main" val="15176756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124DAA-CB1D-3C43-4F68-459F712D450C}"/>
              </a:ext>
            </a:extLst>
          </p:cNvPr>
          <p:cNvSpPr>
            <a:spLocks noGrp="1"/>
          </p:cNvSpPr>
          <p:nvPr>
            <p:ph type="title"/>
          </p:nvPr>
        </p:nvSpPr>
        <p:spPr/>
        <p:txBody>
          <a:bodyPr>
            <a:normAutofit fontScale="90000"/>
          </a:bodyPr>
          <a:lstStyle/>
          <a:p>
            <a:r>
              <a:rPr lang="en-US" dirty="0"/>
              <a:t>Sources of Improvement in GenASM</a:t>
            </a:r>
          </a:p>
        </p:txBody>
      </p:sp>
      <p:sp>
        <p:nvSpPr>
          <p:cNvPr id="3" name="Content Placeholder 2">
            <a:extLst>
              <a:ext uri="{FF2B5EF4-FFF2-40B4-BE49-F238E27FC236}">
                <a16:creationId xmlns:a16="http://schemas.microsoft.com/office/drawing/2014/main" id="{27DF7F06-FF5C-6F5E-4F41-CBC3C09F9095}"/>
              </a:ext>
            </a:extLst>
          </p:cNvPr>
          <p:cNvSpPr>
            <a:spLocks noGrp="1"/>
          </p:cNvSpPr>
          <p:nvPr>
            <p:ph idx="1"/>
          </p:nvPr>
        </p:nvSpPr>
        <p:spPr/>
        <p:txBody>
          <a:bodyPr>
            <a:normAutofit lnSpcReduction="10000"/>
          </a:bodyPr>
          <a:lstStyle/>
          <a:p>
            <a:pPr>
              <a:lnSpc>
                <a:spcPct val="110000"/>
              </a:lnSpc>
              <a:spcBef>
                <a:spcPts val="600"/>
              </a:spcBef>
              <a:spcAft>
                <a:spcPts val="600"/>
              </a:spcAft>
            </a:pPr>
            <a:r>
              <a:rPr lang="en-US" sz="2400" dirty="0">
                <a:solidFill>
                  <a:srgbClr val="FE6200"/>
                </a:solidFill>
              </a:rPr>
              <a:t>Very simple computations </a:t>
            </a:r>
            <a:r>
              <a:rPr lang="en-US" sz="2400" dirty="0"/>
              <a:t>GenASM performs</a:t>
            </a:r>
          </a:p>
          <a:p>
            <a:pPr>
              <a:lnSpc>
                <a:spcPct val="110000"/>
              </a:lnSpc>
              <a:spcBef>
                <a:spcPts val="600"/>
              </a:spcBef>
              <a:spcAft>
                <a:spcPts val="600"/>
              </a:spcAft>
            </a:pPr>
            <a:endParaRPr lang="en-US" sz="2400" dirty="0"/>
          </a:p>
          <a:p>
            <a:pPr>
              <a:lnSpc>
                <a:spcPct val="110000"/>
              </a:lnSpc>
              <a:spcBef>
                <a:spcPts val="600"/>
              </a:spcBef>
              <a:spcAft>
                <a:spcPts val="600"/>
              </a:spcAft>
            </a:pPr>
            <a:r>
              <a:rPr lang="en-US" sz="2400" dirty="0">
                <a:solidFill>
                  <a:srgbClr val="0070C0"/>
                </a:solidFill>
              </a:rPr>
              <a:t>Divide-and-conquer approach </a:t>
            </a:r>
            <a:r>
              <a:rPr lang="en-US" sz="2400" dirty="0"/>
              <a:t>we follow, which makes our design efficient for both short and long reads despite their different error profiles</a:t>
            </a:r>
          </a:p>
          <a:p>
            <a:pPr>
              <a:lnSpc>
                <a:spcPct val="110000"/>
              </a:lnSpc>
              <a:spcBef>
                <a:spcPts val="600"/>
              </a:spcBef>
              <a:spcAft>
                <a:spcPts val="600"/>
              </a:spcAft>
            </a:pPr>
            <a:endParaRPr lang="en-US" sz="2400" dirty="0"/>
          </a:p>
          <a:p>
            <a:pPr>
              <a:lnSpc>
                <a:spcPct val="110000"/>
              </a:lnSpc>
              <a:spcBef>
                <a:spcPts val="600"/>
              </a:spcBef>
              <a:spcAft>
                <a:spcPts val="600"/>
              </a:spcAft>
            </a:pPr>
            <a:r>
              <a:rPr lang="en-US" sz="2400" dirty="0">
                <a:solidFill>
                  <a:srgbClr val="00B050"/>
                </a:solidFill>
              </a:rPr>
              <a:t>Very high degree of parallelism </a:t>
            </a:r>
            <a:r>
              <a:rPr lang="en-US" sz="2400" dirty="0"/>
              <a:t>obtained with the help of:</a:t>
            </a:r>
          </a:p>
          <a:p>
            <a:pPr lvl="1">
              <a:lnSpc>
                <a:spcPct val="110000"/>
              </a:lnSpc>
              <a:spcBef>
                <a:spcPts val="600"/>
              </a:spcBef>
              <a:spcAft>
                <a:spcPts val="600"/>
              </a:spcAft>
            </a:pPr>
            <a:r>
              <a:rPr lang="en-US" sz="2400" dirty="0"/>
              <a:t>Specialized compute units, dedicated SRAMs for both GenASM-DC and GenASM-TB, and</a:t>
            </a:r>
          </a:p>
          <a:p>
            <a:pPr lvl="1">
              <a:lnSpc>
                <a:spcPct val="110000"/>
              </a:lnSpc>
              <a:spcBef>
                <a:spcPts val="600"/>
              </a:spcBef>
              <a:spcAft>
                <a:spcPts val="600"/>
              </a:spcAft>
            </a:pPr>
            <a:r>
              <a:rPr lang="en-US" sz="2400" dirty="0"/>
              <a:t>Vault-level parallelism provided by processing in the logic layer of 3D-stacked memory</a:t>
            </a:r>
          </a:p>
        </p:txBody>
      </p:sp>
      <p:sp>
        <p:nvSpPr>
          <p:cNvPr id="4" name="Slide Number Placeholder 3">
            <a:extLst>
              <a:ext uri="{FF2B5EF4-FFF2-40B4-BE49-F238E27FC236}">
                <a16:creationId xmlns:a16="http://schemas.microsoft.com/office/drawing/2014/main" id="{1B1FF7BE-C5AC-BE88-40A2-5A41EED44360}"/>
              </a:ext>
            </a:extLst>
          </p:cNvPr>
          <p:cNvSpPr>
            <a:spLocks noGrp="1"/>
          </p:cNvSpPr>
          <p:nvPr>
            <p:ph type="sldNum" sz="quarter" idx="10"/>
          </p:nvPr>
        </p:nvSpPr>
        <p:spPr/>
        <p:txBody>
          <a:bodyPr/>
          <a:lstStyle/>
          <a:p>
            <a:fld id="{BE67019E-6B59-9444-A8F8-0CFAB6B6981D}" type="slidenum">
              <a:rPr lang="en-US" smtClean="0"/>
              <a:pPr/>
              <a:t>87</a:t>
            </a:fld>
            <a:endParaRPr lang="en-US" dirty="0"/>
          </a:p>
        </p:txBody>
      </p:sp>
    </p:spTree>
    <p:extLst>
      <p:ext uri="{BB962C8B-B14F-4D97-AF65-F5344CB8AC3E}">
        <p14:creationId xmlns:p14="http://schemas.microsoft.com/office/powerpoint/2010/main" val="11210761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CE3E9A-BB67-D64D-B9CD-3F955BC2F713}"/>
              </a:ext>
            </a:extLst>
          </p:cNvPr>
          <p:cNvSpPr>
            <a:spLocks noGrp="1"/>
          </p:cNvSpPr>
          <p:nvPr>
            <p:ph type="title"/>
          </p:nvPr>
        </p:nvSpPr>
        <p:spPr/>
        <p:txBody>
          <a:bodyPr/>
          <a:lstStyle/>
          <a:p>
            <a:r>
              <a:rPr lang="en-US" dirty="0">
                <a:solidFill>
                  <a:schemeClr val="accent1"/>
                </a:solidFill>
              </a:rPr>
              <a:t>Backup Slides</a:t>
            </a:r>
            <a:br>
              <a:rPr lang="en-US" dirty="0">
                <a:solidFill>
                  <a:schemeClr val="accent1"/>
                </a:solidFill>
              </a:rPr>
            </a:br>
            <a:r>
              <a:rPr lang="en-US" sz="4000" dirty="0">
                <a:solidFill>
                  <a:schemeClr val="accent1"/>
                </a:solidFill>
              </a:rPr>
              <a:t>(</a:t>
            </a:r>
            <a:r>
              <a:rPr lang="en-US" sz="4000" dirty="0" err="1">
                <a:solidFill>
                  <a:schemeClr val="accent1"/>
                </a:solidFill>
              </a:rPr>
              <a:t>SeGraM</a:t>
            </a:r>
            <a:r>
              <a:rPr lang="en-US" sz="4000" dirty="0">
                <a:solidFill>
                  <a:schemeClr val="accent1"/>
                </a:solidFill>
              </a:rPr>
              <a:t>)</a:t>
            </a:r>
          </a:p>
        </p:txBody>
      </p:sp>
    </p:spTree>
    <p:extLst>
      <p:ext uri="{BB962C8B-B14F-4D97-AF65-F5344CB8AC3E}">
        <p14:creationId xmlns:p14="http://schemas.microsoft.com/office/powerpoint/2010/main" val="67663552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696"/>
        <p:cNvGrpSpPr/>
        <p:nvPr/>
      </p:nvGrpSpPr>
      <p:grpSpPr>
        <a:xfrm>
          <a:off x="0" y="0"/>
          <a:ext cx="0" cy="0"/>
          <a:chOff x="0" y="0"/>
          <a:chExt cx="0" cy="0"/>
        </a:xfrm>
      </p:grpSpPr>
      <p:sp>
        <p:nvSpPr>
          <p:cNvPr id="3" name="Title 2">
            <a:extLst>
              <a:ext uri="{FF2B5EF4-FFF2-40B4-BE49-F238E27FC236}">
                <a16:creationId xmlns:a16="http://schemas.microsoft.com/office/drawing/2014/main" id="{AD59D520-5920-AB4E-A3ED-7922AA4BC1C3}"/>
              </a:ext>
            </a:extLst>
          </p:cNvPr>
          <p:cNvSpPr>
            <a:spLocks noGrp="1"/>
          </p:cNvSpPr>
          <p:nvPr>
            <p:ph type="title"/>
          </p:nvPr>
        </p:nvSpPr>
        <p:spPr/>
        <p:txBody>
          <a:bodyPr>
            <a:normAutofit fontScale="90000"/>
          </a:bodyPr>
          <a:lstStyle/>
          <a:p>
            <a:r>
              <a:rPr lang="en-US" dirty="0" err="1"/>
              <a:t>SeGraM</a:t>
            </a:r>
            <a:r>
              <a:rPr lang="en-US" dirty="0"/>
              <a:t> – Graph Structure</a:t>
            </a:r>
          </a:p>
        </p:txBody>
      </p:sp>
      <p:sp>
        <p:nvSpPr>
          <p:cNvPr id="4" name="Slide Number Placeholder 3">
            <a:extLst>
              <a:ext uri="{FF2B5EF4-FFF2-40B4-BE49-F238E27FC236}">
                <a16:creationId xmlns:a16="http://schemas.microsoft.com/office/drawing/2014/main" id="{70869F66-9577-FF48-A7F7-63DD640C9C85}"/>
              </a:ext>
            </a:extLst>
          </p:cNvPr>
          <p:cNvSpPr>
            <a:spLocks noGrp="1"/>
          </p:cNvSpPr>
          <p:nvPr>
            <p:ph type="sldNum" sz="quarter" idx="10"/>
          </p:nvPr>
        </p:nvSpPr>
        <p:spPr/>
        <p:txBody>
          <a:bodyPr/>
          <a:lstStyle/>
          <a:p>
            <a:fld id="{BE67019E-6B59-9444-A8F8-0CFAB6B6981D}" type="slidenum">
              <a:rPr lang="en-US" smtClean="0"/>
              <a:pPr/>
              <a:t>89</a:t>
            </a:fld>
            <a:endParaRPr lang="en-US" dirty="0"/>
          </a:p>
        </p:txBody>
      </p:sp>
      <p:pic>
        <p:nvPicPr>
          <p:cNvPr id="5" name="Picture 4" descr="Diagram&#10;&#10;Description automatically generated with medium confidence">
            <a:extLst>
              <a:ext uri="{FF2B5EF4-FFF2-40B4-BE49-F238E27FC236}">
                <a16:creationId xmlns:a16="http://schemas.microsoft.com/office/drawing/2014/main" id="{C39966B8-8621-C224-DBE5-A11F99F687E5}"/>
              </a:ext>
            </a:extLst>
          </p:cNvPr>
          <p:cNvPicPr>
            <a:picLocks noChangeAspect="1"/>
          </p:cNvPicPr>
          <p:nvPr/>
        </p:nvPicPr>
        <p:blipFill>
          <a:blip r:embed="rId3"/>
          <a:stretch>
            <a:fillRect/>
          </a:stretch>
        </p:blipFill>
        <p:spPr>
          <a:xfrm>
            <a:off x="0" y="1978092"/>
            <a:ext cx="9144000" cy="2901815"/>
          </a:xfrm>
          <a:prstGeom prst="rect">
            <a:avLst/>
          </a:prstGeom>
        </p:spPr>
      </p:pic>
    </p:spTree>
    <p:extLst>
      <p:ext uri="{BB962C8B-B14F-4D97-AF65-F5344CB8AC3E}">
        <p14:creationId xmlns:p14="http://schemas.microsoft.com/office/powerpoint/2010/main" val="41789325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30759B-D161-4544-8BC6-B67ADA57AC93}"/>
              </a:ext>
            </a:extLst>
          </p:cNvPr>
          <p:cNvSpPr>
            <a:spLocks noGrp="1"/>
          </p:cNvSpPr>
          <p:nvPr>
            <p:ph type="title"/>
          </p:nvPr>
        </p:nvSpPr>
        <p:spPr/>
        <p:txBody>
          <a:bodyPr>
            <a:noAutofit/>
          </a:bodyPr>
          <a:lstStyle/>
          <a:p>
            <a:r>
              <a:rPr lang="en-US" sz="4000" dirty="0"/>
              <a:t>Nanopore Sequencing &amp; Tools </a:t>
            </a:r>
            <a:r>
              <a:rPr lang="en-US" sz="3500" dirty="0"/>
              <a:t>[</a:t>
            </a:r>
            <a:r>
              <a:rPr lang="en-US" sz="3500" dirty="0" err="1"/>
              <a:t>BiB</a:t>
            </a:r>
            <a:r>
              <a:rPr lang="en-US" sz="3500" dirty="0"/>
              <a:t> </a:t>
            </a:r>
            <a:r>
              <a:rPr lang="en-US" sz="3500" dirty="0">
                <a:latin typeface="Calibri" panose="020F0502020204030204" pitchFamily="34" charset="0"/>
              </a:rPr>
              <a:t>2018</a:t>
            </a:r>
            <a:r>
              <a:rPr lang="en-US" sz="3500" dirty="0"/>
              <a:t>]</a:t>
            </a:r>
          </a:p>
        </p:txBody>
      </p:sp>
      <p:sp>
        <p:nvSpPr>
          <p:cNvPr id="4" name="Slide Number Placeholder 3">
            <a:extLst>
              <a:ext uri="{FF2B5EF4-FFF2-40B4-BE49-F238E27FC236}">
                <a16:creationId xmlns:a16="http://schemas.microsoft.com/office/drawing/2014/main" id="{A7A2E417-4A81-0449-A647-F906A7B2D0DE}"/>
              </a:ext>
            </a:extLst>
          </p:cNvPr>
          <p:cNvSpPr>
            <a:spLocks noGrp="1"/>
          </p:cNvSpPr>
          <p:nvPr>
            <p:ph type="sldNum" sz="quarter" idx="10"/>
          </p:nvPr>
        </p:nvSpPr>
        <p:spPr/>
        <p:txBody>
          <a:bodyPr/>
          <a:lstStyle/>
          <a:p>
            <a:fld id="{BE67019E-6B59-9444-A8F8-0CFAB6B6981D}" type="slidenum">
              <a:rPr lang="en-US" smtClean="0"/>
              <a:pPr/>
              <a:t>9</a:t>
            </a:fld>
            <a:endParaRPr lang="en-US" dirty="0"/>
          </a:p>
        </p:txBody>
      </p:sp>
      <p:sp>
        <p:nvSpPr>
          <p:cNvPr id="5" name="TextBox 4">
            <a:extLst>
              <a:ext uri="{FF2B5EF4-FFF2-40B4-BE49-F238E27FC236}">
                <a16:creationId xmlns:a16="http://schemas.microsoft.com/office/drawing/2014/main" id="{C6CD8DFD-D135-5740-9831-DAA68423FB22}"/>
              </a:ext>
            </a:extLst>
          </p:cNvPr>
          <p:cNvSpPr txBox="1"/>
          <p:nvPr/>
        </p:nvSpPr>
        <p:spPr>
          <a:xfrm>
            <a:off x="366962" y="1166853"/>
            <a:ext cx="8410073" cy="1914370"/>
          </a:xfrm>
          <a:prstGeom prst="rect">
            <a:avLst/>
          </a:prstGeom>
          <a:noFill/>
        </p:spPr>
        <p:txBody>
          <a:bodyPr wrap="square" rtlCol="0">
            <a:spAutoFit/>
          </a:bodyPr>
          <a:lstStyle/>
          <a:p>
            <a:pPr>
              <a:lnSpc>
                <a:spcPct val="120000"/>
              </a:lnSpc>
            </a:pPr>
            <a:r>
              <a:rPr lang="en-US" sz="2000" u="sng" dirty="0">
                <a:latin typeface="Corbel" panose="020B0503020204020204" pitchFamily="34" charset="0"/>
                <a:cs typeface="Calibri" panose="020F0502020204030204" pitchFamily="34" charset="0"/>
              </a:rPr>
              <a:t>Damla Senol Cali</a:t>
            </a:r>
            <a:r>
              <a:rPr lang="en-US" sz="2000" dirty="0">
                <a:latin typeface="Corbel" panose="020B0503020204020204" pitchFamily="34" charset="0"/>
                <a:cs typeface="Calibri" panose="020F0502020204030204" pitchFamily="34" charset="0"/>
              </a:rPr>
              <a:t>, Jeremie S. Kim, Saugata Ghose, Can Alkan, and Onur Mutlu, </a:t>
            </a:r>
          </a:p>
          <a:p>
            <a:pPr>
              <a:lnSpc>
                <a:spcPct val="120000"/>
              </a:lnSpc>
            </a:pPr>
            <a:r>
              <a:rPr lang="en-US" sz="2000" b="1" dirty="0">
                <a:solidFill>
                  <a:srgbClr val="0070C0"/>
                </a:solidFill>
                <a:latin typeface="Corbel" panose="020B0503020204020204" pitchFamily="34" charset="0"/>
                <a:cs typeface="Calibri" panose="020F0502020204030204" pitchFamily="34" charset="0"/>
                <a:hlinkClick r:id="rId3">
                  <a:extLst>
                    <a:ext uri="{A12FA001-AC4F-418D-AE19-62706E023703}">
                      <ahyp:hlinkClr xmlns:ahyp="http://schemas.microsoft.com/office/drawing/2018/hyperlinkcolor" val="tx"/>
                    </a:ext>
                  </a:extLst>
                </a:hlinkClick>
              </a:rPr>
              <a:t>"Nanopore Sequencing Technology and Tools for Genome Assembly: Computational Analysis of the Current State, Bottlenecks and Future Directions"</a:t>
            </a:r>
            <a:r>
              <a:rPr lang="en-US" sz="2000" dirty="0">
                <a:solidFill>
                  <a:srgbClr val="0070C0"/>
                </a:solidFill>
                <a:latin typeface="Corbel" panose="020B0503020204020204" pitchFamily="34" charset="0"/>
                <a:cs typeface="Calibri" panose="020F0502020204030204" pitchFamily="34" charset="0"/>
                <a:hlinkClick r:id="rId3">
                  <a:extLst>
                    <a:ext uri="{A12FA001-AC4F-418D-AE19-62706E023703}">
                      <ahyp:hlinkClr xmlns:ahyp="http://schemas.microsoft.com/office/drawing/2018/hyperlinkcolor" val="tx"/>
                    </a:ext>
                  </a:extLst>
                </a:hlinkClick>
              </a:rPr>
              <a:t> </a:t>
            </a:r>
            <a:endParaRPr lang="en-US" sz="2000" dirty="0">
              <a:solidFill>
                <a:srgbClr val="0070C0"/>
              </a:solidFill>
              <a:latin typeface="Corbel" panose="020B0503020204020204" pitchFamily="34" charset="0"/>
              <a:cs typeface="Calibri" panose="020F0502020204030204" pitchFamily="34" charset="0"/>
            </a:endParaRPr>
          </a:p>
          <a:p>
            <a:pPr>
              <a:lnSpc>
                <a:spcPct val="120000"/>
              </a:lnSpc>
            </a:pPr>
            <a:r>
              <a:rPr lang="en-US" sz="2000" i="1" dirty="0">
                <a:latin typeface="Corbel" panose="020B0503020204020204" pitchFamily="34" charset="0"/>
                <a:cs typeface="Calibri" panose="020F0502020204030204" pitchFamily="34" charset="0"/>
              </a:rPr>
              <a:t>Briefings in Bioinformatics, </a:t>
            </a:r>
            <a:r>
              <a:rPr lang="en-US" sz="2000" dirty="0">
                <a:latin typeface="Corbel" panose="020B0503020204020204" pitchFamily="34" charset="0"/>
                <a:cs typeface="Calibri" panose="020F0502020204030204" pitchFamily="34" charset="0"/>
              </a:rPr>
              <a:t>April</a:t>
            </a:r>
            <a:r>
              <a:rPr lang="en-US" sz="2000" i="1" dirty="0">
                <a:latin typeface="Corbel" panose="020B050302020402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2018</a:t>
            </a:r>
            <a:r>
              <a:rPr lang="en-US" sz="2000" dirty="0">
                <a:latin typeface="Corbel" panose="020B0503020204020204" pitchFamily="34" charset="0"/>
                <a:cs typeface="Calibri" panose="020F0502020204030204" pitchFamily="34" charset="0"/>
              </a:rPr>
              <a:t>.</a:t>
            </a:r>
            <a:endParaRPr lang="en-US" sz="2000" i="1" dirty="0">
              <a:latin typeface="Corbel" panose="020B0503020204020204" pitchFamily="34" charset="0"/>
              <a:cs typeface="Calibri" panose="020F0502020204030204" pitchFamily="34" charset="0"/>
            </a:endParaRPr>
          </a:p>
        </p:txBody>
      </p:sp>
      <p:pic>
        <p:nvPicPr>
          <p:cNvPr id="6" name="Picture 5">
            <a:extLst>
              <a:ext uri="{FF2B5EF4-FFF2-40B4-BE49-F238E27FC236}">
                <a16:creationId xmlns:a16="http://schemas.microsoft.com/office/drawing/2014/main" id="{AE872A3D-C896-AB4E-B9DA-689299FD327B}"/>
              </a:ext>
            </a:extLst>
          </p:cNvPr>
          <p:cNvPicPr>
            <a:picLocks noChangeAspect="1"/>
          </p:cNvPicPr>
          <p:nvPr/>
        </p:nvPicPr>
        <p:blipFill rotWithShape="1">
          <a:blip r:embed="rId4"/>
          <a:srcRect r="1250"/>
          <a:stretch/>
        </p:blipFill>
        <p:spPr>
          <a:xfrm>
            <a:off x="724533" y="3632200"/>
            <a:ext cx="7694930" cy="2714012"/>
          </a:xfrm>
          <a:prstGeom prst="rect">
            <a:avLst/>
          </a:prstGeom>
        </p:spPr>
      </p:pic>
    </p:spTree>
    <p:extLst>
      <p:ext uri="{BB962C8B-B14F-4D97-AF65-F5344CB8AC3E}">
        <p14:creationId xmlns:p14="http://schemas.microsoft.com/office/powerpoint/2010/main" val="269369649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696"/>
        <p:cNvGrpSpPr/>
        <p:nvPr/>
      </p:nvGrpSpPr>
      <p:grpSpPr>
        <a:xfrm>
          <a:off x="0" y="0"/>
          <a:ext cx="0" cy="0"/>
          <a:chOff x="0" y="0"/>
          <a:chExt cx="0" cy="0"/>
        </a:xfrm>
      </p:grpSpPr>
      <p:sp>
        <p:nvSpPr>
          <p:cNvPr id="3" name="Title 2">
            <a:extLst>
              <a:ext uri="{FF2B5EF4-FFF2-40B4-BE49-F238E27FC236}">
                <a16:creationId xmlns:a16="http://schemas.microsoft.com/office/drawing/2014/main" id="{AD59D520-5920-AB4E-A3ED-7922AA4BC1C3}"/>
              </a:ext>
            </a:extLst>
          </p:cNvPr>
          <p:cNvSpPr>
            <a:spLocks noGrp="1"/>
          </p:cNvSpPr>
          <p:nvPr>
            <p:ph type="title"/>
          </p:nvPr>
        </p:nvSpPr>
        <p:spPr/>
        <p:txBody>
          <a:bodyPr>
            <a:normAutofit fontScale="90000"/>
          </a:bodyPr>
          <a:lstStyle/>
          <a:p>
            <a:r>
              <a:rPr lang="en-US" dirty="0" err="1"/>
              <a:t>SeGraM</a:t>
            </a:r>
            <a:r>
              <a:rPr lang="en-US" dirty="0"/>
              <a:t> – Index Structure</a:t>
            </a:r>
          </a:p>
        </p:txBody>
      </p:sp>
      <p:sp>
        <p:nvSpPr>
          <p:cNvPr id="4" name="Slide Number Placeholder 3">
            <a:extLst>
              <a:ext uri="{FF2B5EF4-FFF2-40B4-BE49-F238E27FC236}">
                <a16:creationId xmlns:a16="http://schemas.microsoft.com/office/drawing/2014/main" id="{70869F66-9577-FF48-A7F7-63DD640C9C85}"/>
              </a:ext>
            </a:extLst>
          </p:cNvPr>
          <p:cNvSpPr>
            <a:spLocks noGrp="1"/>
          </p:cNvSpPr>
          <p:nvPr>
            <p:ph type="sldNum" sz="quarter" idx="10"/>
          </p:nvPr>
        </p:nvSpPr>
        <p:spPr/>
        <p:txBody>
          <a:bodyPr/>
          <a:lstStyle/>
          <a:p>
            <a:fld id="{BE67019E-6B59-9444-A8F8-0CFAB6B6981D}" type="slidenum">
              <a:rPr lang="en-US" smtClean="0"/>
              <a:pPr/>
              <a:t>90</a:t>
            </a:fld>
            <a:endParaRPr lang="en-US" dirty="0"/>
          </a:p>
        </p:txBody>
      </p:sp>
      <p:pic>
        <p:nvPicPr>
          <p:cNvPr id="6" name="Picture 5" descr="Graphical user interface, text, application&#10;&#10;Description automatically generated">
            <a:extLst>
              <a:ext uri="{FF2B5EF4-FFF2-40B4-BE49-F238E27FC236}">
                <a16:creationId xmlns:a16="http://schemas.microsoft.com/office/drawing/2014/main" id="{F66DA6E0-75E6-B8FE-FA4C-803E1AFF587C}"/>
              </a:ext>
            </a:extLst>
          </p:cNvPr>
          <p:cNvPicPr>
            <a:picLocks noChangeAspect="1"/>
          </p:cNvPicPr>
          <p:nvPr/>
        </p:nvPicPr>
        <p:blipFill>
          <a:blip r:embed="rId3"/>
          <a:stretch>
            <a:fillRect/>
          </a:stretch>
        </p:blipFill>
        <p:spPr>
          <a:xfrm>
            <a:off x="0" y="2343780"/>
            <a:ext cx="9144000" cy="2170440"/>
          </a:xfrm>
          <a:prstGeom prst="rect">
            <a:avLst/>
          </a:prstGeom>
        </p:spPr>
      </p:pic>
    </p:spTree>
    <p:extLst>
      <p:ext uri="{BB962C8B-B14F-4D97-AF65-F5344CB8AC3E}">
        <p14:creationId xmlns:p14="http://schemas.microsoft.com/office/powerpoint/2010/main" val="222036506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8C29F6-D40A-494F-B8EB-3B90067676CA}"/>
              </a:ext>
            </a:extLst>
          </p:cNvPr>
          <p:cNvSpPr>
            <a:spLocks noGrp="1"/>
          </p:cNvSpPr>
          <p:nvPr>
            <p:ph type="title"/>
          </p:nvPr>
        </p:nvSpPr>
        <p:spPr/>
        <p:txBody>
          <a:bodyPr>
            <a:normAutofit fontScale="90000"/>
          </a:bodyPr>
          <a:lstStyle/>
          <a:p>
            <a:r>
              <a:rPr lang="en-US" dirty="0"/>
              <a:t>SeGraM – Selection of #Buckets</a:t>
            </a:r>
          </a:p>
        </p:txBody>
      </p:sp>
      <p:sp>
        <p:nvSpPr>
          <p:cNvPr id="4" name="Slide Number Placeholder 3">
            <a:extLst>
              <a:ext uri="{FF2B5EF4-FFF2-40B4-BE49-F238E27FC236}">
                <a16:creationId xmlns:a16="http://schemas.microsoft.com/office/drawing/2014/main" id="{4F7D2891-8EC2-4A77-AC58-62D5EE6C11BE}"/>
              </a:ext>
            </a:extLst>
          </p:cNvPr>
          <p:cNvSpPr>
            <a:spLocks noGrp="1"/>
          </p:cNvSpPr>
          <p:nvPr>
            <p:ph type="sldNum" sz="quarter" idx="10"/>
          </p:nvPr>
        </p:nvSpPr>
        <p:spPr/>
        <p:txBody>
          <a:bodyPr/>
          <a:lstStyle/>
          <a:p>
            <a:fld id="{BE67019E-6B59-9444-A8F8-0CFAB6B6981D}" type="slidenum">
              <a:rPr lang="en-US" smtClean="0"/>
              <a:pPr/>
              <a:t>91</a:t>
            </a:fld>
            <a:endParaRPr lang="en-US" dirty="0"/>
          </a:p>
        </p:txBody>
      </p:sp>
      <p:pic>
        <p:nvPicPr>
          <p:cNvPr id="5" name="Picture 4" descr="Chart, line chart&#10;&#10;Description automatically generated">
            <a:extLst>
              <a:ext uri="{FF2B5EF4-FFF2-40B4-BE49-F238E27FC236}">
                <a16:creationId xmlns:a16="http://schemas.microsoft.com/office/drawing/2014/main" id="{D968F60D-81B7-F205-EE1F-87B6D8423879}"/>
              </a:ext>
            </a:extLst>
          </p:cNvPr>
          <p:cNvPicPr>
            <a:picLocks noChangeAspect="1"/>
          </p:cNvPicPr>
          <p:nvPr/>
        </p:nvPicPr>
        <p:blipFill>
          <a:blip r:embed="rId2"/>
          <a:stretch>
            <a:fillRect/>
          </a:stretch>
        </p:blipFill>
        <p:spPr>
          <a:xfrm>
            <a:off x="445157" y="1913200"/>
            <a:ext cx="8253687" cy="3633484"/>
          </a:xfrm>
          <a:prstGeom prst="rect">
            <a:avLst/>
          </a:prstGeom>
        </p:spPr>
      </p:pic>
    </p:spTree>
    <p:extLst>
      <p:ext uri="{BB962C8B-B14F-4D97-AF65-F5344CB8AC3E}">
        <p14:creationId xmlns:p14="http://schemas.microsoft.com/office/powerpoint/2010/main" val="312130760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696"/>
        <p:cNvGrpSpPr/>
        <p:nvPr/>
      </p:nvGrpSpPr>
      <p:grpSpPr>
        <a:xfrm>
          <a:off x="0" y="0"/>
          <a:ext cx="0" cy="0"/>
          <a:chOff x="0" y="0"/>
          <a:chExt cx="0" cy="0"/>
        </a:xfrm>
      </p:grpSpPr>
      <p:sp>
        <p:nvSpPr>
          <p:cNvPr id="3" name="Title 2">
            <a:extLst>
              <a:ext uri="{FF2B5EF4-FFF2-40B4-BE49-F238E27FC236}">
                <a16:creationId xmlns:a16="http://schemas.microsoft.com/office/drawing/2014/main" id="{AD59D520-5920-AB4E-A3ED-7922AA4BC1C3}"/>
              </a:ext>
            </a:extLst>
          </p:cNvPr>
          <p:cNvSpPr>
            <a:spLocks noGrp="1"/>
          </p:cNvSpPr>
          <p:nvPr>
            <p:ph type="title"/>
          </p:nvPr>
        </p:nvSpPr>
        <p:spPr/>
        <p:txBody>
          <a:bodyPr>
            <a:normAutofit fontScale="90000"/>
          </a:bodyPr>
          <a:lstStyle/>
          <a:p>
            <a:r>
              <a:rPr lang="en-US" dirty="0"/>
              <a:t>Minimizers</a:t>
            </a:r>
          </a:p>
        </p:txBody>
      </p:sp>
      <p:sp>
        <p:nvSpPr>
          <p:cNvPr id="4" name="Slide Number Placeholder 3">
            <a:extLst>
              <a:ext uri="{FF2B5EF4-FFF2-40B4-BE49-F238E27FC236}">
                <a16:creationId xmlns:a16="http://schemas.microsoft.com/office/drawing/2014/main" id="{70869F66-9577-FF48-A7F7-63DD640C9C85}"/>
              </a:ext>
            </a:extLst>
          </p:cNvPr>
          <p:cNvSpPr>
            <a:spLocks noGrp="1"/>
          </p:cNvSpPr>
          <p:nvPr>
            <p:ph type="sldNum" sz="quarter" idx="10"/>
          </p:nvPr>
        </p:nvSpPr>
        <p:spPr/>
        <p:txBody>
          <a:bodyPr/>
          <a:lstStyle/>
          <a:p>
            <a:fld id="{BE67019E-6B59-9444-A8F8-0CFAB6B6981D}" type="slidenum">
              <a:rPr lang="en-US" smtClean="0"/>
              <a:pPr/>
              <a:t>92</a:t>
            </a:fld>
            <a:endParaRPr lang="en-US" dirty="0"/>
          </a:p>
        </p:txBody>
      </p:sp>
      <p:pic>
        <p:nvPicPr>
          <p:cNvPr id="5" name="Picture 4" descr="Table&#10;&#10;Description automatically generated">
            <a:extLst>
              <a:ext uri="{FF2B5EF4-FFF2-40B4-BE49-F238E27FC236}">
                <a16:creationId xmlns:a16="http://schemas.microsoft.com/office/drawing/2014/main" id="{0D2C8073-4519-7B8B-3643-3F37D66E8D13}"/>
              </a:ext>
            </a:extLst>
          </p:cNvPr>
          <p:cNvPicPr>
            <a:picLocks noChangeAspect="1"/>
          </p:cNvPicPr>
          <p:nvPr/>
        </p:nvPicPr>
        <p:blipFill rotWithShape="1">
          <a:blip r:embed="rId3"/>
          <a:srcRect l="17282"/>
          <a:stretch/>
        </p:blipFill>
        <p:spPr>
          <a:xfrm>
            <a:off x="366964" y="2501737"/>
            <a:ext cx="8410073" cy="2664754"/>
          </a:xfrm>
          <a:prstGeom prst="rect">
            <a:avLst/>
          </a:prstGeom>
        </p:spPr>
      </p:pic>
    </p:spTree>
    <p:extLst>
      <p:ext uri="{BB962C8B-B14F-4D97-AF65-F5344CB8AC3E}">
        <p14:creationId xmlns:p14="http://schemas.microsoft.com/office/powerpoint/2010/main" val="109627460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61D08C-6B09-4387-8DF3-4F04F7306932}"/>
              </a:ext>
            </a:extLst>
          </p:cNvPr>
          <p:cNvSpPr>
            <a:spLocks noGrp="1"/>
          </p:cNvSpPr>
          <p:nvPr>
            <p:ph type="title"/>
          </p:nvPr>
        </p:nvSpPr>
        <p:spPr/>
        <p:txBody>
          <a:bodyPr>
            <a:normAutofit fontScale="90000"/>
          </a:bodyPr>
          <a:lstStyle/>
          <a:p>
            <a:r>
              <a:rPr lang="en-US" dirty="0"/>
              <a:t>MinSeed – Region Calculation</a:t>
            </a:r>
          </a:p>
        </p:txBody>
      </p:sp>
      <p:sp>
        <p:nvSpPr>
          <p:cNvPr id="4" name="Slide Number Placeholder 3">
            <a:extLst>
              <a:ext uri="{FF2B5EF4-FFF2-40B4-BE49-F238E27FC236}">
                <a16:creationId xmlns:a16="http://schemas.microsoft.com/office/drawing/2014/main" id="{2E7199B1-DF32-415E-8154-EF0897C27C0F}"/>
              </a:ext>
            </a:extLst>
          </p:cNvPr>
          <p:cNvSpPr>
            <a:spLocks noGrp="1"/>
          </p:cNvSpPr>
          <p:nvPr>
            <p:ph type="sldNum" sz="quarter" idx="10"/>
          </p:nvPr>
        </p:nvSpPr>
        <p:spPr/>
        <p:txBody>
          <a:bodyPr/>
          <a:lstStyle/>
          <a:p>
            <a:fld id="{BE67019E-6B59-9444-A8F8-0CFAB6B6981D}" type="slidenum">
              <a:rPr lang="en-US" smtClean="0"/>
              <a:pPr/>
              <a:t>93</a:t>
            </a:fld>
            <a:endParaRPr lang="en-US" dirty="0"/>
          </a:p>
        </p:txBody>
      </p:sp>
      <p:pic>
        <p:nvPicPr>
          <p:cNvPr id="6" name="Picture 5" descr="Graphical user interface, application&#10;&#10;Description automatically generated">
            <a:extLst>
              <a:ext uri="{FF2B5EF4-FFF2-40B4-BE49-F238E27FC236}">
                <a16:creationId xmlns:a16="http://schemas.microsoft.com/office/drawing/2014/main" id="{0E8D3599-89C9-165C-3D75-264D05A72BC3}"/>
              </a:ext>
            </a:extLst>
          </p:cNvPr>
          <p:cNvPicPr>
            <a:picLocks noChangeAspect="1"/>
          </p:cNvPicPr>
          <p:nvPr/>
        </p:nvPicPr>
        <p:blipFill>
          <a:blip r:embed="rId2"/>
          <a:stretch>
            <a:fillRect/>
          </a:stretch>
        </p:blipFill>
        <p:spPr>
          <a:xfrm>
            <a:off x="0" y="2051664"/>
            <a:ext cx="9144000" cy="3240811"/>
          </a:xfrm>
          <a:prstGeom prst="rect">
            <a:avLst/>
          </a:prstGeom>
        </p:spPr>
      </p:pic>
    </p:spTree>
    <p:extLst>
      <p:ext uri="{BB962C8B-B14F-4D97-AF65-F5344CB8AC3E}">
        <p14:creationId xmlns:p14="http://schemas.microsoft.com/office/powerpoint/2010/main" val="274509798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0F00A8-5381-A34A-9062-A2E43ECC9534}"/>
              </a:ext>
            </a:extLst>
          </p:cNvPr>
          <p:cNvSpPr>
            <a:spLocks noGrp="1"/>
          </p:cNvSpPr>
          <p:nvPr>
            <p:ph type="title"/>
          </p:nvPr>
        </p:nvSpPr>
        <p:spPr/>
        <p:txBody>
          <a:bodyPr>
            <a:normAutofit fontScale="90000"/>
          </a:bodyPr>
          <a:lstStyle/>
          <a:p>
            <a:r>
              <a:rPr lang="en-US" dirty="0"/>
              <a:t>BitAlign Algorithm</a:t>
            </a:r>
          </a:p>
        </p:txBody>
      </p:sp>
      <p:sp>
        <p:nvSpPr>
          <p:cNvPr id="4" name="Slide Number Placeholder 3">
            <a:extLst>
              <a:ext uri="{FF2B5EF4-FFF2-40B4-BE49-F238E27FC236}">
                <a16:creationId xmlns:a16="http://schemas.microsoft.com/office/drawing/2014/main" id="{089D3516-DD8B-084D-9E82-DB59EC8E6AAF}"/>
              </a:ext>
            </a:extLst>
          </p:cNvPr>
          <p:cNvSpPr>
            <a:spLocks noGrp="1"/>
          </p:cNvSpPr>
          <p:nvPr>
            <p:ph type="sldNum" sz="quarter" idx="10"/>
          </p:nvPr>
        </p:nvSpPr>
        <p:spPr/>
        <p:txBody>
          <a:bodyPr/>
          <a:lstStyle/>
          <a:p>
            <a:fld id="{BE67019E-6B59-9444-A8F8-0CFAB6B6981D}" type="slidenum">
              <a:rPr lang="en-US" smtClean="0"/>
              <a:pPr/>
              <a:t>94</a:t>
            </a:fld>
            <a:endParaRPr lang="en-US" dirty="0"/>
          </a:p>
        </p:txBody>
      </p:sp>
      <p:pic>
        <p:nvPicPr>
          <p:cNvPr id="5" name="Picture 4">
            <a:extLst>
              <a:ext uri="{FF2B5EF4-FFF2-40B4-BE49-F238E27FC236}">
                <a16:creationId xmlns:a16="http://schemas.microsoft.com/office/drawing/2014/main" id="{0B3012C4-11D9-68D8-35A1-D39E66D58DCD}"/>
              </a:ext>
            </a:extLst>
          </p:cNvPr>
          <p:cNvPicPr>
            <a:picLocks noChangeAspect="1"/>
          </p:cNvPicPr>
          <p:nvPr/>
        </p:nvPicPr>
        <p:blipFill>
          <a:blip r:embed="rId2"/>
          <a:stretch>
            <a:fillRect/>
          </a:stretch>
        </p:blipFill>
        <p:spPr>
          <a:xfrm>
            <a:off x="1874439" y="1104829"/>
            <a:ext cx="5395120" cy="5372780"/>
          </a:xfrm>
          <a:prstGeom prst="rect">
            <a:avLst/>
          </a:prstGeom>
        </p:spPr>
      </p:pic>
    </p:spTree>
    <p:extLst>
      <p:ext uri="{BB962C8B-B14F-4D97-AF65-F5344CB8AC3E}">
        <p14:creationId xmlns:p14="http://schemas.microsoft.com/office/powerpoint/2010/main" val="208947309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37"/>
          <p:cNvSpPr txBox="1">
            <a:spLocks noGrp="1"/>
          </p:cNvSpPr>
          <p:nvPr>
            <p:ph type="title"/>
          </p:nvPr>
        </p:nvSpPr>
        <p:spPr>
          <a:xfrm>
            <a:off x="366963" y="257434"/>
            <a:ext cx="8410200" cy="753600"/>
          </a:xfrm>
          <a:prstGeom prst="rect">
            <a:avLst/>
          </a:prstGeom>
        </p:spPr>
        <p:txBody>
          <a:bodyPr spcFirstLastPara="1" wrap="square" lIns="91425" tIns="45700" rIns="91425" bIns="45700" anchor="ctr" anchorCtr="0">
            <a:normAutofit fontScale="90000"/>
          </a:bodyPr>
          <a:lstStyle/>
          <a:p>
            <a:pPr marL="0" lvl="0" indent="0" algn="l" rtl="0">
              <a:spcBef>
                <a:spcPts val="0"/>
              </a:spcBef>
              <a:spcAft>
                <a:spcPts val="0"/>
              </a:spcAft>
              <a:buNone/>
            </a:pPr>
            <a:r>
              <a:rPr lang="en-US" dirty="0"/>
              <a:t>BitAlign – Hop Length Selection</a:t>
            </a:r>
            <a:endParaRPr dirty="0"/>
          </a:p>
        </p:txBody>
      </p:sp>
      <p:sp>
        <p:nvSpPr>
          <p:cNvPr id="2" name="Slide Number Placeholder 1">
            <a:extLst>
              <a:ext uri="{FF2B5EF4-FFF2-40B4-BE49-F238E27FC236}">
                <a16:creationId xmlns:a16="http://schemas.microsoft.com/office/drawing/2014/main" id="{2C9B0026-2A5B-0041-947C-8129CEDB3445}"/>
              </a:ext>
            </a:extLst>
          </p:cNvPr>
          <p:cNvSpPr>
            <a:spLocks noGrp="1"/>
          </p:cNvSpPr>
          <p:nvPr>
            <p:ph type="sldNum" sz="quarter" idx="10"/>
          </p:nvPr>
        </p:nvSpPr>
        <p:spPr/>
        <p:txBody>
          <a:bodyPr/>
          <a:lstStyle/>
          <a:p>
            <a:fld id="{BE67019E-6B59-9444-A8F8-0CFAB6B6981D}" type="slidenum">
              <a:rPr lang="en-US" smtClean="0"/>
              <a:pPr/>
              <a:t>95</a:t>
            </a:fld>
            <a:endParaRPr lang="en-US" dirty="0"/>
          </a:p>
        </p:txBody>
      </p:sp>
      <p:pic>
        <p:nvPicPr>
          <p:cNvPr id="5" name="Picture 4" descr="Chart&#10;&#10;Description automatically generated">
            <a:extLst>
              <a:ext uri="{FF2B5EF4-FFF2-40B4-BE49-F238E27FC236}">
                <a16:creationId xmlns:a16="http://schemas.microsoft.com/office/drawing/2014/main" id="{1E7EA058-91A8-0DDD-7A4F-F2D15645764F}"/>
              </a:ext>
            </a:extLst>
          </p:cNvPr>
          <p:cNvPicPr>
            <a:picLocks noChangeAspect="1"/>
          </p:cNvPicPr>
          <p:nvPr/>
        </p:nvPicPr>
        <p:blipFill>
          <a:blip r:embed="rId3"/>
          <a:stretch>
            <a:fillRect/>
          </a:stretch>
        </p:blipFill>
        <p:spPr>
          <a:xfrm>
            <a:off x="1016373" y="2121117"/>
            <a:ext cx="7111254" cy="3284259"/>
          </a:xfrm>
          <a:prstGeom prst="rect">
            <a:avLst/>
          </a:prstGeom>
        </p:spPr>
      </p:pic>
    </p:spTree>
    <p:extLst>
      <p:ext uri="{BB962C8B-B14F-4D97-AF65-F5344CB8AC3E}">
        <p14:creationId xmlns:p14="http://schemas.microsoft.com/office/powerpoint/2010/main" val="398675935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608EEF-3A75-B2B6-0ACF-758D6F27A58C}"/>
              </a:ext>
            </a:extLst>
          </p:cNvPr>
          <p:cNvSpPr>
            <a:spLocks noGrp="1"/>
          </p:cNvSpPr>
          <p:nvPr>
            <p:ph type="title"/>
          </p:nvPr>
        </p:nvSpPr>
        <p:spPr/>
        <p:txBody>
          <a:bodyPr>
            <a:normAutofit fontScale="90000"/>
          </a:bodyPr>
          <a:lstStyle/>
          <a:p>
            <a:r>
              <a:rPr lang="en-US" dirty="0"/>
              <a:t>BitAlign – </a:t>
            </a:r>
            <a:r>
              <a:rPr lang="en-US" dirty="0" err="1"/>
              <a:t>HopBits</a:t>
            </a:r>
            <a:r>
              <a:rPr lang="en-US" dirty="0"/>
              <a:t> </a:t>
            </a:r>
          </a:p>
        </p:txBody>
      </p:sp>
      <p:sp>
        <p:nvSpPr>
          <p:cNvPr id="4" name="Slide Number Placeholder 3">
            <a:extLst>
              <a:ext uri="{FF2B5EF4-FFF2-40B4-BE49-F238E27FC236}">
                <a16:creationId xmlns:a16="http://schemas.microsoft.com/office/drawing/2014/main" id="{120775D4-CB9B-1CAB-13A1-C84E1462611A}"/>
              </a:ext>
            </a:extLst>
          </p:cNvPr>
          <p:cNvSpPr>
            <a:spLocks noGrp="1"/>
          </p:cNvSpPr>
          <p:nvPr>
            <p:ph type="sldNum" sz="quarter" idx="10"/>
          </p:nvPr>
        </p:nvSpPr>
        <p:spPr/>
        <p:txBody>
          <a:bodyPr/>
          <a:lstStyle/>
          <a:p>
            <a:fld id="{BE67019E-6B59-9444-A8F8-0CFAB6B6981D}" type="slidenum">
              <a:rPr lang="en-US" smtClean="0"/>
              <a:pPr/>
              <a:t>96</a:t>
            </a:fld>
            <a:endParaRPr lang="en-US" dirty="0"/>
          </a:p>
        </p:txBody>
      </p:sp>
      <p:pic>
        <p:nvPicPr>
          <p:cNvPr id="6" name="Picture 5" descr="A picture containing chart&#10;&#10;Description automatically generated">
            <a:extLst>
              <a:ext uri="{FF2B5EF4-FFF2-40B4-BE49-F238E27FC236}">
                <a16:creationId xmlns:a16="http://schemas.microsoft.com/office/drawing/2014/main" id="{1A2D59AC-C9AE-681E-A729-83EEAC129243}"/>
              </a:ext>
            </a:extLst>
          </p:cNvPr>
          <p:cNvPicPr>
            <a:picLocks noChangeAspect="1"/>
          </p:cNvPicPr>
          <p:nvPr/>
        </p:nvPicPr>
        <p:blipFill>
          <a:blip r:embed="rId2"/>
          <a:stretch>
            <a:fillRect/>
          </a:stretch>
        </p:blipFill>
        <p:spPr>
          <a:xfrm>
            <a:off x="1350843" y="1288195"/>
            <a:ext cx="6442314" cy="5121798"/>
          </a:xfrm>
          <a:prstGeom prst="rect">
            <a:avLst/>
          </a:prstGeom>
        </p:spPr>
      </p:pic>
    </p:spTree>
    <p:extLst>
      <p:ext uri="{BB962C8B-B14F-4D97-AF65-F5344CB8AC3E}">
        <p14:creationId xmlns:p14="http://schemas.microsoft.com/office/powerpoint/2010/main" val="78075790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9E73F4-77D0-03C2-E0A0-5925A122DABB}"/>
              </a:ext>
            </a:extLst>
          </p:cNvPr>
          <p:cNvSpPr>
            <a:spLocks noGrp="1"/>
          </p:cNvSpPr>
          <p:nvPr>
            <p:ph type="title"/>
          </p:nvPr>
        </p:nvSpPr>
        <p:spPr/>
        <p:txBody>
          <a:bodyPr>
            <a:normAutofit fontScale="90000"/>
          </a:bodyPr>
          <a:lstStyle/>
          <a:p>
            <a:r>
              <a:rPr lang="en-US" dirty="0"/>
              <a:t>Sources of Improvement</a:t>
            </a:r>
          </a:p>
        </p:txBody>
      </p:sp>
      <p:sp>
        <p:nvSpPr>
          <p:cNvPr id="3" name="Content Placeholder 2">
            <a:extLst>
              <a:ext uri="{FF2B5EF4-FFF2-40B4-BE49-F238E27FC236}">
                <a16:creationId xmlns:a16="http://schemas.microsoft.com/office/drawing/2014/main" id="{7724863C-DA98-EE9F-90ED-604AC9D204DB}"/>
              </a:ext>
            </a:extLst>
          </p:cNvPr>
          <p:cNvSpPr>
            <a:spLocks noGrp="1"/>
          </p:cNvSpPr>
          <p:nvPr>
            <p:ph idx="1"/>
          </p:nvPr>
        </p:nvSpPr>
        <p:spPr/>
        <p:txBody>
          <a:bodyPr>
            <a:noAutofit/>
          </a:bodyPr>
          <a:lstStyle/>
          <a:p>
            <a:pPr algn="l">
              <a:lnSpc>
                <a:spcPct val="110000"/>
              </a:lnSpc>
            </a:pPr>
            <a:r>
              <a:rPr lang="en-US" sz="2200" b="1" dirty="0">
                <a:solidFill>
                  <a:srgbClr val="FE6200"/>
                </a:solidFill>
                <a:latin typeface="+mj-lt"/>
              </a:rPr>
              <a:t>C</a:t>
            </a:r>
            <a:r>
              <a:rPr lang="en-US" sz="2200" b="1" i="0" u="none" strike="noStrike" baseline="0" dirty="0">
                <a:solidFill>
                  <a:srgbClr val="FE6200"/>
                </a:solidFill>
                <a:latin typeface="+mj-lt"/>
              </a:rPr>
              <a:t>o-design approach for both seeding and alignment:</a:t>
            </a:r>
            <a:endParaRPr lang="en-US" sz="2200" b="1" dirty="0">
              <a:solidFill>
                <a:srgbClr val="FE6200"/>
              </a:solidFill>
              <a:latin typeface="+mj-lt"/>
            </a:endParaRPr>
          </a:p>
          <a:p>
            <a:pPr lvl="1">
              <a:lnSpc>
                <a:spcPct val="110000"/>
              </a:lnSpc>
            </a:pPr>
            <a:r>
              <a:rPr lang="en-US" sz="2200" dirty="0">
                <a:latin typeface="+mj-lt"/>
              </a:rPr>
              <a:t>E</a:t>
            </a:r>
            <a:r>
              <a:rPr lang="en-US" sz="2200" i="0" u="none" strike="noStrike" baseline="0" dirty="0">
                <a:latin typeface="+mj-lt"/>
              </a:rPr>
              <a:t>fficient and hardware-friendly algorithms for seeding and for alignment</a:t>
            </a:r>
          </a:p>
          <a:p>
            <a:pPr lvl="1">
              <a:lnSpc>
                <a:spcPct val="110000"/>
              </a:lnSpc>
            </a:pPr>
            <a:r>
              <a:rPr lang="en-US" sz="2200" dirty="0">
                <a:latin typeface="+mj-lt"/>
              </a:rPr>
              <a:t>E</a:t>
            </a:r>
            <a:r>
              <a:rPr lang="en-US" sz="2200" i="0" u="none" strike="noStrike" baseline="0" dirty="0">
                <a:latin typeface="+mj-lt"/>
              </a:rPr>
              <a:t>liminating the data transfer bottleneck between the seeding and alignment steps of the genome sequence analysis pipeline, by placing their individual accelerators (MinSeed and BitAlign) adjacent to each other</a:t>
            </a:r>
          </a:p>
          <a:p>
            <a:pPr lvl="1">
              <a:lnSpc>
                <a:spcPct val="110000"/>
              </a:lnSpc>
            </a:pPr>
            <a:r>
              <a:rPr lang="en-US" sz="2200" dirty="0">
                <a:latin typeface="+mj-lt"/>
              </a:rPr>
              <a:t>P</a:t>
            </a:r>
            <a:r>
              <a:rPr lang="en-US" sz="2200" i="0" u="none" strike="noStrike" baseline="0" dirty="0">
                <a:latin typeface="+mj-lt"/>
              </a:rPr>
              <a:t>ipelining of the two accelerators within a SeGraM accelerator, which allows us to completely hide the latency of MinSeed</a:t>
            </a:r>
            <a:endParaRPr lang="en-US" sz="2200" dirty="0">
              <a:latin typeface="+mj-lt"/>
            </a:endParaRPr>
          </a:p>
          <a:p>
            <a:pPr algn="l">
              <a:lnSpc>
                <a:spcPct val="110000"/>
              </a:lnSpc>
            </a:pPr>
            <a:r>
              <a:rPr lang="en-US" sz="2200" b="1" dirty="0">
                <a:solidFill>
                  <a:srgbClr val="00B050"/>
                </a:solidFill>
                <a:latin typeface="+mj-lt"/>
              </a:rPr>
              <a:t>Overcoming </a:t>
            </a:r>
            <a:r>
              <a:rPr lang="en-US" sz="2200" b="1" i="0" u="none" strike="noStrike" baseline="0" dirty="0">
                <a:solidFill>
                  <a:srgbClr val="00B050"/>
                </a:solidFill>
                <a:latin typeface="+mj-lt"/>
              </a:rPr>
              <a:t>the high cache miss rates </a:t>
            </a:r>
            <a:r>
              <a:rPr lang="en-US" sz="2200" i="0" u="none" strike="noStrike" baseline="0" dirty="0">
                <a:latin typeface="+mj-lt"/>
              </a:rPr>
              <a:t>observed from the baseline tools by carefully designing and sizing the on-chip scratchpads and the hop queue registers and matching the rate of computation for the logic units with memory bandwidth and memory capacity</a:t>
            </a:r>
          </a:p>
        </p:txBody>
      </p:sp>
      <p:sp>
        <p:nvSpPr>
          <p:cNvPr id="4" name="Slide Number Placeholder 3">
            <a:extLst>
              <a:ext uri="{FF2B5EF4-FFF2-40B4-BE49-F238E27FC236}">
                <a16:creationId xmlns:a16="http://schemas.microsoft.com/office/drawing/2014/main" id="{2818A16E-83A9-00D8-6FD3-BE48AA904354}"/>
              </a:ext>
            </a:extLst>
          </p:cNvPr>
          <p:cNvSpPr>
            <a:spLocks noGrp="1"/>
          </p:cNvSpPr>
          <p:nvPr>
            <p:ph type="sldNum" sz="quarter" idx="10"/>
          </p:nvPr>
        </p:nvSpPr>
        <p:spPr/>
        <p:txBody>
          <a:bodyPr/>
          <a:lstStyle/>
          <a:p>
            <a:fld id="{BE67019E-6B59-9444-A8F8-0CFAB6B6981D}" type="slidenum">
              <a:rPr lang="en-US" smtClean="0"/>
              <a:pPr/>
              <a:t>97</a:t>
            </a:fld>
            <a:endParaRPr lang="en-US" dirty="0"/>
          </a:p>
        </p:txBody>
      </p:sp>
    </p:spTree>
    <p:extLst>
      <p:ext uri="{BB962C8B-B14F-4D97-AF65-F5344CB8AC3E}">
        <p14:creationId xmlns:p14="http://schemas.microsoft.com/office/powerpoint/2010/main" val="1851210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9E73F4-77D0-03C2-E0A0-5925A122DABB}"/>
              </a:ext>
            </a:extLst>
          </p:cNvPr>
          <p:cNvSpPr>
            <a:spLocks noGrp="1"/>
          </p:cNvSpPr>
          <p:nvPr>
            <p:ph type="title"/>
          </p:nvPr>
        </p:nvSpPr>
        <p:spPr/>
        <p:txBody>
          <a:bodyPr>
            <a:normAutofit fontScale="90000"/>
          </a:bodyPr>
          <a:lstStyle/>
          <a:p>
            <a:r>
              <a:rPr lang="en-US" dirty="0"/>
              <a:t>Sources of Improvement (cont’d.)</a:t>
            </a:r>
          </a:p>
        </p:txBody>
      </p:sp>
      <p:sp>
        <p:nvSpPr>
          <p:cNvPr id="3" name="Content Placeholder 2">
            <a:extLst>
              <a:ext uri="{FF2B5EF4-FFF2-40B4-BE49-F238E27FC236}">
                <a16:creationId xmlns:a16="http://schemas.microsoft.com/office/drawing/2014/main" id="{7724863C-DA98-EE9F-90ED-604AC9D204DB}"/>
              </a:ext>
            </a:extLst>
          </p:cNvPr>
          <p:cNvSpPr>
            <a:spLocks noGrp="1"/>
          </p:cNvSpPr>
          <p:nvPr>
            <p:ph idx="1"/>
          </p:nvPr>
        </p:nvSpPr>
        <p:spPr/>
        <p:txBody>
          <a:bodyPr>
            <a:noAutofit/>
          </a:bodyPr>
          <a:lstStyle/>
          <a:p>
            <a:pPr algn="l">
              <a:lnSpc>
                <a:spcPct val="110000"/>
              </a:lnSpc>
            </a:pPr>
            <a:r>
              <a:rPr lang="en-US" sz="2200" b="1" dirty="0">
                <a:solidFill>
                  <a:srgbClr val="7030A0"/>
                </a:solidFill>
                <a:latin typeface="+mj-lt"/>
              </a:rPr>
              <a:t>A</a:t>
            </a:r>
            <a:r>
              <a:rPr lang="en-US" sz="2200" b="1" i="0" u="none" strike="noStrike" baseline="0" dirty="0">
                <a:solidFill>
                  <a:srgbClr val="7030A0"/>
                </a:solidFill>
                <a:latin typeface="+mj-lt"/>
              </a:rPr>
              <a:t>ddressing the DRAM latency bottleneck</a:t>
            </a:r>
            <a:r>
              <a:rPr lang="en-US" sz="2200" b="0" i="0" u="none" strike="noStrike" baseline="0" dirty="0">
                <a:solidFill>
                  <a:srgbClr val="7030A0"/>
                </a:solidFill>
                <a:latin typeface="+mj-lt"/>
              </a:rPr>
              <a:t> </a:t>
            </a:r>
            <a:r>
              <a:rPr lang="en-US" sz="2200" b="0" i="0" u="none" strike="noStrike" baseline="0" dirty="0">
                <a:latin typeface="+mj-lt"/>
              </a:rPr>
              <a:t>by taking advantage of the natural channel subdivision exposed by HBM and eliminating any inter-accelerator interference-related latency in the memory system</a:t>
            </a:r>
          </a:p>
          <a:p>
            <a:pPr algn="l">
              <a:lnSpc>
                <a:spcPct val="110000"/>
              </a:lnSpc>
              <a:spcBef>
                <a:spcPts val="1800"/>
              </a:spcBef>
            </a:pPr>
            <a:r>
              <a:rPr lang="en-US" sz="2200" b="1" dirty="0">
                <a:solidFill>
                  <a:srgbClr val="0070C0"/>
                </a:solidFill>
                <a:latin typeface="+mj-lt"/>
              </a:rPr>
              <a:t>S</a:t>
            </a:r>
            <a:r>
              <a:rPr lang="en-US" sz="2200" b="1" i="0" u="none" strike="noStrike" baseline="0" dirty="0">
                <a:solidFill>
                  <a:srgbClr val="0070C0"/>
                </a:solidFill>
                <a:latin typeface="+mj-lt"/>
              </a:rPr>
              <a:t>caling linearly across three dimensions:</a:t>
            </a:r>
          </a:p>
          <a:p>
            <a:pPr lvl="1">
              <a:lnSpc>
                <a:spcPct val="110000"/>
              </a:lnSpc>
            </a:pPr>
            <a:r>
              <a:rPr lang="en-US" sz="2200" b="0" i="0" u="none" strike="noStrike" baseline="0" dirty="0">
                <a:latin typeface="+mj-lt"/>
              </a:rPr>
              <a:t>Within a single BitAlign accelerator, by incorporating processing elements </a:t>
            </a:r>
            <a:r>
              <a:rPr lang="en-US" sz="2200" b="0" i="1" u="none" strike="noStrike" baseline="0" dirty="0">
                <a:latin typeface="+mj-lt"/>
              </a:rPr>
              <a:t>(i.e., iteration-level parallelism)</a:t>
            </a:r>
            <a:r>
              <a:rPr lang="en-US" sz="2200" b="0" i="0" u="none" strike="noStrike" baseline="0" dirty="0">
                <a:latin typeface="+mj-lt"/>
              </a:rPr>
              <a:t>, </a:t>
            </a:r>
          </a:p>
          <a:p>
            <a:pPr lvl="1">
              <a:lnSpc>
                <a:spcPct val="110000"/>
              </a:lnSpc>
            </a:pPr>
            <a:r>
              <a:rPr lang="en-US" sz="2200" dirty="0">
                <a:latin typeface="+mj-lt"/>
              </a:rPr>
              <a:t>E</a:t>
            </a:r>
            <a:r>
              <a:rPr lang="en-US" sz="2200" b="0" i="0" u="none" strike="noStrike" baseline="0" dirty="0">
                <a:latin typeface="+mj-lt"/>
              </a:rPr>
              <a:t>xecuting multiple seeds in parallel by using pipelined execution with the help of our double buffering approach </a:t>
            </a:r>
            <a:r>
              <a:rPr lang="en-US" sz="2200" b="0" i="1" u="none" strike="noStrike" baseline="0" dirty="0">
                <a:latin typeface="+mj-lt"/>
              </a:rPr>
              <a:t>(i.e., seed-level parallelism)</a:t>
            </a:r>
            <a:r>
              <a:rPr lang="en-US" sz="2200" b="0" i="0" u="none" strike="noStrike" baseline="0" dirty="0">
                <a:latin typeface="+mj-lt"/>
              </a:rPr>
              <a:t>, and</a:t>
            </a:r>
          </a:p>
          <a:p>
            <a:pPr lvl="1">
              <a:lnSpc>
                <a:spcPct val="110000"/>
              </a:lnSpc>
            </a:pPr>
            <a:r>
              <a:rPr lang="en-US" sz="2200" dirty="0">
                <a:latin typeface="+mj-lt"/>
              </a:rPr>
              <a:t>P</a:t>
            </a:r>
            <a:r>
              <a:rPr lang="en-US" sz="2200" b="0" i="0" u="none" strike="noStrike" baseline="0" dirty="0">
                <a:latin typeface="+mj-lt"/>
              </a:rPr>
              <a:t>rocessing multiple reads concurrently without introducing inter-accelerator memory interference with the help of multiple HBM stacks that each contain the same content </a:t>
            </a:r>
            <a:r>
              <a:rPr lang="en-US" sz="2200" b="0" i="1" u="none" strike="noStrike" baseline="0" dirty="0">
                <a:latin typeface="+mj-lt"/>
              </a:rPr>
              <a:t>(i.e., read-level parallelism)</a:t>
            </a:r>
          </a:p>
        </p:txBody>
      </p:sp>
      <p:sp>
        <p:nvSpPr>
          <p:cNvPr id="4" name="Slide Number Placeholder 3">
            <a:extLst>
              <a:ext uri="{FF2B5EF4-FFF2-40B4-BE49-F238E27FC236}">
                <a16:creationId xmlns:a16="http://schemas.microsoft.com/office/drawing/2014/main" id="{2818A16E-83A9-00D8-6FD3-BE48AA904354}"/>
              </a:ext>
            </a:extLst>
          </p:cNvPr>
          <p:cNvSpPr>
            <a:spLocks noGrp="1"/>
          </p:cNvSpPr>
          <p:nvPr>
            <p:ph type="sldNum" sz="quarter" idx="10"/>
          </p:nvPr>
        </p:nvSpPr>
        <p:spPr/>
        <p:txBody>
          <a:bodyPr/>
          <a:lstStyle/>
          <a:p>
            <a:fld id="{BE67019E-6B59-9444-A8F8-0CFAB6B6981D}" type="slidenum">
              <a:rPr lang="en-US" smtClean="0"/>
              <a:pPr/>
              <a:t>98</a:t>
            </a:fld>
            <a:endParaRPr lang="en-US" dirty="0"/>
          </a:p>
        </p:txBody>
      </p:sp>
    </p:spTree>
    <p:extLst>
      <p:ext uri="{BB962C8B-B14F-4D97-AF65-F5344CB8AC3E}">
        <p14:creationId xmlns:p14="http://schemas.microsoft.com/office/powerpoint/2010/main" val="702430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1E7777-9A3E-944F-BE00-C214364EEAB5}"/>
              </a:ext>
            </a:extLst>
          </p:cNvPr>
          <p:cNvSpPr>
            <a:spLocks noGrp="1"/>
          </p:cNvSpPr>
          <p:nvPr>
            <p:ph type="title"/>
          </p:nvPr>
        </p:nvSpPr>
        <p:spPr/>
        <p:txBody>
          <a:bodyPr>
            <a:noAutofit/>
          </a:bodyPr>
          <a:lstStyle/>
          <a:p>
            <a:r>
              <a:rPr lang="en-US" sz="4100" dirty="0"/>
              <a:t>Key Results – SeGraM with Long Reads</a:t>
            </a:r>
          </a:p>
        </p:txBody>
      </p:sp>
      <p:sp>
        <p:nvSpPr>
          <p:cNvPr id="4" name="Slide Number Placeholder 3">
            <a:extLst>
              <a:ext uri="{FF2B5EF4-FFF2-40B4-BE49-F238E27FC236}">
                <a16:creationId xmlns:a16="http://schemas.microsoft.com/office/drawing/2014/main" id="{FEA05144-B80C-964B-BC58-B3237B8C7B93}"/>
              </a:ext>
            </a:extLst>
          </p:cNvPr>
          <p:cNvSpPr>
            <a:spLocks noGrp="1"/>
          </p:cNvSpPr>
          <p:nvPr>
            <p:ph type="sldNum" sz="quarter" idx="10"/>
          </p:nvPr>
        </p:nvSpPr>
        <p:spPr/>
        <p:txBody>
          <a:bodyPr/>
          <a:lstStyle/>
          <a:p>
            <a:fld id="{BE67019E-6B59-9444-A8F8-0CFAB6B6981D}" type="slidenum">
              <a:rPr lang="en-US" smtClean="0"/>
              <a:pPr/>
              <a:t>99</a:t>
            </a:fld>
            <a:endParaRPr lang="en-US" dirty="0"/>
          </a:p>
        </p:txBody>
      </p:sp>
      <p:sp>
        <p:nvSpPr>
          <p:cNvPr id="6" name="Rounded Rectangle 5">
            <a:extLst>
              <a:ext uri="{FF2B5EF4-FFF2-40B4-BE49-F238E27FC236}">
                <a16:creationId xmlns:a16="http://schemas.microsoft.com/office/drawing/2014/main" id="{F497837B-9CC6-DD46-B16B-19E5E8BF1F5E}"/>
              </a:ext>
            </a:extLst>
          </p:cNvPr>
          <p:cNvSpPr/>
          <p:nvPr/>
        </p:nvSpPr>
        <p:spPr>
          <a:xfrm>
            <a:off x="366963" y="4392987"/>
            <a:ext cx="8410072" cy="1825280"/>
          </a:xfrm>
          <a:prstGeom prst="roundRect">
            <a:avLst>
              <a:gd name="adj" fmla="val 7378"/>
            </a:avLst>
          </a:prstGeom>
          <a:solidFill>
            <a:srgbClr val="7030A0">
              <a:alpha val="15000"/>
            </a:srgbClr>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marL="15875" lvl="1" algn="ctr">
              <a:lnSpc>
                <a:spcPct val="110000"/>
              </a:lnSpc>
              <a:spcBef>
                <a:spcPts val="0"/>
              </a:spcBef>
              <a:spcAft>
                <a:spcPts val="0"/>
              </a:spcAft>
            </a:pPr>
            <a:r>
              <a:rPr lang="en-US" sz="2600" dirty="0">
                <a:solidFill>
                  <a:schemeClr val="tx1"/>
                </a:solidFill>
                <a:latin typeface="Corbel" panose="020B0503020204020204" pitchFamily="34" charset="0"/>
              </a:rPr>
              <a:t>SeGraM provides </a:t>
            </a:r>
            <a:r>
              <a:rPr lang="en-US" sz="2600" b="1" dirty="0">
                <a:solidFill>
                  <a:srgbClr val="7030A0"/>
                </a:solidFill>
                <a:latin typeface="Calibri" panose="020F0502020204030204" pitchFamily="34" charset="0"/>
                <a:cs typeface="Calibri" panose="020F0502020204030204" pitchFamily="34" charset="0"/>
              </a:rPr>
              <a:t>5.9× and 3.9×</a:t>
            </a:r>
            <a:r>
              <a:rPr lang="en-US" sz="2600" b="1" dirty="0">
                <a:solidFill>
                  <a:srgbClr val="7030A0"/>
                </a:solidFill>
                <a:latin typeface="Corbel" panose="020B0503020204020204" pitchFamily="34" charset="0"/>
              </a:rPr>
              <a:t> throughput improvement</a:t>
            </a:r>
            <a:r>
              <a:rPr lang="en-US" sz="2600" b="1" dirty="0">
                <a:solidFill>
                  <a:srgbClr val="0070C0"/>
                </a:solidFill>
                <a:latin typeface="Corbel" panose="020B0503020204020204" pitchFamily="34" charset="0"/>
              </a:rPr>
              <a:t> </a:t>
            </a:r>
            <a:r>
              <a:rPr lang="en-US" sz="2600" dirty="0">
                <a:solidFill>
                  <a:schemeClr val="tx1"/>
                </a:solidFill>
                <a:latin typeface="Corbel" panose="020B0503020204020204" pitchFamily="34" charset="0"/>
              </a:rPr>
              <a:t>over </a:t>
            </a:r>
            <a:r>
              <a:rPr lang="en-US" sz="2600" dirty="0" err="1">
                <a:solidFill>
                  <a:schemeClr val="tx1"/>
                </a:solidFill>
                <a:latin typeface="Corbel" panose="020B0503020204020204" pitchFamily="34" charset="0"/>
              </a:rPr>
              <a:t>GraphAligner</a:t>
            </a:r>
            <a:r>
              <a:rPr lang="en-US" sz="2600" dirty="0">
                <a:solidFill>
                  <a:schemeClr val="tx1"/>
                </a:solidFill>
                <a:latin typeface="Corbel" panose="020B0503020204020204" pitchFamily="34" charset="0"/>
              </a:rPr>
              <a:t> and vg, </a:t>
            </a:r>
          </a:p>
          <a:p>
            <a:pPr marL="15875" lvl="1" algn="ctr">
              <a:lnSpc>
                <a:spcPct val="110000"/>
              </a:lnSpc>
              <a:spcBef>
                <a:spcPts val="0"/>
              </a:spcBef>
              <a:spcAft>
                <a:spcPts val="0"/>
              </a:spcAft>
            </a:pPr>
            <a:r>
              <a:rPr lang="en-US" sz="2600" dirty="0">
                <a:solidFill>
                  <a:schemeClr val="tx1"/>
                </a:solidFill>
                <a:latin typeface="Corbel" panose="020B0503020204020204" pitchFamily="34" charset="0"/>
              </a:rPr>
              <a:t>while </a:t>
            </a:r>
            <a:r>
              <a:rPr lang="en-US" sz="2600" b="1" dirty="0">
                <a:solidFill>
                  <a:srgbClr val="7030A0"/>
                </a:solidFill>
                <a:latin typeface="Corbel" panose="020B0503020204020204" pitchFamily="34" charset="0"/>
              </a:rPr>
              <a:t>reducing the power consumption by </a:t>
            </a:r>
            <a:r>
              <a:rPr lang="en-US" sz="2600" b="1" dirty="0">
                <a:solidFill>
                  <a:srgbClr val="7030A0"/>
                </a:solidFill>
                <a:latin typeface="Calibri" panose="020F0502020204030204" pitchFamily="34" charset="0"/>
                <a:cs typeface="Calibri" panose="020F0502020204030204" pitchFamily="34" charset="0"/>
              </a:rPr>
              <a:t>4.1× and 4.4×</a:t>
            </a:r>
          </a:p>
        </p:txBody>
      </p:sp>
      <p:pic>
        <p:nvPicPr>
          <p:cNvPr id="5" name="Picture 4" descr="Chart, bar chart&#10;&#10;Description automatically generated">
            <a:extLst>
              <a:ext uri="{FF2B5EF4-FFF2-40B4-BE49-F238E27FC236}">
                <a16:creationId xmlns:a16="http://schemas.microsoft.com/office/drawing/2014/main" id="{844D829F-D6EE-4EAD-7AA7-B958E6EF54CB}"/>
              </a:ext>
            </a:extLst>
          </p:cNvPr>
          <p:cNvPicPr>
            <a:picLocks noChangeAspect="1"/>
          </p:cNvPicPr>
          <p:nvPr/>
        </p:nvPicPr>
        <p:blipFill>
          <a:blip r:embed="rId3"/>
          <a:stretch>
            <a:fillRect/>
          </a:stretch>
        </p:blipFill>
        <p:spPr>
          <a:xfrm>
            <a:off x="416688" y="1121966"/>
            <a:ext cx="8310624" cy="3194911"/>
          </a:xfrm>
          <a:prstGeom prst="rect">
            <a:avLst/>
          </a:prstGeom>
        </p:spPr>
      </p:pic>
    </p:spTree>
    <p:extLst>
      <p:ext uri="{BB962C8B-B14F-4D97-AF65-F5344CB8AC3E}">
        <p14:creationId xmlns:p14="http://schemas.microsoft.com/office/powerpoint/2010/main" val="2437686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IMING" val="|1.8|4|8.7|7.6"/>
</p:tagLst>
</file>

<file path=ppt/tags/tag10.xml><?xml version="1.0" encoding="utf-8"?>
<p:tagLst xmlns:a="http://schemas.openxmlformats.org/drawingml/2006/main" xmlns:r="http://schemas.openxmlformats.org/officeDocument/2006/relationships" xmlns:p="http://schemas.openxmlformats.org/presentationml/2006/main">
  <p:tag name="TIMING" val="|6.8|8.4|11.3|1.1"/>
</p:tagLst>
</file>

<file path=ppt/tags/tag11.xml><?xml version="1.0" encoding="utf-8"?>
<p:tagLst xmlns:a="http://schemas.openxmlformats.org/drawingml/2006/main" xmlns:r="http://schemas.openxmlformats.org/officeDocument/2006/relationships" xmlns:p="http://schemas.openxmlformats.org/presentationml/2006/main">
  <p:tag name="TIMING" val="|1.9|8.3|10|7.4|7.3|8|3.5|12.1|4.7|3.7|3.3"/>
</p:tagLst>
</file>

<file path=ppt/tags/tag12.xml><?xml version="1.0" encoding="utf-8"?>
<p:tagLst xmlns:a="http://schemas.openxmlformats.org/drawingml/2006/main" xmlns:r="http://schemas.openxmlformats.org/officeDocument/2006/relationships" xmlns:p="http://schemas.openxmlformats.org/presentationml/2006/main">
  <p:tag name="TIMING" val="|1.9|8.3|10|7.4|7.3|8|3.5|12.1|4.7|3.7|3.3"/>
</p:tagLst>
</file>

<file path=ppt/tags/tag13.xml><?xml version="1.0" encoding="utf-8"?>
<p:tagLst xmlns:a="http://schemas.openxmlformats.org/drawingml/2006/main" xmlns:r="http://schemas.openxmlformats.org/officeDocument/2006/relationships" xmlns:p="http://schemas.openxmlformats.org/presentationml/2006/main">
  <p:tag name="TIMING" val="|2|7.5|6.6|9.2|7.1|5.3|7.5"/>
</p:tagLst>
</file>

<file path=ppt/tags/tag14.xml><?xml version="1.0" encoding="utf-8"?>
<p:tagLst xmlns:a="http://schemas.openxmlformats.org/drawingml/2006/main" xmlns:r="http://schemas.openxmlformats.org/officeDocument/2006/relationships" xmlns:p="http://schemas.openxmlformats.org/presentationml/2006/main">
  <p:tag name="TIMING" val="|4.4|2.6|3.7|5.6|10.3"/>
</p:tagLst>
</file>

<file path=ppt/tags/tag15.xml><?xml version="1.0" encoding="utf-8"?>
<p:tagLst xmlns:a="http://schemas.openxmlformats.org/drawingml/2006/main" xmlns:r="http://schemas.openxmlformats.org/officeDocument/2006/relationships" xmlns:p="http://schemas.openxmlformats.org/presentationml/2006/main">
  <p:tag name="TIMING" val="|10.8|14|15.7|13.7"/>
</p:tagLst>
</file>

<file path=ppt/tags/tag16.xml><?xml version="1.0" encoding="utf-8"?>
<p:tagLst xmlns:a="http://schemas.openxmlformats.org/drawingml/2006/main" xmlns:r="http://schemas.openxmlformats.org/officeDocument/2006/relationships" xmlns:p="http://schemas.openxmlformats.org/presentationml/2006/main">
  <p:tag name="TIMING" val="|1.9|9.8|27.1"/>
</p:tagLst>
</file>

<file path=ppt/tags/tag17.xml><?xml version="1.0" encoding="utf-8"?>
<p:tagLst xmlns:a="http://schemas.openxmlformats.org/drawingml/2006/main" xmlns:r="http://schemas.openxmlformats.org/officeDocument/2006/relationships" xmlns:p="http://schemas.openxmlformats.org/presentationml/2006/main">
  <p:tag name="TIMING" val="|3.7|5.2|3.8"/>
</p:tagLst>
</file>

<file path=ppt/tags/tag18.xml><?xml version="1.0" encoding="utf-8"?>
<p:tagLst xmlns:a="http://schemas.openxmlformats.org/drawingml/2006/main" xmlns:r="http://schemas.openxmlformats.org/officeDocument/2006/relationships" xmlns:p="http://schemas.openxmlformats.org/presentationml/2006/main">
  <p:tag name="TIMING" val="|3.7|5.2|3.8"/>
</p:tagLst>
</file>

<file path=ppt/tags/tag19.xml><?xml version="1.0" encoding="utf-8"?>
<p:tagLst xmlns:a="http://schemas.openxmlformats.org/drawingml/2006/main" xmlns:r="http://schemas.openxmlformats.org/officeDocument/2006/relationships" xmlns:p="http://schemas.openxmlformats.org/presentationml/2006/main">
  <p:tag name="TIMING" val="|8.7|0.9|1.1|3|0.5|0.5"/>
</p:tagLst>
</file>

<file path=ppt/tags/tag2.xml><?xml version="1.0" encoding="utf-8"?>
<p:tagLst xmlns:a="http://schemas.openxmlformats.org/drawingml/2006/main" xmlns:r="http://schemas.openxmlformats.org/officeDocument/2006/relationships" xmlns:p="http://schemas.openxmlformats.org/presentationml/2006/main">
  <p:tag name="TIMING" val="|1.9|2.9|11.3|11.7"/>
</p:tagLst>
</file>

<file path=ppt/tags/tag20.xml><?xml version="1.0" encoding="utf-8"?>
<p:tagLst xmlns:a="http://schemas.openxmlformats.org/drawingml/2006/main" xmlns:r="http://schemas.openxmlformats.org/officeDocument/2006/relationships" xmlns:p="http://schemas.openxmlformats.org/presentationml/2006/main">
  <p:tag name="TIMING" val="|1.8|6.6|7.4|5.8|7.7|2.8"/>
</p:tagLst>
</file>

<file path=ppt/tags/tag21.xml><?xml version="1.0" encoding="utf-8"?>
<p:tagLst xmlns:a="http://schemas.openxmlformats.org/drawingml/2006/main" xmlns:r="http://schemas.openxmlformats.org/officeDocument/2006/relationships" xmlns:p="http://schemas.openxmlformats.org/presentationml/2006/main">
  <p:tag name="TIMING" val="|1.9|2.9|11.3|11.7"/>
</p:tagLst>
</file>

<file path=ppt/tags/tag22.xml><?xml version="1.0" encoding="utf-8"?>
<p:tagLst xmlns:a="http://schemas.openxmlformats.org/drawingml/2006/main" xmlns:r="http://schemas.openxmlformats.org/officeDocument/2006/relationships" xmlns:p="http://schemas.openxmlformats.org/presentationml/2006/main">
  <p:tag name="TIMING" val="|10.8|14|15.7|13.7"/>
</p:tagLst>
</file>

<file path=ppt/tags/tag23.xml><?xml version="1.0" encoding="utf-8"?>
<p:tagLst xmlns:a="http://schemas.openxmlformats.org/drawingml/2006/main" xmlns:r="http://schemas.openxmlformats.org/officeDocument/2006/relationships" xmlns:p="http://schemas.openxmlformats.org/presentationml/2006/main">
  <p:tag name="TIMING" val="|1.9|9.8|27.1"/>
</p:tagLst>
</file>

<file path=ppt/tags/tag24.xml><?xml version="1.0" encoding="utf-8"?>
<p:tagLst xmlns:a="http://schemas.openxmlformats.org/drawingml/2006/main" xmlns:r="http://schemas.openxmlformats.org/officeDocument/2006/relationships" xmlns:p="http://schemas.openxmlformats.org/presentationml/2006/main">
  <p:tag name="TIMING" val="|8.7|0.9|1.1|3|0.5|0.5"/>
</p:tagLst>
</file>

<file path=ppt/tags/tag25.xml><?xml version="1.0" encoding="utf-8"?>
<p:tagLst xmlns:a="http://schemas.openxmlformats.org/drawingml/2006/main" xmlns:r="http://schemas.openxmlformats.org/officeDocument/2006/relationships" xmlns:p="http://schemas.openxmlformats.org/presentationml/2006/main">
  <p:tag name="TIMING" val="|1.8|6.6|7.4|5.8|7.7|2.8"/>
</p:tagLst>
</file>

<file path=ppt/tags/tag26.xml><?xml version="1.0" encoding="utf-8"?>
<p:tagLst xmlns:a="http://schemas.openxmlformats.org/drawingml/2006/main" xmlns:r="http://schemas.openxmlformats.org/officeDocument/2006/relationships" xmlns:p="http://schemas.openxmlformats.org/presentationml/2006/main">
  <p:tag name="TIMING" val="|2.2|2.5|4.8|4|4.2|3.2|16.4|8.7|1.9"/>
</p:tagLst>
</file>

<file path=ppt/tags/tag27.xml><?xml version="1.0" encoding="utf-8"?>
<p:tagLst xmlns:a="http://schemas.openxmlformats.org/drawingml/2006/main" xmlns:r="http://schemas.openxmlformats.org/officeDocument/2006/relationships" xmlns:p="http://schemas.openxmlformats.org/presentationml/2006/main">
  <p:tag name="TIMING" val="|5.1|0.7|0.9|2.1"/>
</p:tagLst>
</file>

<file path=ppt/tags/tag28.xml><?xml version="1.0" encoding="utf-8"?>
<p:tagLst xmlns:a="http://schemas.openxmlformats.org/drawingml/2006/main" xmlns:r="http://schemas.openxmlformats.org/officeDocument/2006/relationships" xmlns:p="http://schemas.openxmlformats.org/presentationml/2006/main">
  <p:tag name="TIMING" val="|1.6|9.1|1.9|2.8"/>
</p:tagLst>
</file>

<file path=ppt/tags/tag29.xml><?xml version="1.0" encoding="utf-8"?>
<p:tagLst xmlns:a="http://schemas.openxmlformats.org/drawingml/2006/main" xmlns:r="http://schemas.openxmlformats.org/officeDocument/2006/relationships" xmlns:p="http://schemas.openxmlformats.org/presentationml/2006/main">
  <p:tag name="TIMING" val="|2.6|4.3|2.8"/>
</p:tagLst>
</file>

<file path=ppt/tags/tag3.xml><?xml version="1.0" encoding="utf-8"?>
<p:tagLst xmlns:a="http://schemas.openxmlformats.org/drawingml/2006/main" xmlns:r="http://schemas.openxmlformats.org/officeDocument/2006/relationships" xmlns:p="http://schemas.openxmlformats.org/presentationml/2006/main">
  <p:tag name="TIMING" val="|5.6|9.1|7.5|1.1|1.2|3.2|7|5.9|2.6|6|14"/>
</p:tagLst>
</file>

<file path=ppt/tags/tag30.xml><?xml version="1.0" encoding="utf-8"?>
<p:tagLst xmlns:a="http://schemas.openxmlformats.org/drawingml/2006/main" xmlns:r="http://schemas.openxmlformats.org/officeDocument/2006/relationships" xmlns:p="http://schemas.openxmlformats.org/presentationml/2006/main">
  <p:tag name="TIMING" val="|2.1|2.5|0.5|0.7|3.2"/>
</p:tagLst>
</file>

<file path=ppt/tags/tag31.xml><?xml version="1.0" encoding="utf-8"?>
<p:tagLst xmlns:a="http://schemas.openxmlformats.org/drawingml/2006/main" xmlns:r="http://schemas.openxmlformats.org/officeDocument/2006/relationships" xmlns:p="http://schemas.openxmlformats.org/presentationml/2006/main">
  <p:tag name="TIMING" val="|5.1|0.7|0.9|2.1"/>
</p:tagLst>
</file>

<file path=ppt/tags/tag32.xml><?xml version="1.0" encoding="utf-8"?>
<p:tagLst xmlns:a="http://schemas.openxmlformats.org/drawingml/2006/main" xmlns:r="http://schemas.openxmlformats.org/officeDocument/2006/relationships" xmlns:p="http://schemas.openxmlformats.org/presentationml/2006/main">
  <p:tag name="TIMING" val="|2.2|28.3|15.4"/>
</p:tagLst>
</file>

<file path=ppt/tags/tag33.xml><?xml version="1.0" encoding="utf-8"?>
<p:tagLst xmlns:a="http://schemas.openxmlformats.org/drawingml/2006/main" xmlns:r="http://schemas.openxmlformats.org/officeDocument/2006/relationships" xmlns:p="http://schemas.openxmlformats.org/presentationml/2006/main">
  <p:tag name="TIMING" val="|5.1|0.7|0.9|2.1"/>
</p:tagLst>
</file>

<file path=ppt/tags/tag34.xml><?xml version="1.0" encoding="utf-8"?>
<p:tagLst xmlns:a="http://schemas.openxmlformats.org/drawingml/2006/main" xmlns:r="http://schemas.openxmlformats.org/officeDocument/2006/relationships" xmlns:p="http://schemas.openxmlformats.org/presentationml/2006/main">
  <p:tag name="TIMING" val="|0.7|4.2|17.7|10.5"/>
</p:tagLst>
</file>

<file path=ppt/tags/tag35.xml><?xml version="1.0" encoding="utf-8"?>
<p:tagLst xmlns:a="http://schemas.openxmlformats.org/drawingml/2006/main" xmlns:r="http://schemas.openxmlformats.org/officeDocument/2006/relationships" xmlns:p="http://schemas.openxmlformats.org/presentationml/2006/main">
  <p:tag name="TIMING" val="|2.3|9.4|2.4|15.2|9.8"/>
</p:tagLst>
</file>

<file path=ppt/tags/tag4.xml><?xml version="1.0" encoding="utf-8"?>
<p:tagLst xmlns:a="http://schemas.openxmlformats.org/drawingml/2006/main" xmlns:r="http://schemas.openxmlformats.org/officeDocument/2006/relationships" xmlns:p="http://schemas.openxmlformats.org/presentationml/2006/main">
  <p:tag name="TIMING" val="|4.5|9.9|11|4.3|20.1|3.7|2.1|8.2"/>
</p:tagLst>
</file>

<file path=ppt/tags/tag5.xml><?xml version="1.0" encoding="utf-8"?>
<p:tagLst xmlns:a="http://schemas.openxmlformats.org/drawingml/2006/main" xmlns:r="http://schemas.openxmlformats.org/officeDocument/2006/relationships" xmlns:p="http://schemas.openxmlformats.org/presentationml/2006/main">
  <p:tag name="TIMING" val="|16.5|0.4|4.5|24.9|20.9|18.1|8.8"/>
</p:tagLst>
</file>

<file path=ppt/tags/tag6.xml><?xml version="1.0" encoding="utf-8"?>
<p:tagLst xmlns:a="http://schemas.openxmlformats.org/drawingml/2006/main" xmlns:r="http://schemas.openxmlformats.org/officeDocument/2006/relationships" xmlns:p="http://schemas.openxmlformats.org/presentationml/2006/main">
  <p:tag name="TIMING" val="|4.5|13.5"/>
</p:tagLst>
</file>

<file path=ppt/tags/tag7.xml><?xml version="1.0" encoding="utf-8"?>
<p:tagLst xmlns:a="http://schemas.openxmlformats.org/drawingml/2006/main" xmlns:r="http://schemas.openxmlformats.org/officeDocument/2006/relationships" xmlns:p="http://schemas.openxmlformats.org/presentationml/2006/main">
  <p:tag name="TIMING" val="|16.5|0.4|4.5|24.9|20.9|18.1|8.8"/>
</p:tagLst>
</file>

<file path=ppt/tags/tag8.xml><?xml version="1.0" encoding="utf-8"?>
<p:tagLst xmlns:a="http://schemas.openxmlformats.org/drawingml/2006/main" xmlns:r="http://schemas.openxmlformats.org/officeDocument/2006/relationships" xmlns:p="http://schemas.openxmlformats.org/presentationml/2006/main">
  <p:tag name="TIMING" val="|16.5|0.4|4.5|24.9|20.9|18.1|8.8"/>
</p:tagLst>
</file>

<file path=ppt/tags/tag9.xml><?xml version="1.0" encoding="utf-8"?>
<p:tagLst xmlns:a="http://schemas.openxmlformats.org/drawingml/2006/main" xmlns:r="http://schemas.openxmlformats.org/officeDocument/2006/relationships" xmlns:p="http://schemas.openxmlformats.org/presentationml/2006/main">
  <p:tag name="TIMING" val="|2.3|9.4|2.4|15.2|9.8"/>
</p:tagLst>
</file>

<file path=ppt/theme/theme1.xml><?xml version="1.0" encoding="utf-8"?>
<a:theme xmlns:a="http://schemas.openxmlformats.org/drawingml/2006/main" name="Theme1">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Corbel">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Theme1" id="{A5489879-DDF1-3B47-B3F5-DB6F6D612493}" vid="{33DDE609-D0E8-C249-A9C7-B34B636B08C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39259</TotalTime>
  <Words>16644</Words>
  <Application>Microsoft Office PowerPoint</Application>
  <PresentationFormat>On-screen Show (4:3)</PresentationFormat>
  <Paragraphs>1982</Paragraphs>
  <Slides>110</Slides>
  <Notes>93</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110</vt:i4>
      </vt:variant>
    </vt:vector>
  </HeadingPairs>
  <TitlesOfParts>
    <vt:vector size="121" baseType="lpstr">
      <vt:lpstr>Arial</vt:lpstr>
      <vt:lpstr>Calibri</vt:lpstr>
      <vt:lpstr>Corbel</vt:lpstr>
      <vt:lpstr>Courier New</vt:lpstr>
      <vt:lpstr>LinLibertineT</vt:lpstr>
      <vt:lpstr>LinLibertineTB</vt:lpstr>
      <vt:lpstr>LinLibertineTI</vt:lpstr>
      <vt:lpstr>Linux Libertine O Semibold</vt:lpstr>
      <vt:lpstr>Roboto</vt:lpstr>
      <vt:lpstr>Wingdings</vt:lpstr>
      <vt:lpstr>Theme1</vt:lpstr>
      <vt:lpstr>Accelerating Genome Sequence Analysis via  Efficient Hardware/Algorithm Co-Design</vt:lpstr>
      <vt:lpstr>Genome Sequencing</vt:lpstr>
      <vt:lpstr>Genome Sequencing (cont’d.)</vt:lpstr>
      <vt:lpstr>Sequencing Technologies</vt:lpstr>
      <vt:lpstr>Current State of Sequencing</vt:lpstr>
      <vt:lpstr>Current State of Sequencing (cont’d.)</vt:lpstr>
      <vt:lpstr>Our Goal &amp; Approach</vt:lpstr>
      <vt:lpstr>Research Contributions</vt:lpstr>
      <vt:lpstr>Nanopore Sequencing &amp; Tools [BiB 2018]</vt:lpstr>
      <vt:lpstr>Key Findings</vt:lpstr>
      <vt:lpstr>Research Contributions</vt:lpstr>
      <vt:lpstr>Read Mapping Pipeline</vt:lpstr>
      <vt:lpstr>GSA with Read Mapping</vt:lpstr>
      <vt:lpstr>Approximate String Matching</vt:lpstr>
      <vt:lpstr>Bitap Algorithm</vt:lpstr>
      <vt:lpstr>Limitations of Bitap</vt:lpstr>
      <vt:lpstr>Bitap Algorithm (cont’d.)</vt:lpstr>
      <vt:lpstr>Bitap Algorithm (cont’d.)</vt:lpstr>
      <vt:lpstr>Limitations of Bitap</vt:lpstr>
      <vt:lpstr>Bitap Algorithm (cont’d.)</vt:lpstr>
      <vt:lpstr>Limitations of Bitap</vt:lpstr>
      <vt:lpstr>GenASM: ASM Framework for GSA</vt:lpstr>
      <vt:lpstr>GenASM Hardware Design</vt:lpstr>
      <vt:lpstr>GenASM Hardware Design</vt:lpstr>
      <vt:lpstr>GenASM Hardware Design</vt:lpstr>
      <vt:lpstr>GenASM-DC: Hardware Design</vt:lpstr>
      <vt:lpstr>GenASM-TB: Hardware Design</vt:lpstr>
      <vt:lpstr>Use Cases of GenASM</vt:lpstr>
      <vt:lpstr>Evaluation Methodology</vt:lpstr>
      <vt:lpstr>Evaluation Methodology (cont’d.)</vt:lpstr>
      <vt:lpstr>Evaluation Methodology (cont’d.)</vt:lpstr>
      <vt:lpstr>Evaluation Methodology (cont’d.)</vt:lpstr>
      <vt:lpstr>Key Results – Area and Power</vt:lpstr>
      <vt:lpstr>Key Results – Area and Power</vt:lpstr>
      <vt:lpstr>Key Results</vt:lpstr>
      <vt:lpstr>Additional Details in the Paper</vt:lpstr>
      <vt:lpstr>Summary of GenASM</vt:lpstr>
      <vt:lpstr>GenASM [MICRO 2020]</vt:lpstr>
      <vt:lpstr>GenASM – GitHub Page</vt:lpstr>
      <vt:lpstr>Research Contributions</vt:lpstr>
      <vt:lpstr>Genome Sequence Analysis</vt:lpstr>
      <vt:lpstr>Genome Graphs</vt:lpstr>
      <vt:lpstr>Genome Graphs</vt:lpstr>
      <vt:lpstr>Genome Graphs</vt:lpstr>
      <vt:lpstr>Genome Graphs</vt:lpstr>
      <vt:lpstr>Genome Graphs</vt:lpstr>
      <vt:lpstr>Genome Graphs</vt:lpstr>
      <vt:lpstr>Genome Graphs</vt:lpstr>
      <vt:lpstr>Sequence-to-Graph Mapping Pipeline</vt:lpstr>
      <vt:lpstr>S2S vs. S2G Alignment</vt:lpstr>
      <vt:lpstr>Analysis of State-of-the-Art Tools</vt:lpstr>
      <vt:lpstr>SeGraM: Universal Genomic Mapping Accelerator</vt:lpstr>
      <vt:lpstr>SeGraM Hardware Design</vt:lpstr>
      <vt:lpstr>SeGraM Hardware Design</vt:lpstr>
      <vt:lpstr>MinSeed HW</vt:lpstr>
      <vt:lpstr>BitAlign HW</vt:lpstr>
      <vt:lpstr>Overall System Design of SeGraM</vt:lpstr>
      <vt:lpstr>Use Cases of SeGraM</vt:lpstr>
      <vt:lpstr>Evaluation Methodology</vt:lpstr>
      <vt:lpstr>Key Results – Area &amp; Power</vt:lpstr>
      <vt:lpstr>Key Results</vt:lpstr>
      <vt:lpstr>Additional Details in the Paper</vt:lpstr>
      <vt:lpstr>Summary of SeGraM</vt:lpstr>
      <vt:lpstr>SeGraM [ISCA 2022]</vt:lpstr>
      <vt:lpstr>SeGraM – GitHub Page</vt:lpstr>
      <vt:lpstr>Accelerating Genome Sequence Analysis via  Efficient Hardware/Algorithm Co-Design</vt:lpstr>
      <vt:lpstr>Backup Slides (BiB Paper)</vt:lpstr>
      <vt:lpstr>Genome Sequence Analysis</vt:lpstr>
      <vt:lpstr>Genome Assembly Pipeline Using Long Reads</vt:lpstr>
      <vt:lpstr>Our Contributions</vt:lpstr>
      <vt:lpstr>Key Findings</vt:lpstr>
      <vt:lpstr>Key Findings</vt:lpstr>
      <vt:lpstr>Nanopore Sequencing &amp; Tools [BiB 2018]</vt:lpstr>
      <vt:lpstr>Backup Slides (GenASM)</vt:lpstr>
      <vt:lpstr>Example for the Bitap Algorithm</vt:lpstr>
      <vt:lpstr>GenASM Algorithm</vt:lpstr>
      <vt:lpstr>Loop Unrolling in GenASM-DC</vt:lpstr>
      <vt:lpstr>Traceback Example with GenASM-TB</vt:lpstr>
      <vt:lpstr>Key Results – Use Case 1</vt:lpstr>
      <vt:lpstr>Key Results – Use Case 1 (Long Reads)</vt:lpstr>
      <vt:lpstr>Key Results – Use Case 1 (Long Reads)</vt:lpstr>
      <vt:lpstr>Key Results – Use Case 1 (Short Reads)</vt:lpstr>
      <vt:lpstr>Key Results – Use Case 2</vt:lpstr>
      <vt:lpstr>Key Results – Use Case 2</vt:lpstr>
      <vt:lpstr>Key Results – Use Case 3</vt:lpstr>
      <vt:lpstr>Key Results – Use Case 3</vt:lpstr>
      <vt:lpstr>Sources of Improvement in GenASM</vt:lpstr>
      <vt:lpstr>Backup Slides (SeGraM)</vt:lpstr>
      <vt:lpstr>SeGraM – Graph Structure</vt:lpstr>
      <vt:lpstr>SeGraM – Index Structure</vt:lpstr>
      <vt:lpstr>SeGraM – Selection of #Buckets</vt:lpstr>
      <vt:lpstr>Minimizers</vt:lpstr>
      <vt:lpstr>MinSeed – Region Calculation</vt:lpstr>
      <vt:lpstr>BitAlign Algorithm</vt:lpstr>
      <vt:lpstr>BitAlign – Hop Length Selection</vt:lpstr>
      <vt:lpstr>BitAlign – HopBits </vt:lpstr>
      <vt:lpstr>Sources of Improvement</vt:lpstr>
      <vt:lpstr>Sources of Improvement (cont’d.)</vt:lpstr>
      <vt:lpstr>Key Results – SeGraM with Long Reads</vt:lpstr>
      <vt:lpstr>Key Results – SeGraM with Short Reads</vt:lpstr>
      <vt:lpstr>Key Results – BitAlign (S2G Alignment)</vt:lpstr>
      <vt:lpstr>Key Results – BitAlign (S2S Alignment)</vt:lpstr>
      <vt:lpstr>Backup Slides (BitMAc)</vt:lpstr>
      <vt:lpstr>BitMAc: FPGA-based GenASM</vt:lpstr>
      <vt:lpstr>Key Findings</vt:lpstr>
      <vt:lpstr>Key Findings (cont’d.)</vt:lpstr>
      <vt:lpstr>Intel Stratix 10 MX</vt:lpstr>
      <vt:lpstr>BitMAc Design</vt:lpstr>
      <vt:lpstr>BitMAc – Results</vt:lpstr>
      <vt:lpstr>BitMAc – Results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GenASM: A Low-Power, Memory-Efficient Approximate String Matching Acceleration Framework for Genome Sequence Analysis</dc:title>
  <dc:creator>Damla Senol Cali</dc:creator>
  <cp:lastModifiedBy>Damla Senol Cali</cp:lastModifiedBy>
  <cp:revision>1142</cp:revision>
  <cp:lastPrinted>2021-07-15T04:49:57Z</cp:lastPrinted>
  <dcterms:created xsi:type="dcterms:W3CDTF">2020-08-18T13:49:09Z</dcterms:created>
  <dcterms:modified xsi:type="dcterms:W3CDTF">2022-06-24T18:52:50Z</dcterms:modified>
</cp:coreProperties>
</file>